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2" r:id="rId34"/>
    <p:sldId id="289" r:id="rId35"/>
    <p:sldId id="290" r:id="rId36"/>
    <p:sldId id="291" r:id="rId37"/>
    <p:sldId id="29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jpe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10/11/2014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en.wikipedia.org/wiki/Magnitude_(mathematics)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en.wikipedia.org/wiki/Cartesian_coordinate_system" TargetMode="External"/><Relationship Id="rId7" Type="http://schemas.openxmlformats.org/officeDocument/2006/relationships/hyperlink" Target="http://en.wikipedia.org/wiki/Summation_convention" TargetMode="External"/><Relationship Id="rId2" Type="http://schemas.openxmlformats.org/officeDocument/2006/relationships/hyperlink" Target="http://en.wikipedia.org/wiki/Standard_basis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en.wikipedia.org/wiki/Index_notation" TargetMode="External"/><Relationship Id="rId5" Type="http://schemas.openxmlformats.org/officeDocument/2006/relationships/hyperlink" Target="http://en.wikipedia.org/wiki/Unit_vector" TargetMode="External"/><Relationship Id="rId4" Type="http://schemas.openxmlformats.org/officeDocument/2006/relationships/hyperlink" Target="http://en.wikipedia.org/wiki/Versor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circle1.mov" TargetMode="External"/><Relationship Id="rId3" Type="http://schemas.openxmlformats.org/officeDocument/2006/relationships/image" Target="../media/image31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3.jpeg"/><Relationship Id="rId10" Type="http://schemas.openxmlformats.org/officeDocument/2006/relationships/hyperlink" Target="V3_3.mov" TargetMode="External"/><Relationship Id="rId4" Type="http://schemas.openxmlformats.org/officeDocument/2006/relationships/image" Target="../media/image32.jpeg"/><Relationship Id="rId9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 err="1" smtClean="0">
                <a:solidFill>
                  <a:schemeClr val="accent3">
                    <a:lumMod val="75000"/>
                  </a:schemeClr>
                </a:solidFill>
              </a:rPr>
              <a:t>Muna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3">
                    <a:lumMod val="75000"/>
                  </a:schemeClr>
                </a:solidFill>
              </a:rPr>
              <a:t>salah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al-</a:t>
            </a:r>
            <a:r>
              <a:rPr lang="en-GB" dirty="0" err="1" smtClean="0">
                <a:solidFill>
                  <a:schemeClr val="accent3">
                    <a:lumMod val="75000"/>
                  </a:schemeClr>
                </a:solidFill>
              </a:rPr>
              <a:t>deen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General Physics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30721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6064" y="2708920"/>
            <a:ext cx="3638383" cy="3417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3.2  </a:t>
            </a:r>
            <a:r>
              <a:rPr lang="en-US" b="1" dirty="0" smtClean="0">
                <a:solidFill>
                  <a:srgbClr val="3026F6"/>
                </a:solidFill>
              </a:rPr>
              <a:t>Vector and scalar quantities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754760" cy="3412976"/>
          </a:xfrm>
        </p:spPr>
        <p:txBody>
          <a:bodyPr>
            <a:normAutofit fontScale="55000" lnSpcReduction="20000"/>
          </a:bodyPr>
          <a:lstStyle/>
          <a:p>
            <a:pPr algn="l">
              <a:buNone/>
            </a:pPr>
            <a:r>
              <a:rPr lang="en-US" b="1" dirty="0" smtClean="0"/>
              <a:t>1. </a:t>
            </a:r>
            <a:r>
              <a:rPr lang="en-US" b="1" dirty="0" smtClean="0">
                <a:solidFill>
                  <a:srgbClr val="FF0000"/>
                </a:solidFill>
              </a:rPr>
              <a:t>The scalar and vector quantities</a:t>
            </a:r>
            <a:endParaRPr lang="en-US" dirty="0" smtClean="0">
              <a:solidFill>
                <a:srgbClr val="FF0000"/>
              </a:solidFill>
            </a:endParaRPr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3026F6"/>
                </a:solidFill>
              </a:rPr>
              <a:t>scalar quantity</a:t>
            </a:r>
            <a:r>
              <a:rPr lang="en-US" dirty="0" smtClean="0">
                <a:solidFill>
                  <a:srgbClr val="3026F6"/>
                </a:solidFill>
              </a:rPr>
              <a:t> </a:t>
            </a:r>
            <a:r>
              <a:rPr lang="en-US" dirty="0" smtClean="0"/>
              <a:t>is that quantity determines by </a:t>
            </a:r>
            <a:r>
              <a:rPr lang="en-US" b="1" i="1" dirty="0" smtClean="0">
                <a:solidFill>
                  <a:srgbClr val="FF0000"/>
                </a:solidFill>
              </a:rPr>
              <a:t>magnitude</a:t>
            </a:r>
            <a:r>
              <a:rPr lang="en-US" dirty="0" smtClean="0"/>
              <a:t> only, such as, temperature </a:t>
            </a:r>
            <a:r>
              <a:rPr lang="en-US" i="1" dirty="0" smtClean="0"/>
              <a:t>T </a:t>
            </a:r>
            <a:r>
              <a:rPr lang="en-US" dirty="0" smtClean="0"/>
              <a:t>and energy </a:t>
            </a:r>
            <a:r>
              <a:rPr lang="en-US" i="1" dirty="0" smtClean="0"/>
              <a:t>E.</a:t>
            </a:r>
            <a:endParaRPr lang="en-US" dirty="0" smtClean="0"/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FF0000"/>
                </a:solidFill>
              </a:rPr>
              <a:t>vector quantity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that quantity determines by </a:t>
            </a:r>
            <a:r>
              <a:rPr lang="en-US" b="1" i="1" dirty="0" smtClean="0">
                <a:solidFill>
                  <a:srgbClr val="FF0000"/>
                </a:solidFill>
              </a:rPr>
              <a:t>magnitude</a:t>
            </a:r>
            <a:r>
              <a:rPr lang="en-US" b="1" i="1" dirty="0" smtClean="0"/>
              <a:t> </a:t>
            </a:r>
            <a:r>
              <a:rPr lang="en-US" dirty="0" smtClean="0"/>
              <a:t>and</a:t>
            </a:r>
            <a:r>
              <a:rPr lang="en-US" b="1" i="1" dirty="0" smtClean="0"/>
              <a:t> </a:t>
            </a:r>
            <a:r>
              <a:rPr lang="en-US" b="1" i="1" dirty="0" smtClean="0">
                <a:solidFill>
                  <a:srgbClr val="3026F6"/>
                </a:solidFill>
              </a:rPr>
              <a:t>direction</a:t>
            </a:r>
            <a:r>
              <a:rPr lang="en-US" dirty="0" smtClean="0"/>
              <a:t>, such as, displacement </a:t>
            </a:r>
            <a:r>
              <a:rPr lang="en-US" b="1" i="1" dirty="0" smtClean="0"/>
              <a:t>x</a:t>
            </a:r>
            <a:r>
              <a:rPr lang="en-US" dirty="0" smtClean="0"/>
              <a:t>, velocity </a:t>
            </a:r>
            <a:r>
              <a:rPr lang="en-US" b="1" i="1" dirty="0" smtClean="0"/>
              <a:t>v</a:t>
            </a:r>
            <a:r>
              <a:rPr lang="en-US" dirty="0" smtClean="0"/>
              <a:t>, and force </a:t>
            </a:r>
            <a:r>
              <a:rPr lang="en-US" b="1" i="1" dirty="0" smtClean="0"/>
              <a:t>F</a:t>
            </a:r>
            <a:r>
              <a:rPr lang="en-US" dirty="0" smtClean="0"/>
              <a:t>.</a:t>
            </a:r>
            <a:r>
              <a:rPr lang="en-US" b="1" i="1" dirty="0" smtClean="0"/>
              <a:t> </a:t>
            </a:r>
            <a:r>
              <a:rPr lang="en-US" dirty="0" smtClean="0"/>
              <a:t> </a:t>
            </a:r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A </a:t>
            </a:r>
            <a:r>
              <a:rPr lang="en-US" b="1" i="1" dirty="0" smtClean="0">
                <a:solidFill>
                  <a:srgbClr val="3026F6"/>
                </a:solidFill>
              </a:rPr>
              <a:t>vector </a:t>
            </a:r>
            <a:r>
              <a:rPr lang="en-US" dirty="0" smtClean="0"/>
              <a:t>is a geometric entity characterized by a </a:t>
            </a:r>
            <a:r>
              <a:rPr lang="en-US" b="1" i="1" dirty="0" smtClean="0">
                <a:hlinkClick r:id="rId2" tooltip="Magnitude (mathematics)"/>
              </a:rPr>
              <a:t>magnitude</a:t>
            </a:r>
            <a:r>
              <a:rPr lang="en-US" dirty="0" smtClean="0"/>
              <a:t> (in </a:t>
            </a:r>
            <a:r>
              <a:rPr lang="en-US" i="1" dirty="0" smtClean="0">
                <a:solidFill>
                  <a:srgbClr val="3026F6"/>
                </a:solidFill>
              </a:rPr>
              <a:t>mathematics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FF0000"/>
                </a:solidFill>
              </a:rPr>
              <a:t>number</a:t>
            </a:r>
            <a:r>
              <a:rPr lang="en-US" dirty="0" smtClean="0"/>
              <a:t>, in </a:t>
            </a:r>
            <a:r>
              <a:rPr lang="en-US" i="1" dirty="0" smtClean="0">
                <a:solidFill>
                  <a:srgbClr val="3026F6"/>
                </a:solidFill>
              </a:rPr>
              <a:t>physics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FF0000"/>
                </a:solidFill>
              </a:rPr>
              <a:t>number times a unit</a:t>
            </a:r>
            <a:r>
              <a:rPr lang="en-US" dirty="0" smtClean="0"/>
              <a:t>) and a direction. </a:t>
            </a:r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In rigorous mathematical treatments, a vector is defined as a directed line segment, or arrow, in a Euclidean space.</a:t>
            </a:r>
          </a:p>
          <a:p>
            <a:pPr algn="l"/>
            <a:endParaRPr lang="ar-IQ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Week5</a:t>
            </a:r>
            <a:endParaRPr lang="ar-IQ" b="1" dirty="0" smtClean="0"/>
          </a:p>
          <a:p>
            <a:endParaRPr lang="ar-IQ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1"/>
            <a:ext cx="367240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572000" y="3284984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3026F6"/>
                </a:solidFill>
              </a:rPr>
              <a:t>The Addition and subtraction of vectors </a:t>
            </a:r>
          </a:p>
          <a:p>
            <a:pPr>
              <a:buNone/>
            </a:pPr>
            <a:r>
              <a:rPr lang="en-US" b="1" i="1" dirty="0" smtClean="0"/>
              <a:t>     A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b="1" i="1" dirty="0" smtClean="0"/>
              <a:t>B</a:t>
            </a:r>
            <a:r>
              <a:rPr lang="en-US" b="1" dirty="0" smtClean="0"/>
              <a:t> </a:t>
            </a:r>
            <a:r>
              <a:rPr lang="en-US" dirty="0" smtClean="0"/>
              <a:t>are two vectors</a:t>
            </a:r>
            <a:r>
              <a:rPr lang="en-US" b="1" dirty="0" smtClean="0"/>
              <a:t>, </a:t>
            </a:r>
            <a:r>
              <a:rPr lang="en-US" dirty="0" smtClean="0"/>
              <a:t>their sum is  </a:t>
            </a:r>
            <a:r>
              <a:rPr lang="en-US" b="1" i="1" dirty="0" smtClean="0"/>
              <a:t>R</a:t>
            </a:r>
            <a:r>
              <a:rPr lang="en-US" dirty="0" smtClean="0"/>
              <a:t> , </a:t>
            </a:r>
            <a:r>
              <a:rPr lang="en-US" i="1" dirty="0" smtClean="0"/>
              <a:t>i.e.</a:t>
            </a:r>
            <a:r>
              <a:rPr lang="en-US" dirty="0" smtClean="0"/>
              <a:t>, </a:t>
            </a:r>
            <a:r>
              <a:rPr lang="en-US" b="1" i="1" dirty="0" smtClean="0"/>
              <a:t>R </a:t>
            </a:r>
            <a:r>
              <a:rPr lang="en-US" i="1" dirty="0" smtClean="0"/>
              <a:t>=</a:t>
            </a:r>
            <a:r>
              <a:rPr lang="en-US" b="1" i="1" dirty="0" smtClean="0"/>
              <a:t> A</a:t>
            </a:r>
            <a:r>
              <a:rPr lang="en-US" i="1" dirty="0" smtClean="0"/>
              <a:t> + </a:t>
            </a:r>
            <a:r>
              <a:rPr lang="en-US" b="1" i="1" dirty="0" smtClean="0"/>
              <a:t>B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951536"/>
            <a:ext cx="2226193" cy="98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95536" y="4797152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libri" pitchFamily="34" charset="0"/>
                <a:cs typeface="Times New Roman" pitchFamily="18" charset="0"/>
              </a:rPr>
              <a:t>Vectors can be subtracted, </a:t>
            </a:r>
            <a:r>
              <a:rPr lang="en-US" i="1" dirty="0" smtClean="0">
                <a:ea typeface="Calibri" pitchFamily="34" charset="0"/>
                <a:cs typeface="Times New Roman" pitchFamily="18" charset="0"/>
              </a:rPr>
              <a:t>i.e.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libri" pitchFamily="34" charset="0"/>
                <a:cs typeface="Times New Roman" pitchFamily="18" charset="0"/>
              </a:rPr>
              <a:t> if </a:t>
            </a:r>
            <a:r>
              <a:rPr lang="en-US" b="1" i="1" dirty="0" smtClean="0">
                <a:ea typeface="Calibri" pitchFamily="34" charset="0"/>
                <a:cs typeface="Times New Roman" pitchFamily="18" charset="0"/>
              </a:rPr>
              <a:t>A</a:t>
            </a: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and </a:t>
            </a:r>
            <a:r>
              <a:rPr lang="en-US" b="1" i="1" dirty="0" smtClean="0">
                <a:ea typeface="Calibri" pitchFamily="34" charset="0"/>
                <a:cs typeface="Times New Roman" pitchFamily="18" charset="0"/>
              </a:rPr>
              <a:t>B</a:t>
            </a: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are two vectors then their subtraction is </a:t>
            </a: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                              </a:t>
            </a:r>
            <a:endParaRPr lang="en-US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i="1" dirty="0" smtClean="0">
                <a:ea typeface="Calibri" pitchFamily="34" charset="0"/>
                <a:cs typeface="Times New Roman" pitchFamily="18" charset="0"/>
              </a:rPr>
              <a:t>C = A – B = A + </a:t>
            </a:r>
            <a:r>
              <a:rPr lang="en-US" i="1" dirty="0" smtClean="0">
                <a:ea typeface="Calibri" pitchFamily="34" charset="0"/>
                <a:cs typeface="Times New Roman" pitchFamily="18" charset="0"/>
              </a:rPr>
              <a:t>(</a:t>
            </a:r>
            <a:r>
              <a:rPr lang="en-US" b="1" i="1" dirty="0" smtClean="0">
                <a:ea typeface="Calibri" pitchFamily="34" charset="0"/>
                <a:cs typeface="Times New Roman" pitchFamily="18" charset="0"/>
              </a:rPr>
              <a:t>-B</a:t>
            </a:r>
            <a:r>
              <a:rPr lang="en-US" i="1" dirty="0" smtClean="0">
                <a:ea typeface="Calibri" pitchFamily="34" charset="0"/>
                <a:cs typeface="Times New Roman" pitchFamily="18" charset="0"/>
              </a:rPr>
              <a:t>)</a:t>
            </a:r>
            <a:endParaRPr lang="en-US" dirty="0" smtClean="0">
              <a:cs typeface="Arial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7648" y="5048250"/>
            <a:ext cx="3370776" cy="122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3.4 </a:t>
            </a:r>
            <a:r>
              <a:rPr lang="en-US" sz="3200" b="1" dirty="0" smtClean="0">
                <a:solidFill>
                  <a:srgbClr val="3026F6"/>
                </a:solidFill>
              </a:rPr>
              <a:t>Components of a vector and unit vectors</a:t>
            </a: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000" b="1" i="1" dirty="0" smtClean="0">
                <a:solidFill>
                  <a:srgbClr val="3026F6"/>
                </a:solidFill>
              </a:rPr>
              <a:t>Components of a vector</a:t>
            </a:r>
            <a:endParaRPr lang="en-US" sz="2000" dirty="0" smtClean="0">
              <a:solidFill>
                <a:srgbClr val="3026F6"/>
              </a:solidFill>
            </a:endParaRPr>
          </a:p>
          <a:p>
            <a:pPr lvl="0" algn="l">
              <a:buNone/>
            </a:pPr>
            <a:r>
              <a:rPr lang="en-US" sz="2000" dirty="0" smtClean="0"/>
              <a:t>The components of the vector </a:t>
            </a:r>
            <a:r>
              <a:rPr lang="en-US" sz="2000" b="1" i="1" dirty="0" smtClean="0"/>
              <a:t>A</a:t>
            </a:r>
            <a:r>
              <a:rPr lang="en-US" sz="2000" b="1" dirty="0" smtClean="0"/>
              <a:t> </a:t>
            </a:r>
            <a:r>
              <a:rPr lang="en-US" sz="2000" dirty="0" smtClean="0"/>
              <a:t> in two dimensions are the vectors 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x</a:t>
            </a:r>
            <a:r>
              <a:rPr lang="en-US" sz="2000" dirty="0" smtClean="0"/>
              <a:t> and 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y</a:t>
            </a:r>
            <a:r>
              <a:rPr lang="en-US" sz="2000" dirty="0" smtClean="0"/>
              <a:t>, in such a way that: </a:t>
            </a:r>
          </a:p>
          <a:p>
            <a:pPr algn="l">
              <a:buNone/>
            </a:pPr>
            <a:r>
              <a:rPr lang="en-US" sz="2000" b="1" dirty="0" smtClean="0"/>
              <a:t>      </a:t>
            </a:r>
            <a:r>
              <a:rPr lang="en-US" sz="2000" b="1" i="1" dirty="0" smtClean="0"/>
              <a:t>A = A</a:t>
            </a:r>
            <a:r>
              <a:rPr lang="en-US" sz="2000" b="1" i="1" baseline="-25000" dirty="0" smtClean="0"/>
              <a:t>x</a:t>
            </a:r>
            <a:r>
              <a:rPr lang="en-US" sz="2000" b="1" i="1" dirty="0" smtClean="0"/>
              <a:t> + A</a:t>
            </a:r>
            <a:r>
              <a:rPr lang="en-US" sz="2000" b="1" i="1" baseline="-25000" dirty="0" smtClean="0"/>
              <a:t>y</a:t>
            </a:r>
            <a:endParaRPr lang="en-US" sz="2000" i="1" dirty="0" smtClean="0"/>
          </a:p>
          <a:p>
            <a:pPr algn="l">
              <a:buNone/>
            </a:pPr>
            <a:r>
              <a:rPr lang="en-US" sz="2000" b="1" i="1" dirty="0" smtClean="0"/>
              <a:t>      A</a:t>
            </a:r>
            <a:r>
              <a:rPr lang="en-US" sz="2000" b="1" i="1" baseline="-25000" dirty="0" smtClean="0"/>
              <a:t>x</a:t>
            </a:r>
            <a:r>
              <a:rPr lang="en-US" sz="2000" b="1" i="1" dirty="0" smtClean="0"/>
              <a:t> = A </a:t>
            </a:r>
            <a:r>
              <a:rPr lang="en-US" sz="2000" i="1" dirty="0" err="1" smtClean="0"/>
              <a:t>cos</a:t>
            </a:r>
            <a:r>
              <a:rPr lang="en-US" sz="2000" i="1" dirty="0" smtClean="0"/>
              <a:t> θ</a:t>
            </a:r>
          </a:p>
          <a:p>
            <a:pPr algn="l">
              <a:buNone/>
            </a:pPr>
            <a:r>
              <a:rPr lang="en-US" sz="2000" i="1" dirty="0" smtClean="0"/>
              <a:t>      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y</a:t>
            </a:r>
            <a:r>
              <a:rPr lang="en-US" sz="2000" b="1" i="1" dirty="0" smtClean="0"/>
              <a:t> = A </a:t>
            </a:r>
            <a:r>
              <a:rPr lang="en-US" sz="2000" i="1" dirty="0" smtClean="0"/>
              <a:t>sin θ </a:t>
            </a:r>
            <a:endParaRPr lang="en-US" sz="2000" dirty="0" smtClean="0"/>
          </a:p>
          <a:p>
            <a:pPr algn="l">
              <a:buNone/>
            </a:pPr>
            <a:r>
              <a:rPr lang="en-US" sz="2000" b="1" i="1" dirty="0" smtClean="0"/>
              <a:t>      A</a:t>
            </a:r>
            <a:r>
              <a:rPr lang="en-US" sz="2000" b="1" dirty="0" smtClean="0"/>
              <a:t> = </a:t>
            </a:r>
            <a:r>
              <a:rPr lang="en-US" sz="2000" dirty="0" smtClean="0"/>
              <a:t>[(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x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2</a:t>
            </a:r>
            <a:r>
              <a:rPr lang="en-US" sz="2000" b="1" dirty="0" smtClean="0"/>
              <a:t> </a:t>
            </a:r>
            <a:r>
              <a:rPr lang="en-US" sz="2000" dirty="0" smtClean="0"/>
              <a:t>+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y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]</a:t>
            </a:r>
            <a:r>
              <a:rPr lang="en-US" sz="2000" baseline="30000" dirty="0" smtClean="0"/>
              <a:t>½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smtClean="0"/>
              <a:t>      </a:t>
            </a:r>
            <a:r>
              <a:rPr lang="en-US" sz="2000" i="1" dirty="0" smtClean="0"/>
              <a:t>tan θ</a:t>
            </a:r>
            <a:r>
              <a:rPr lang="en-US" sz="2000" dirty="0" smtClean="0"/>
              <a:t> = 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y </a:t>
            </a:r>
            <a:r>
              <a:rPr lang="en-US" sz="2000" i="1" dirty="0" smtClean="0"/>
              <a:t>/  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x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smtClean="0"/>
              <a:t>      </a:t>
            </a:r>
            <a:r>
              <a:rPr lang="en-US" sz="2000" i="1" dirty="0" smtClean="0"/>
              <a:t>θ = tan</a:t>
            </a:r>
            <a:r>
              <a:rPr lang="en-US" sz="2000" baseline="30000" dirty="0" smtClean="0"/>
              <a:t>-1 </a:t>
            </a:r>
            <a:r>
              <a:rPr lang="en-US" sz="2000" dirty="0" smtClean="0"/>
              <a:t>(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y</a:t>
            </a:r>
            <a:r>
              <a:rPr lang="en-US" sz="2000" b="1" i="1" dirty="0" smtClean="0"/>
              <a:t> </a:t>
            </a:r>
            <a:r>
              <a:rPr lang="en-US" sz="2000" i="1" dirty="0" smtClean="0"/>
              <a:t>/ </a:t>
            </a:r>
            <a:r>
              <a:rPr lang="en-US" sz="2000" b="1" i="1" dirty="0" smtClean="0"/>
              <a:t>A</a:t>
            </a:r>
            <a:r>
              <a:rPr lang="en-US" sz="2000" b="1" i="1" baseline="-25000" dirty="0" smtClean="0"/>
              <a:t>x</a:t>
            </a:r>
            <a:r>
              <a:rPr lang="en-US" sz="2000" dirty="0" smtClean="0"/>
              <a:t>)</a:t>
            </a:r>
          </a:p>
          <a:p>
            <a:pPr algn="l">
              <a:buNone/>
            </a:pPr>
            <a:endParaRPr lang="ar-IQ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Week6</a:t>
            </a:r>
            <a:endParaRPr lang="ar-IQ" b="1" dirty="0" smtClean="0"/>
          </a:p>
          <a:p>
            <a:endParaRPr lang="ar-IQ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49700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algn="l">
              <a:buNone/>
            </a:pPr>
            <a:r>
              <a:rPr lang="en-US" sz="3200" b="1" i="1" dirty="0" smtClean="0">
                <a:solidFill>
                  <a:srgbClr val="3026F6"/>
                </a:solidFill>
              </a:rPr>
              <a:t>Unit vectors</a:t>
            </a:r>
            <a:endParaRPr lang="en-US" sz="3200" dirty="0" smtClean="0">
              <a:solidFill>
                <a:srgbClr val="3026F6"/>
              </a:solidFill>
            </a:endParaRPr>
          </a:p>
          <a:p>
            <a:pPr lvl="0" algn="l">
              <a:buNone/>
            </a:pPr>
            <a:r>
              <a:rPr lang="en-US" dirty="0" smtClean="0"/>
              <a:t>Another way to express a vector in three dimensions is to introduce the three </a:t>
            </a:r>
            <a:r>
              <a:rPr lang="en-US" b="1" i="1" dirty="0" smtClean="0">
                <a:hlinkClick r:id="rId2" tooltip="Standard basis"/>
              </a:rPr>
              <a:t>standard basis</a:t>
            </a:r>
            <a:r>
              <a:rPr lang="en-US" dirty="0" smtClean="0"/>
              <a:t> vectors:</a:t>
            </a:r>
          </a:p>
          <a:p>
            <a:pPr algn="l">
              <a:buNone/>
            </a:pPr>
            <a:r>
              <a:rPr lang="en-US" b="1" dirty="0" smtClean="0"/>
              <a:t>e</a:t>
            </a:r>
            <a:r>
              <a:rPr lang="en-US" b="1" baseline="-25000" dirty="0" smtClean="0"/>
              <a:t>1 = </a:t>
            </a:r>
            <a:r>
              <a:rPr lang="en-US" dirty="0" smtClean="0"/>
              <a:t>(1,0,0)    ,  </a:t>
            </a:r>
            <a:r>
              <a:rPr lang="en-US" b="1" dirty="0" smtClean="0"/>
              <a:t>e</a:t>
            </a:r>
            <a:r>
              <a:rPr lang="en-US" b="1" baseline="-25000" dirty="0" smtClean="0"/>
              <a:t>2 = </a:t>
            </a:r>
            <a:r>
              <a:rPr lang="en-US" dirty="0" smtClean="0"/>
              <a:t>(0,1,0) ,  </a:t>
            </a:r>
            <a:r>
              <a:rPr lang="en-US" b="1" dirty="0" smtClean="0"/>
              <a:t>e</a:t>
            </a:r>
            <a:r>
              <a:rPr lang="en-US" b="1" baseline="-25000" dirty="0" smtClean="0"/>
              <a:t>3 = </a:t>
            </a:r>
            <a:r>
              <a:rPr lang="en-US" dirty="0" smtClean="0"/>
              <a:t>(0,1,0)</a:t>
            </a:r>
          </a:p>
          <a:p>
            <a:pPr lvl="0" algn="l">
              <a:buNone/>
            </a:pP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These have the intuitive interpretation as vectors of unit length pointing up the </a:t>
            </a:r>
            <a:r>
              <a:rPr lang="en-US" i="1" dirty="0" smtClean="0"/>
              <a:t>x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dirty="0" smtClean="0"/>
              <a:t>, and </a:t>
            </a:r>
            <a:r>
              <a:rPr lang="en-US" i="1" dirty="0" smtClean="0"/>
              <a:t>z</a:t>
            </a:r>
            <a:r>
              <a:rPr lang="en-US" dirty="0" smtClean="0"/>
              <a:t> axis of a </a:t>
            </a:r>
            <a:r>
              <a:rPr lang="en-US" b="1" i="1" dirty="0" smtClean="0">
                <a:hlinkClick r:id="rId3" tooltip="Cartesian coordinate system"/>
              </a:rPr>
              <a:t>Cartesian coordinate system</a:t>
            </a:r>
            <a:r>
              <a:rPr lang="en-US" dirty="0" smtClean="0"/>
              <a:t>, respectively, and they are sometimes referred to as </a:t>
            </a:r>
            <a:r>
              <a:rPr lang="en-US" b="1" i="1" dirty="0" err="1" smtClean="0">
                <a:hlinkClick r:id="rId4" tooltip="Versor"/>
              </a:rPr>
              <a:t>versors</a:t>
            </a:r>
            <a:r>
              <a:rPr lang="en-US" dirty="0" smtClean="0"/>
              <a:t> of those axes.</a:t>
            </a:r>
          </a:p>
          <a:p>
            <a:pPr lvl="0" algn="l">
              <a:buNone/>
            </a:pPr>
            <a:r>
              <a:rPr lang="en-US" dirty="0" smtClean="0"/>
              <a:t> In terms of these, any vector in </a:t>
            </a:r>
            <a:r>
              <a:rPr lang="en-US" b="1" i="1" dirty="0" smtClean="0">
                <a:solidFill>
                  <a:srgbClr val="3026F6"/>
                </a:solidFill>
              </a:rPr>
              <a:t>three dimensions space</a:t>
            </a:r>
            <a:r>
              <a:rPr lang="en-US" dirty="0" smtClean="0">
                <a:solidFill>
                  <a:srgbClr val="3026F6"/>
                </a:solidFill>
              </a:rPr>
              <a:t> </a:t>
            </a:r>
            <a:r>
              <a:rPr lang="en-US" dirty="0" smtClean="0"/>
              <a:t>can be expressed in the form:</a:t>
            </a:r>
          </a:p>
          <a:p>
            <a:pPr algn="l">
              <a:buNone/>
            </a:pPr>
            <a:r>
              <a:rPr lang="en-US" dirty="0" smtClean="0"/>
              <a:t>                       (</a:t>
            </a:r>
            <a:r>
              <a:rPr lang="en-US" i="1" dirty="0" err="1" smtClean="0"/>
              <a:t>a,b,c</a:t>
            </a:r>
            <a:r>
              <a:rPr lang="en-US" dirty="0" smtClean="0"/>
              <a:t>) = </a:t>
            </a:r>
            <a:r>
              <a:rPr lang="en-US" i="1" dirty="0" smtClean="0"/>
              <a:t>a</a:t>
            </a:r>
            <a:r>
              <a:rPr lang="en-US" dirty="0" smtClean="0"/>
              <a:t>(1,0,0) + </a:t>
            </a:r>
            <a:r>
              <a:rPr lang="en-US" i="1" dirty="0" smtClean="0"/>
              <a:t>b</a:t>
            </a:r>
            <a:r>
              <a:rPr lang="en-US" dirty="0" smtClean="0"/>
              <a:t>(0,1,0) + </a:t>
            </a:r>
            <a:r>
              <a:rPr lang="en-US" i="1" dirty="0" smtClean="0"/>
              <a:t>c</a:t>
            </a:r>
            <a:r>
              <a:rPr lang="en-US" dirty="0" smtClean="0"/>
              <a:t>(0,0,1)</a:t>
            </a:r>
          </a:p>
          <a:p>
            <a:pPr algn="l">
              <a:buNone/>
            </a:pPr>
            <a:r>
              <a:rPr lang="en-US" dirty="0" smtClean="0"/>
              <a:t>                                  = </a:t>
            </a:r>
            <a:r>
              <a:rPr lang="en-US" i="1" dirty="0" smtClean="0"/>
              <a:t>a</a:t>
            </a:r>
            <a:r>
              <a:rPr lang="en-US" b="1" dirty="0" smtClean="0"/>
              <a:t>e</a:t>
            </a:r>
            <a:r>
              <a:rPr lang="en-US" b="1" baseline="-25000" dirty="0" smtClean="0"/>
              <a:t>1 </a:t>
            </a:r>
            <a:r>
              <a:rPr lang="en-US" dirty="0" smtClean="0"/>
              <a:t>+ </a:t>
            </a:r>
            <a:r>
              <a:rPr lang="en-US" i="1" dirty="0" smtClean="0"/>
              <a:t>b</a:t>
            </a:r>
            <a:r>
              <a:rPr lang="en-US" b="1" dirty="0" smtClean="0"/>
              <a:t>e</a:t>
            </a:r>
            <a:r>
              <a:rPr lang="en-US" b="1" baseline="-25000" dirty="0" smtClean="0"/>
              <a:t>2</a:t>
            </a:r>
            <a:r>
              <a:rPr lang="en-US" dirty="0" smtClean="0"/>
              <a:t> + </a:t>
            </a:r>
            <a:r>
              <a:rPr lang="en-US" i="1" dirty="0" smtClean="0"/>
              <a:t>c</a:t>
            </a:r>
            <a:r>
              <a:rPr lang="en-US" b="1" dirty="0" smtClean="0"/>
              <a:t>e</a:t>
            </a:r>
            <a:r>
              <a:rPr lang="en-US" b="1" baseline="-25000" dirty="0" smtClean="0"/>
              <a:t>3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 algn="l">
              <a:buNone/>
            </a:pPr>
            <a:r>
              <a:rPr lang="en-US" dirty="0" smtClean="0"/>
              <a:t>These three special vectors are often instead denoted  </a:t>
            </a:r>
            <a:r>
              <a:rPr lang="en-US" b="1" i="1" dirty="0" err="1" smtClean="0"/>
              <a:t>i</a:t>
            </a:r>
            <a:r>
              <a:rPr lang="en-US" dirty="0" smtClean="0"/>
              <a:t>, </a:t>
            </a:r>
            <a:r>
              <a:rPr lang="en-US" b="1" i="1" dirty="0" smtClean="0"/>
              <a:t>j</a:t>
            </a:r>
            <a:r>
              <a:rPr lang="en-US" dirty="0" smtClean="0"/>
              <a:t>, </a:t>
            </a:r>
            <a:r>
              <a:rPr lang="en-US" b="1" i="1" dirty="0" smtClean="0"/>
              <a:t>k</a:t>
            </a:r>
            <a:r>
              <a:rPr lang="en-US" dirty="0" smtClean="0"/>
              <a:t> , the </a:t>
            </a:r>
            <a:r>
              <a:rPr lang="en-US" b="1" i="1" dirty="0" err="1" smtClean="0">
                <a:hlinkClick r:id="rId4" tooltip="Versor"/>
              </a:rPr>
              <a:t>versors</a:t>
            </a:r>
            <a:r>
              <a:rPr lang="en-US" b="1" i="1" dirty="0" smtClean="0"/>
              <a:t> </a:t>
            </a:r>
            <a:r>
              <a:rPr lang="en-US" dirty="0" smtClean="0"/>
              <a:t>of the three dimensional space (or         </a:t>
            </a:r>
            <a:r>
              <a:rPr lang="cy-GB" dirty="0" smtClean="0"/>
              <a:t>)</a:t>
            </a:r>
            <a:r>
              <a:rPr lang="en-US" dirty="0" smtClean="0"/>
              <a:t>  , in which the hat symbol (</a:t>
            </a:r>
            <a:r>
              <a:rPr lang="en-US" b="1" dirty="0" smtClean="0"/>
              <a:t>^</a:t>
            </a:r>
            <a:r>
              <a:rPr lang="en-US" dirty="0" smtClean="0"/>
              <a:t>) typically denotes </a:t>
            </a:r>
            <a:r>
              <a:rPr lang="en-US" b="1" i="1" dirty="0" smtClean="0">
                <a:hlinkClick r:id="rId5" tooltip="Unit vector"/>
              </a:rPr>
              <a:t>unit vectors</a:t>
            </a:r>
            <a:r>
              <a:rPr lang="en-US" b="1" i="1" dirty="0" smtClean="0"/>
              <a:t> </a:t>
            </a:r>
            <a:r>
              <a:rPr lang="en-US" dirty="0" smtClean="0"/>
              <a:t>(vectors with unit length). </a:t>
            </a:r>
          </a:p>
          <a:p>
            <a:pPr algn="l">
              <a:buNone/>
            </a:pPr>
            <a:r>
              <a:rPr lang="en-US" dirty="0" smtClean="0"/>
              <a:t>The notation </a:t>
            </a:r>
            <a:r>
              <a:rPr lang="en-US" b="1" dirty="0" err="1" smtClean="0"/>
              <a:t>e</a:t>
            </a:r>
            <a:r>
              <a:rPr lang="en-US" i="1" baseline="-25000" dirty="0" err="1" smtClean="0"/>
              <a:t>i</a:t>
            </a:r>
            <a:r>
              <a:rPr lang="en-US" dirty="0" smtClean="0"/>
              <a:t> is compatible with the </a:t>
            </a:r>
            <a:r>
              <a:rPr lang="en-US" b="1" i="1" dirty="0" smtClean="0">
                <a:hlinkClick r:id="rId6" tooltip="Index notation"/>
              </a:rPr>
              <a:t>index notation</a:t>
            </a:r>
            <a:r>
              <a:rPr lang="en-US" dirty="0" smtClean="0"/>
              <a:t> and the </a:t>
            </a:r>
            <a:r>
              <a:rPr lang="en-US" b="1" i="1" dirty="0" smtClean="0">
                <a:hlinkClick r:id="rId7" tooltip="Summation convention"/>
              </a:rPr>
              <a:t>summation convention</a:t>
            </a:r>
            <a:r>
              <a:rPr lang="en-US" b="1" i="1" dirty="0" smtClean="0"/>
              <a:t> </a:t>
            </a:r>
            <a:r>
              <a:rPr lang="en-US" dirty="0" smtClean="0"/>
              <a:t>commonly used in higher level mathematics, physics, and engineering.</a:t>
            </a:r>
          </a:p>
          <a:p>
            <a:pPr algn="l">
              <a:buNone/>
            </a:pPr>
            <a:endParaRPr lang="ar-IQ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64088" y="4149080"/>
            <a:ext cx="2160240" cy="198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Vectors product (multiplication)</a:t>
            </a:r>
            <a:endParaRPr lang="ar-IQ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84784"/>
            <a:ext cx="8291264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/>
              <a:t>4. Motion in two dimensions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/>
              <a:t>Week7</a:t>
            </a:r>
            <a:r>
              <a:rPr lang="ar-IQ" b="1" dirty="0" smtClean="0"/>
              <a:t/>
            </a:r>
            <a:br>
              <a:rPr lang="ar-IQ" b="1" dirty="0" smtClean="0"/>
            </a:br>
            <a:endParaRPr lang="ar-IQ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4.1 The position, Velocity, and Acceleration Vectors</a:t>
            </a:r>
          </a:p>
          <a:p>
            <a:pPr algn="l">
              <a:buNone/>
            </a:pPr>
            <a:r>
              <a:rPr lang="en-US" dirty="0" smtClean="0"/>
              <a:t>4.2 Two-dimensional motion with constant acceleration</a:t>
            </a:r>
          </a:p>
          <a:p>
            <a:pPr algn="l">
              <a:buNone/>
            </a:pPr>
            <a:r>
              <a:rPr lang="en-US" dirty="0" smtClean="0"/>
              <a:t>4.3 Projectile motion</a:t>
            </a:r>
          </a:p>
          <a:p>
            <a:pPr algn="l">
              <a:buNone/>
            </a:pPr>
            <a:r>
              <a:rPr lang="en-US" dirty="0" smtClean="0"/>
              <a:t>4.4 Uniform circular motion</a:t>
            </a:r>
          </a:p>
          <a:p>
            <a:pPr algn="l">
              <a:buNone/>
            </a:pPr>
            <a:r>
              <a:rPr lang="en-US" dirty="0" smtClean="0"/>
              <a:t>4.5 Tangential and radial acceleration</a:t>
            </a:r>
          </a:p>
          <a:p>
            <a:pPr algn="l">
              <a:buNone/>
            </a:pPr>
            <a:endParaRPr lang="ar-IQ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/>
              <a:t>4.1 The position, velocity, and acceleration vectors</a:t>
            </a: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We describe here the motion of a particle in two dimensions, </a:t>
            </a:r>
            <a:r>
              <a:rPr lang="en-US" sz="2400" i="1" dirty="0" smtClean="0"/>
              <a:t>i.e.</a:t>
            </a:r>
            <a:r>
              <a:rPr lang="en-US" sz="2400" dirty="0" smtClean="0"/>
              <a:t>, motion in </a:t>
            </a:r>
            <a:r>
              <a:rPr lang="en-US" sz="2400" i="1" dirty="0" err="1" smtClean="0">
                <a:solidFill>
                  <a:srgbClr val="FF0000"/>
                </a:solidFill>
              </a:rPr>
              <a:t>xy</a:t>
            </a:r>
            <a:r>
              <a:rPr lang="en-US" sz="2400" dirty="0" smtClean="0"/>
              <a:t>-</a:t>
            </a:r>
            <a:r>
              <a:rPr lang="en-US" sz="2400" dirty="0" smtClean="0">
                <a:solidFill>
                  <a:srgbClr val="2D0DED"/>
                </a:solidFill>
              </a:rPr>
              <a:t>plane</a:t>
            </a:r>
            <a:r>
              <a:rPr lang="en-US" sz="2400" dirty="0" smtClean="0"/>
              <a:t>.</a:t>
            </a:r>
          </a:p>
          <a:p>
            <a:pPr algn="l">
              <a:buNone/>
            </a:pPr>
            <a:r>
              <a:rPr lang="en-US" sz="2400" dirty="0" smtClean="0"/>
              <a:t>The description of the position of a particle is by </a:t>
            </a:r>
            <a:r>
              <a:rPr lang="en-US" sz="2400" b="1" i="1" dirty="0" smtClean="0">
                <a:solidFill>
                  <a:srgbClr val="2D0DED"/>
                </a:solidFill>
              </a:rPr>
              <a:t>position vector</a:t>
            </a:r>
            <a:r>
              <a:rPr lang="en-US" sz="2400" b="1" dirty="0" smtClean="0">
                <a:solidFill>
                  <a:srgbClr val="2D0DED"/>
                </a:solidFill>
              </a:rPr>
              <a:t>  </a:t>
            </a:r>
            <a:r>
              <a:rPr lang="en-US" sz="2400" b="1" i="1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.</a:t>
            </a:r>
          </a:p>
          <a:p>
            <a:pPr algn="l">
              <a:buNone/>
            </a:pPr>
            <a:r>
              <a:rPr lang="en-US" sz="2400" dirty="0" smtClean="0"/>
              <a:t>The </a:t>
            </a:r>
            <a:r>
              <a:rPr lang="en-US" sz="2400" b="1" i="1" dirty="0" smtClean="0">
                <a:solidFill>
                  <a:srgbClr val="2D0DED"/>
                </a:solidFill>
              </a:rPr>
              <a:t>displacement vector</a:t>
            </a:r>
            <a:r>
              <a:rPr lang="en-US" sz="2400" dirty="0" smtClean="0">
                <a:solidFill>
                  <a:srgbClr val="2D0DED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∆r</a:t>
            </a:r>
            <a:r>
              <a:rPr lang="en-US" sz="2400" dirty="0" smtClean="0"/>
              <a:t>  is defined as the difference between its </a:t>
            </a:r>
            <a:r>
              <a:rPr lang="en-US" sz="2400" i="1" dirty="0" smtClean="0"/>
              <a:t>final position vector</a:t>
            </a:r>
            <a:r>
              <a:rPr lang="en-US" sz="2400" dirty="0" smtClean="0"/>
              <a:t> and its </a:t>
            </a:r>
            <a:r>
              <a:rPr lang="en-US" sz="2400" i="1" dirty="0" smtClean="0"/>
              <a:t>initial position vector</a:t>
            </a:r>
            <a:r>
              <a:rPr lang="en-US" sz="2400" dirty="0" smtClean="0"/>
              <a:t>:</a:t>
            </a:r>
          </a:p>
          <a:p>
            <a:pPr algn="l">
              <a:buNone/>
            </a:pPr>
            <a:r>
              <a:rPr lang="en-US" sz="2400" b="1" i="1" dirty="0" smtClean="0"/>
              <a:t>Displacement vector</a:t>
            </a:r>
            <a:r>
              <a:rPr lang="en-US" sz="2400" dirty="0" smtClean="0"/>
              <a:t>               </a:t>
            </a:r>
            <a:r>
              <a:rPr lang="en-US" sz="2400" b="1" i="1" dirty="0" smtClean="0">
                <a:solidFill>
                  <a:srgbClr val="2D0DED"/>
                </a:solidFill>
              </a:rPr>
              <a:t>∆r</a:t>
            </a:r>
            <a:r>
              <a:rPr lang="en-US" sz="2400" dirty="0" smtClean="0">
                <a:solidFill>
                  <a:srgbClr val="2D0DED"/>
                </a:solidFill>
              </a:rPr>
              <a:t> ≡ </a:t>
            </a:r>
            <a:r>
              <a:rPr lang="en-US" sz="2400" b="1" i="1" dirty="0" err="1" smtClean="0">
                <a:solidFill>
                  <a:srgbClr val="2D0DED"/>
                </a:solidFill>
              </a:rPr>
              <a:t>r</a:t>
            </a:r>
            <a:r>
              <a:rPr lang="en-US" sz="2400" i="1" baseline="-25000" dirty="0" err="1" smtClean="0">
                <a:solidFill>
                  <a:srgbClr val="2D0DED"/>
                </a:solidFill>
              </a:rPr>
              <a:t>f</a:t>
            </a:r>
            <a:r>
              <a:rPr lang="en-US" sz="2400" dirty="0" smtClean="0">
                <a:solidFill>
                  <a:srgbClr val="2D0DED"/>
                </a:solidFill>
              </a:rPr>
              <a:t> – </a:t>
            </a:r>
            <a:r>
              <a:rPr lang="en-US" sz="2400" b="1" i="1" dirty="0" err="1" smtClean="0">
                <a:solidFill>
                  <a:srgbClr val="2D0DED"/>
                </a:solidFill>
              </a:rPr>
              <a:t>r</a:t>
            </a:r>
            <a:r>
              <a:rPr lang="en-US" sz="2400" i="1" baseline="-25000" dirty="0" err="1" smtClean="0">
                <a:solidFill>
                  <a:srgbClr val="2D0DED"/>
                </a:solidFill>
              </a:rPr>
              <a:t>i</a:t>
            </a:r>
            <a:r>
              <a:rPr lang="en-US" sz="2400" dirty="0" smtClean="0"/>
              <a:t>    …………………..  (4.1)</a:t>
            </a:r>
          </a:p>
          <a:p>
            <a:pPr algn="l">
              <a:buNone/>
            </a:pPr>
            <a:r>
              <a:rPr lang="en-US" sz="2400" dirty="0" smtClean="0"/>
              <a:t>The direction of  </a:t>
            </a:r>
            <a:r>
              <a:rPr lang="en-US" sz="2400" b="1" i="1" dirty="0" smtClean="0">
                <a:solidFill>
                  <a:srgbClr val="FF0000"/>
                </a:solidFill>
              </a:rPr>
              <a:t>∆r</a:t>
            </a:r>
            <a:r>
              <a:rPr lang="en-US" sz="2400" b="1" i="1" dirty="0" smtClean="0"/>
              <a:t> </a:t>
            </a:r>
            <a:r>
              <a:rPr lang="en-US" sz="2400" dirty="0" smtClean="0"/>
              <a:t> is shown in the Figure below.</a:t>
            </a:r>
          </a:p>
          <a:p>
            <a:pPr algn="l">
              <a:buNone/>
            </a:pPr>
            <a:endParaRPr lang="ar-IQ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97152"/>
            <a:ext cx="1858622" cy="160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Two-dimensional motion with </a:t>
            </a:r>
            <a:r>
              <a:rPr lang="ar-IQ" b="1" dirty="0" smtClean="0"/>
              <a:t>     </a:t>
            </a:r>
            <a:r>
              <a:rPr lang="en-US" b="1" dirty="0" smtClean="0"/>
              <a:t>constant acceleration </a:t>
            </a:r>
            <a:r>
              <a:rPr lang="en-US" sz="2700" b="1" dirty="0" smtClean="0"/>
              <a:t>Week8</a:t>
            </a:r>
            <a:endParaRPr lang="ar-IQ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0">
              <a:buNone/>
            </a:pPr>
            <a:r>
              <a:rPr lang="ar-IQ" b="1" dirty="0" smtClean="0"/>
              <a:t>  </a:t>
            </a:r>
            <a:r>
              <a:rPr lang="en-US" b="1" dirty="0" smtClean="0"/>
              <a:t>4.2 Two-dimensional motion with constant acceleration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The position vector for a particle moving in the </a:t>
            </a:r>
            <a:r>
              <a:rPr lang="en-US" i="1" dirty="0" err="1" smtClean="0">
                <a:solidFill>
                  <a:srgbClr val="FF0000"/>
                </a:solidFill>
              </a:rPr>
              <a:t>xy</a:t>
            </a:r>
            <a:r>
              <a:rPr lang="en-US" i="1" dirty="0" smtClean="0"/>
              <a:t>-</a:t>
            </a:r>
            <a:r>
              <a:rPr lang="en-US" dirty="0" smtClean="0">
                <a:solidFill>
                  <a:srgbClr val="2D0DED"/>
                </a:solidFill>
              </a:rPr>
              <a:t>plane</a:t>
            </a:r>
            <a:r>
              <a:rPr lang="en-US" dirty="0" smtClean="0"/>
              <a:t> can be written as</a:t>
            </a:r>
          </a:p>
          <a:p>
            <a:pPr algn="l">
              <a:buNone/>
            </a:pPr>
            <a:r>
              <a:rPr lang="en-US" b="1" i="1" dirty="0" smtClean="0">
                <a:solidFill>
                  <a:srgbClr val="2D0DED"/>
                </a:solidFill>
              </a:rPr>
              <a:t>r</a:t>
            </a:r>
            <a:r>
              <a:rPr lang="en-US" dirty="0" smtClean="0">
                <a:solidFill>
                  <a:srgbClr val="2D0DED"/>
                </a:solidFill>
              </a:rPr>
              <a:t> = </a:t>
            </a:r>
            <a:r>
              <a:rPr lang="en-US" i="1" dirty="0" smtClean="0">
                <a:solidFill>
                  <a:srgbClr val="2D0DED"/>
                </a:solidFill>
              </a:rPr>
              <a:t>x</a:t>
            </a:r>
            <a:r>
              <a:rPr lang="en-US" b="1" i="1" dirty="0" smtClean="0">
                <a:solidFill>
                  <a:srgbClr val="2D0DED"/>
                </a:solidFill>
              </a:rPr>
              <a:t>i</a:t>
            </a:r>
            <a:r>
              <a:rPr lang="en-US" dirty="0" smtClean="0">
                <a:solidFill>
                  <a:srgbClr val="2D0DED"/>
                </a:solidFill>
              </a:rPr>
              <a:t> + </a:t>
            </a:r>
            <a:r>
              <a:rPr lang="en-US" i="1" dirty="0" err="1" smtClean="0">
                <a:solidFill>
                  <a:srgbClr val="2D0DED"/>
                </a:solidFill>
              </a:rPr>
              <a:t>y</a:t>
            </a:r>
            <a:r>
              <a:rPr lang="en-US" b="1" i="1" dirty="0" err="1" smtClean="0">
                <a:solidFill>
                  <a:srgbClr val="2D0DED"/>
                </a:solidFill>
              </a:rPr>
              <a:t>j</a:t>
            </a:r>
            <a:r>
              <a:rPr lang="en-US" dirty="0" smtClean="0">
                <a:solidFill>
                  <a:srgbClr val="2D0DED"/>
                </a:solidFill>
              </a:rPr>
              <a:t>  </a:t>
            </a:r>
            <a:r>
              <a:rPr lang="en-US" dirty="0" smtClean="0"/>
              <a:t> ……………….  (4.6)</a:t>
            </a:r>
          </a:p>
          <a:p>
            <a:pPr algn="l">
              <a:buNone/>
            </a:pPr>
            <a:r>
              <a:rPr lang="en-US" dirty="0" smtClean="0"/>
              <a:t>     where  </a:t>
            </a:r>
            <a:r>
              <a:rPr lang="en-US" i="1" dirty="0" smtClean="0">
                <a:solidFill>
                  <a:srgbClr val="FF0000"/>
                </a:solidFill>
              </a:rPr>
              <a:t>x</a:t>
            </a:r>
            <a:r>
              <a:rPr lang="en-US" i="1" dirty="0" smtClean="0"/>
              <a:t>,</a:t>
            </a:r>
            <a:r>
              <a:rPr lang="en-US" i="1" dirty="0" smtClean="0">
                <a:solidFill>
                  <a:srgbClr val="FF0000"/>
                </a:solidFill>
              </a:rPr>
              <a:t> y  </a:t>
            </a:r>
            <a:r>
              <a:rPr lang="en-US" dirty="0" smtClean="0"/>
              <a:t>and </a:t>
            </a:r>
            <a:r>
              <a:rPr lang="en-US" i="1" dirty="0" smtClean="0"/>
              <a:t> </a:t>
            </a:r>
            <a:r>
              <a:rPr lang="en-US" b="1" i="1" dirty="0" smtClean="0">
                <a:solidFill>
                  <a:srgbClr val="2D0DED"/>
                </a:solidFill>
              </a:rPr>
              <a:t>r</a:t>
            </a:r>
            <a:r>
              <a:rPr lang="en-US" dirty="0" smtClean="0"/>
              <a:t> change with time as the particle moves.</a:t>
            </a:r>
            <a:r>
              <a:rPr lang="en-US" i="1" dirty="0" smtClean="0"/>
              <a:t> 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From the Equations 4.3 and 4.6 the velocity of the particle can be obtained as</a:t>
            </a:r>
          </a:p>
          <a:p>
            <a:pPr algn="l">
              <a:buNone/>
            </a:pPr>
            <a:r>
              <a:rPr lang="en-US" b="1" i="1" dirty="0" smtClean="0">
                <a:solidFill>
                  <a:srgbClr val="2D0DED"/>
                </a:solidFill>
              </a:rPr>
              <a:t>                                    v </a:t>
            </a:r>
            <a:r>
              <a:rPr lang="en-US" dirty="0" smtClean="0">
                <a:solidFill>
                  <a:srgbClr val="2D0DED"/>
                </a:solidFill>
              </a:rPr>
              <a:t>=</a:t>
            </a:r>
            <a:r>
              <a:rPr lang="en-US" i="1" dirty="0" err="1" smtClean="0">
                <a:solidFill>
                  <a:srgbClr val="2D0DED"/>
                </a:solidFill>
              </a:rPr>
              <a:t>d</a:t>
            </a:r>
            <a:r>
              <a:rPr lang="en-US" b="1" i="1" dirty="0" err="1" smtClean="0">
                <a:solidFill>
                  <a:srgbClr val="2D0DED"/>
                </a:solidFill>
              </a:rPr>
              <a:t>r</a:t>
            </a:r>
            <a:r>
              <a:rPr lang="en-US" b="1" i="1" dirty="0" smtClean="0">
                <a:solidFill>
                  <a:srgbClr val="2D0DED"/>
                </a:solidFill>
              </a:rPr>
              <a:t>/</a:t>
            </a:r>
            <a:r>
              <a:rPr lang="en-US" i="1" dirty="0" err="1" smtClean="0">
                <a:solidFill>
                  <a:srgbClr val="2D0DED"/>
                </a:solidFill>
              </a:rPr>
              <a:t>dt</a:t>
            </a:r>
            <a:r>
              <a:rPr lang="en-US" i="1" dirty="0" smtClean="0">
                <a:solidFill>
                  <a:srgbClr val="2D0DED"/>
                </a:solidFill>
              </a:rPr>
              <a:t> </a:t>
            </a:r>
          </a:p>
          <a:p>
            <a:pPr algn="l">
              <a:buNone/>
            </a:pPr>
            <a:r>
              <a:rPr lang="en-US" i="1" dirty="0" smtClean="0">
                <a:solidFill>
                  <a:srgbClr val="2D0DED"/>
                </a:solidFill>
              </a:rPr>
              <a:t>                                       =</a:t>
            </a:r>
            <a:r>
              <a:rPr lang="en-US" i="1" dirty="0" err="1" smtClean="0">
                <a:solidFill>
                  <a:srgbClr val="2D0DED"/>
                </a:solidFill>
              </a:rPr>
              <a:t>dx</a:t>
            </a:r>
            <a:r>
              <a:rPr lang="en-US" i="1" dirty="0" smtClean="0">
                <a:solidFill>
                  <a:srgbClr val="2D0DED"/>
                </a:solidFill>
              </a:rPr>
              <a:t>/</a:t>
            </a:r>
            <a:r>
              <a:rPr lang="en-US" i="1" dirty="0" err="1" smtClean="0">
                <a:solidFill>
                  <a:srgbClr val="2D0DED"/>
                </a:solidFill>
              </a:rPr>
              <a:t>dt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b="1" i="1" dirty="0" err="1" smtClean="0">
                <a:solidFill>
                  <a:srgbClr val="2D0DED"/>
                </a:solidFill>
              </a:rPr>
              <a:t>i</a:t>
            </a:r>
            <a:r>
              <a:rPr lang="en-US" b="1" i="1" dirty="0" smtClean="0">
                <a:solidFill>
                  <a:srgbClr val="2D0DED"/>
                </a:solidFill>
              </a:rPr>
              <a:t> +</a:t>
            </a:r>
            <a:r>
              <a:rPr lang="en-US" i="1" dirty="0" err="1" smtClean="0">
                <a:solidFill>
                  <a:srgbClr val="2D0DED"/>
                </a:solidFill>
              </a:rPr>
              <a:t>dy</a:t>
            </a:r>
            <a:r>
              <a:rPr lang="en-US" i="1" dirty="0" smtClean="0">
                <a:solidFill>
                  <a:srgbClr val="2D0DED"/>
                </a:solidFill>
              </a:rPr>
              <a:t>/</a:t>
            </a:r>
            <a:r>
              <a:rPr lang="en-US" i="1" dirty="0" err="1" smtClean="0">
                <a:solidFill>
                  <a:srgbClr val="2D0DED"/>
                </a:solidFill>
              </a:rPr>
              <a:t>dt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b="1" i="1" dirty="0" smtClean="0">
                <a:solidFill>
                  <a:srgbClr val="2D0DED"/>
                </a:solidFill>
              </a:rPr>
              <a:t>j</a:t>
            </a:r>
          </a:p>
          <a:p>
            <a:pPr algn="l">
              <a:buNone/>
            </a:pPr>
            <a:r>
              <a:rPr lang="en-US" b="1" i="1" dirty="0" smtClean="0">
                <a:solidFill>
                  <a:srgbClr val="2D0DED"/>
                </a:solidFill>
              </a:rPr>
              <a:t>                                       = </a:t>
            </a:r>
            <a:r>
              <a:rPr lang="en-US" i="1" dirty="0" err="1" smtClean="0">
                <a:solidFill>
                  <a:srgbClr val="2D0DED"/>
                </a:solidFill>
              </a:rPr>
              <a:t>v</a:t>
            </a:r>
            <a:r>
              <a:rPr lang="en-US" i="1" baseline="-25000" dirty="0" err="1" smtClean="0">
                <a:solidFill>
                  <a:srgbClr val="2D0DED"/>
                </a:solidFill>
              </a:rPr>
              <a:t>x</a:t>
            </a:r>
            <a:r>
              <a:rPr lang="en-US" i="1" dirty="0" smtClean="0">
                <a:solidFill>
                  <a:srgbClr val="2D0DED"/>
                </a:solidFill>
              </a:rPr>
              <a:t> </a:t>
            </a:r>
            <a:r>
              <a:rPr lang="en-US" b="1" i="1" dirty="0" err="1" smtClean="0">
                <a:solidFill>
                  <a:srgbClr val="2D0DED"/>
                </a:solidFill>
              </a:rPr>
              <a:t>i</a:t>
            </a:r>
            <a:r>
              <a:rPr lang="en-US" b="1" i="1" dirty="0" smtClean="0">
                <a:solidFill>
                  <a:srgbClr val="2D0DED"/>
                </a:solidFill>
              </a:rPr>
              <a:t> + </a:t>
            </a:r>
            <a:r>
              <a:rPr lang="en-US" i="1" dirty="0" err="1" smtClean="0">
                <a:solidFill>
                  <a:srgbClr val="2D0DED"/>
                </a:solidFill>
              </a:rPr>
              <a:t>v</a:t>
            </a:r>
            <a:r>
              <a:rPr lang="en-US" i="1" baseline="-25000" dirty="0" err="1" smtClean="0">
                <a:solidFill>
                  <a:srgbClr val="2D0DED"/>
                </a:solidFill>
              </a:rPr>
              <a:t>y</a:t>
            </a:r>
            <a:r>
              <a:rPr lang="en-US" i="1" baseline="-25000" dirty="0" smtClean="0">
                <a:solidFill>
                  <a:srgbClr val="2D0DED"/>
                </a:solidFill>
              </a:rPr>
              <a:t> </a:t>
            </a:r>
            <a:r>
              <a:rPr lang="en-US" b="1" i="1" dirty="0" smtClean="0">
                <a:solidFill>
                  <a:srgbClr val="2D0DED"/>
                </a:solidFill>
              </a:rPr>
              <a:t>j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dirty="0" smtClean="0"/>
              <a:t>  …………..  (4.7)</a:t>
            </a:r>
          </a:p>
          <a:p>
            <a:pPr lvl="0" algn="l">
              <a:buNone/>
            </a:pPr>
            <a:r>
              <a:rPr lang="en-US" dirty="0" smtClean="0"/>
              <a:t>Because the acceleration is constant, its components  </a:t>
            </a:r>
            <a:r>
              <a:rPr lang="en-US" i="1" dirty="0" smtClean="0">
                <a:solidFill>
                  <a:srgbClr val="2D0DED"/>
                </a:solidFill>
              </a:rPr>
              <a:t>a</a:t>
            </a:r>
            <a:r>
              <a:rPr lang="en-US" i="1" baseline="-25000" dirty="0" smtClean="0">
                <a:solidFill>
                  <a:srgbClr val="2D0DED"/>
                </a:solidFill>
              </a:rPr>
              <a:t>x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dirty="0" smtClean="0"/>
              <a:t> and  </a:t>
            </a:r>
            <a:r>
              <a:rPr lang="en-US" i="1" dirty="0" smtClean="0">
                <a:solidFill>
                  <a:srgbClr val="2D0DED"/>
                </a:solidFill>
              </a:rPr>
              <a:t>a</a:t>
            </a:r>
            <a:r>
              <a:rPr lang="en-US" i="1" baseline="-25000" dirty="0" smtClean="0">
                <a:solidFill>
                  <a:srgbClr val="2D0DED"/>
                </a:solidFill>
              </a:rPr>
              <a:t>y</a:t>
            </a:r>
            <a:r>
              <a:rPr lang="en-US" dirty="0" smtClean="0"/>
              <a:t>  are also constants.</a:t>
            </a:r>
          </a:p>
          <a:p>
            <a:pPr lvl="0" algn="l">
              <a:buNone/>
            </a:pPr>
            <a:r>
              <a:rPr lang="en-US" dirty="0" smtClean="0"/>
              <a:t>Therefore, the equations of kinematics to the </a:t>
            </a:r>
            <a:r>
              <a:rPr lang="en-US" i="1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 and </a:t>
            </a:r>
            <a:r>
              <a:rPr lang="en-US" i="1" dirty="0" smtClean="0">
                <a:solidFill>
                  <a:srgbClr val="FF0000"/>
                </a:solidFill>
              </a:rPr>
              <a:t>y</a:t>
            </a:r>
            <a:r>
              <a:rPr lang="en-US" i="1" dirty="0" smtClean="0"/>
              <a:t>  </a:t>
            </a:r>
            <a:r>
              <a:rPr lang="en-US" dirty="0" smtClean="0"/>
              <a:t>components of the velocity vector can be applied.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4.4 Uniform circular motion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Week9</a:t>
            </a:r>
            <a:endParaRPr lang="ar-IQ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11560" y="1628800"/>
            <a:ext cx="691276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4.4 Uniform circular motion</a:t>
            </a:r>
            <a:endParaRPr lang="en-US" sz="2800" dirty="0" smtClean="0"/>
          </a:p>
          <a:p>
            <a:r>
              <a:rPr lang="en-US" dirty="0" smtClean="0"/>
              <a:t>The movement of an object in a </a:t>
            </a:r>
            <a:r>
              <a:rPr lang="en-US" dirty="0" smtClean="0">
                <a:solidFill>
                  <a:srgbClr val="2D0DED"/>
                </a:solidFill>
              </a:rPr>
              <a:t>circular path </a:t>
            </a:r>
            <a:r>
              <a:rPr lang="en-US" dirty="0" smtClean="0"/>
              <a:t>with </a:t>
            </a:r>
            <a:r>
              <a:rPr lang="en-US" i="1" dirty="0" smtClean="0">
                <a:solidFill>
                  <a:srgbClr val="2D0DED"/>
                </a:solidFill>
              </a:rPr>
              <a:t>constant speed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v</a:t>
            </a:r>
            <a:r>
              <a:rPr lang="en-US" dirty="0" smtClean="0"/>
              <a:t> is called </a:t>
            </a:r>
            <a:r>
              <a:rPr lang="en-US" b="1" i="1" dirty="0" smtClean="0">
                <a:solidFill>
                  <a:srgbClr val="2D0DED"/>
                </a:solidFill>
              </a:rPr>
              <a:t>uniform circular motion</a:t>
            </a:r>
            <a:r>
              <a:rPr lang="en-US" b="1" dirty="0" smtClean="0"/>
              <a:t>.</a:t>
            </a:r>
            <a:endParaRPr lang="en-US" dirty="0" smtClean="0"/>
          </a:p>
          <a:p>
            <a:r>
              <a:rPr lang="en-US" dirty="0" smtClean="0"/>
              <a:t>Even though an objects move at constant speed in circular path, it still has acceleration.</a:t>
            </a:r>
          </a:p>
          <a:p>
            <a:r>
              <a:rPr lang="en-US" dirty="0" smtClean="0"/>
              <a:t>The acceleration depends on </a:t>
            </a:r>
            <a:r>
              <a:rPr lang="en-US" b="1" i="1" dirty="0" smtClean="0">
                <a:solidFill>
                  <a:srgbClr val="2D0DED"/>
                </a:solidFill>
              </a:rPr>
              <a:t>the change in the velocity vector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acceleration depends on the change in the </a:t>
            </a:r>
            <a:r>
              <a:rPr lang="en-US" b="1" i="1" dirty="0" smtClean="0">
                <a:solidFill>
                  <a:srgbClr val="2D0DED"/>
                </a:solidFill>
              </a:rPr>
              <a:t>magnitude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dirty="0" smtClean="0"/>
              <a:t>of the velocity and / or by a change in the </a:t>
            </a:r>
            <a:r>
              <a:rPr lang="en-US" b="1" i="1" dirty="0" smtClean="0">
                <a:solidFill>
                  <a:srgbClr val="2D0DED"/>
                </a:solidFill>
              </a:rPr>
              <a:t>direction</a:t>
            </a:r>
            <a:r>
              <a:rPr lang="en-US" dirty="0" smtClean="0">
                <a:solidFill>
                  <a:srgbClr val="2D0DED"/>
                </a:solidFill>
              </a:rPr>
              <a:t> </a:t>
            </a:r>
            <a:r>
              <a:rPr lang="en-US" dirty="0" smtClean="0"/>
              <a:t>of the velocity.</a:t>
            </a:r>
          </a:p>
          <a:p>
            <a:r>
              <a:rPr lang="en-US" dirty="0" smtClean="0"/>
              <a:t>The change in the </a:t>
            </a:r>
            <a:r>
              <a:rPr lang="en-US" b="1" i="1" dirty="0" smtClean="0">
                <a:solidFill>
                  <a:srgbClr val="2D0DED"/>
                </a:solidFill>
              </a:rPr>
              <a:t>direction</a:t>
            </a:r>
            <a:r>
              <a:rPr lang="en-US" dirty="0" smtClean="0"/>
              <a:t> of the velocity occurs for an object moving with constant speed in a circular path.</a:t>
            </a:r>
          </a:p>
          <a:p>
            <a:r>
              <a:rPr lang="en-US" dirty="0" smtClean="0"/>
              <a:t>The velocity vector is always tangent to the path of the object and perpendicular to the radius of the circular path.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9666" y="4797152"/>
            <a:ext cx="2724334" cy="180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Laws of motion (Particle’s dynamics)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]</a:t>
            </a: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sz="2400" b="1" dirty="0" smtClean="0"/>
              <a:t>Week10</a:t>
            </a:r>
            <a:endParaRPr lang="ar-IQ" sz="2400" dirty="0" smtClean="0"/>
          </a:p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55576" y="1484784"/>
            <a:ext cx="763284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/>
              <a:t>5.1 The concept of the Force </a:t>
            </a:r>
            <a:endParaRPr lang="en-US" sz="2400" dirty="0" smtClean="0"/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An object accelerates due to an external force.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object accelerates only if the net force acting on it is not equal zero.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3425F7"/>
                </a:solidFill>
              </a:rPr>
              <a:t>net force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acting on an object is defined the </a:t>
            </a:r>
            <a:r>
              <a:rPr lang="en-US" b="1" dirty="0" smtClean="0">
                <a:solidFill>
                  <a:srgbClr val="3425F7"/>
                </a:solidFill>
              </a:rPr>
              <a:t>vector sum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of all forces acting on the object.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3425F7"/>
                </a:solidFill>
              </a:rPr>
              <a:t>net force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is the </a:t>
            </a:r>
            <a:r>
              <a:rPr lang="en-US" b="1" i="1" dirty="0" smtClean="0">
                <a:solidFill>
                  <a:srgbClr val="3425F7"/>
                </a:solidFill>
              </a:rPr>
              <a:t>total force</a:t>
            </a:r>
            <a:r>
              <a:rPr lang="en-US" dirty="0" smtClean="0"/>
              <a:t>, the </a:t>
            </a:r>
            <a:r>
              <a:rPr lang="en-US" b="1" i="1" dirty="0" smtClean="0">
                <a:solidFill>
                  <a:srgbClr val="3425F7"/>
                </a:solidFill>
              </a:rPr>
              <a:t>resultant force</a:t>
            </a:r>
            <a:r>
              <a:rPr lang="en-US" dirty="0" smtClean="0"/>
              <a:t>, or the </a:t>
            </a:r>
            <a:r>
              <a:rPr lang="en-US" b="1" i="1" dirty="0" smtClean="0">
                <a:solidFill>
                  <a:srgbClr val="3425F7"/>
                </a:solidFill>
              </a:rPr>
              <a:t>unbalanced force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3425F7"/>
                </a:solidFill>
              </a:rPr>
              <a:t>If the net force exerted on an object is zero, the acceleration is zero and its velocity remains constant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b="1" i="1" dirty="0" smtClean="0">
                <a:solidFill>
                  <a:srgbClr val="3425F7"/>
                </a:solidFill>
              </a:rPr>
              <a:t>Definition of equilibrium</a:t>
            </a:r>
            <a:endParaRPr lang="en-US" dirty="0" smtClean="0">
              <a:solidFill>
                <a:srgbClr val="3425F7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When the velocity of an object is constant (including when the object is at rest), the object is said to be in </a:t>
            </a:r>
            <a:r>
              <a:rPr lang="en-US" b="1" i="1" dirty="0" smtClean="0">
                <a:solidFill>
                  <a:srgbClr val="3425F7"/>
                </a:solidFill>
              </a:rPr>
              <a:t>equilibrium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5.2 Newton’s first law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l">
              <a:buNone/>
            </a:pPr>
            <a:r>
              <a:rPr lang="en-US" b="1" dirty="0" smtClean="0"/>
              <a:t>“</a:t>
            </a:r>
            <a:r>
              <a:rPr lang="en-US" b="1" dirty="0" smtClean="0">
                <a:solidFill>
                  <a:srgbClr val="3425F7"/>
                </a:solidFill>
              </a:rPr>
              <a:t>In the absence of external force, when viewed from an inertial reference frame, an object at rest remains at rest and an object in motion continues in motion with constant velocity</a:t>
            </a:r>
            <a:r>
              <a:rPr lang="en-US" b="1" dirty="0" smtClean="0"/>
              <a:t>”.   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That is to say, </a:t>
            </a:r>
            <a:r>
              <a:rPr lang="en-US" b="1" dirty="0" smtClean="0">
                <a:solidFill>
                  <a:srgbClr val="FF0000"/>
                </a:solidFill>
              </a:rPr>
              <a:t>when no force acts on an object, the acceleration of the object is zero</a:t>
            </a:r>
            <a:r>
              <a:rPr lang="en-US" dirty="0" smtClean="0"/>
              <a:t>.</a:t>
            </a:r>
          </a:p>
          <a:p>
            <a:pPr lvl="0" algn="l">
              <a:buNone/>
            </a:pPr>
            <a:r>
              <a:rPr lang="en-US" dirty="0" smtClean="0"/>
              <a:t>From the first law, we conclude that any </a:t>
            </a:r>
            <a:r>
              <a:rPr lang="en-US" b="1" i="1" dirty="0" smtClean="0">
                <a:solidFill>
                  <a:srgbClr val="3425F7"/>
                </a:solidFill>
              </a:rPr>
              <a:t>isolated object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(one that does not interact with its environment) is either </a:t>
            </a:r>
            <a:r>
              <a:rPr lang="en-US" dirty="0" smtClean="0">
                <a:solidFill>
                  <a:srgbClr val="FF0000"/>
                </a:solidFill>
              </a:rPr>
              <a:t>at rest </a:t>
            </a:r>
            <a:r>
              <a:rPr lang="en-US" dirty="0" smtClean="0"/>
              <a:t>or moving with </a:t>
            </a:r>
            <a:r>
              <a:rPr lang="en-US" dirty="0" smtClean="0">
                <a:solidFill>
                  <a:srgbClr val="FF0000"/>
                </a:solidFill>
              </a:rPr>
              <a:t>constant velocity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b="1" i="1" dirty="0" smtClean="0">
                <a:solidFill>
                  <a:srgbClr val="3425F7"/>
                </a:solidFill>
              </a:rPr>
              <a:t>Definition of inertia</a:t>
            </a:r>
            <a:endParaRPr lang="en-US" dirty="0" smtClean="0">
              <a:solidFill>
                <a:srgbClr val="3425F7"/>
              </a:solidFill>
            </a:endParaRPr>
          </a:p>
          <a:p>
            <a:pPr algn="l">
              <a:buNone/>
            </a:pPr>
            <a:r>
              <a:rPr lang="en-US" dirty="0" smtClean="0"/>
              <a:t>The tendency of an object to resist any attempt to change its velocity is called </a:t>
            </a:r>
            <a:r>
              <a:rPr lang="en-US" b="1" i="1" dirty="0" smtClean="0">
                <a:solidFill>
                  <a:srgbClr val="3425F7"/>
                </a:solidFill>
              </a:rPr>
              <a:t>inertia</a:t>
            </a:r>
            <a:endParaRPr lang="en-US" dirty="0" smtClean="0">
              <a:solidFill>
                <a:srgbClr val="3425F7"/>
              </a:solidFill>
            </a:endParaRP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81C0F97-348B-46A2-84FE-EBA07D71BB30}" type="slidenum">
              <a:rPr lang="en-GB" smtClean="0"/>
              <a:pPr algn="l"/>
              <a:t>2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85725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latin typeface="+mj-lt"/>
                <a:ea typeface="+mj-ea"/>
                <a:cs typeface="+mj-cs"/>
              </a:rPr>
              <a:t>week1</a:t>
            </a:r>
            <a:r>
              <a:rPr kumimoji="0" lang="ar-IQ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General Physics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04800" y="1600200"/>
            <a:ext cx="41910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Contents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Mechanics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.Physics and measurement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Motion and dimensions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Vectors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Motion in two dimensions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Laws of motion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Circular motion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 Energy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8. Potential energy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9. Linear momentum and collision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 Rotation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11. Angular momentum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648200" y="2362200"/>
            <a:ext cx="4343400" cy="3962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Properties of Matter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12. Static and Elasticity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13. Universal gravitation  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 Fluid mechanics</a:t>
            </a:r>
          </a:p>
          <a:p>
            <a:pPr marL="342900" marR="0" lvl="0" indent="-34290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>
              <a:buNone/>
            </a:pPr>
            <a:r>
              <a:rPr lang="en-US" sz="4000" b="1" dirty="0" smtClean="0"/>
              <a:t>5.3 Mass </a:t>
            </a:r>
            <a:endParaRPr lang="en-US" sz="4000" dirty="0" smtClean="0"/>
          </a:p>
          <a:p>
            <a:pPr algn="l">
              <a:buNone/>
            </a:pPr>
            <a:r>
              <a:rPr lang="en-US" b="1" i="1" dirty="0" smtClean="0">
                <a:solidFill>
                  <a:srgbClr val="3425F7"/>
                </a:solidFill>
              </a:rPr>
              <a:t>Definition of mass</a:t>
            </a:r>
            <a:endParaRPr lang="en-US" dirty="0" smtClean="0">
              <a:solidFill>
                <a:srgbClr val="3425F7"/>
              </a:solidFill>
            </a:endParaRPr>
          </a:p>
          <a:p>
            <a:pPr algn="l">
              <a:buNone/>
            </a:pPr>
            <a:r>
              <a:rPr lang="en-US" b="1" dirty="0" smtClean="0"/>
              <a:t>“</a:t>
            </a:r>
            <a:r>
              <a:rPr lang="en-US" b="1" dirty="0" smtClean="0">
                <a:solidFill>
                  <a:srgbClr val="3425F7"/>
                </a:solidFill>
              </a:rPr>
              <a:t>Mass is an inherent property of an object and is independent of the object’s surrounding and of the method used to measure it</a:t>
            </a:r>
            <a:r>
              <a:rPr lang="en-US" b="1" dirty="0" smtClean="0"/>
              <a:t>”.</a:t>
            </a:r>
            <a:endParaRPr lang="en-US" dirty="0" smtClean="0"/>
          </a:p>
          <a:p>
            <a:pPr lvl="0" algn="l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Mass</a:t>
            </a:r>
            <a:r>
              <a:rPr lang="en-US" dirty="0" smtClean="0"/>
              <a:t> is a </a:t>
            </a:r>
            <a:r>
              <a:rPr lang="en-US" b="1" dirty="0" smtClean="0">
                <a:solidFill>
                  <a:srgbClr val="3425F7"/>
                </a:solidFill>
              </a:rPr>
              <a:t>scalar quantity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</a:p>
          <a:p>
            <a:pPr lvl="0" algn="l">
              <a:buNone/>
            </a:pPr>
            <a:r>
              <a:rPr lang="en-US" b="1" i="1" dirty="0" smtClean="0">
                <a:solidFill>
                  <a:srgbClr val="3425F7"/>
                </a:solidFill>
              </a:rPr>
              <a:t>Mass</a:t>
            </a:r>
            <a:r>
              <a:rPr lang="en-US" b="1" dirty="0" smtClean="0">
                <a:solidFill>
                  <a:srgbClr val="3425F7"/>
                </a:solidFill>
              </a:rPr>
              <a:t> </a:t>
            </a:r>
            <a:r>
              <a:rPr lang="en-US" b="1" dirty="0" smtClean="0"/>
              <a:t>and </a:t>
            </a:r>
            <a:r>
              <a:rPr lang="en-US" b="1" i="1" dirty="0" smtClean="0">
                <a:solidFill>
                  <a:srgbClr val="3425F7"/>
                </a:solidFill>
              </a:rPr>
              <a:t>weight </a:t>
            </a:r>
            <a:r>
              <a:rPr lang="en-US" b="1" dirty="0" smtClean="0"/>
              <a:t>are two </a:t>
            </a:r>
            <a:r>
              <a:rPr lang="en-US" b="1" dirty="0" smtClean="0">
                <a:solidFill>
                  <a:srgbClr val="FF0000"/>
                </a:solidFill>
              </a:rPr>
              <a:t>different quantities </a:t>
            </a:r>
            <a:endParaRPr lang="en-US" dirty="0" smtClean="0">
              <a:solidFill>
                <a:srgbClr val="FF0000"/>
              </a:solidFill>
            </a:endParaRPr>
          </a:p>
          <a:p>
            <a:pPr lvl="0" algn="l"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3425F7"/>
                </a:solidFill>
              </a:rPr>
              <a:t>weight of an object </a:t>
            </a:r>
            <a:r>
              <a:rPr lang="en-US" dirty="0" smtClean="0"/>
              <a:t>is equal to the </a:t>
            </a:r>
            <a:r>
              <a:rPr lang="en-US" dirty="0" smtClean="0">
                <a:solidFill>
                  <a:srgbClr val="3425F7"/>
                </a:solidFill>
              </a:rPr>
              <a:t>magnitude of the gravitational force</a:t>
            </a:r>
            <a:r>
              <a:rPr lang="en-US" dirty="0" smtClean="0"/>
              <a:t> exerted on the object and </a:t>
            </a:r>
            <a:r>
              <a:rPr lang="en-US" dirty="0" smtClean="0">
                <a:solidFill>
                  <a:srgbClr val="3425F7"/>
                </a:solidFill>
              </a:rPr>
              <a:t>varies with location</a:t>
            </a:r>
            <a:r>
              <a:rPr lang="en-US" dirty="0" smtClean="0"/>
              <a:t>.</a:t>
            </a:r>
          </a:p>
          <a:p>
            <a:pPr lvl="0" algn="l">
              <a:buNone/>
            </a:pPr>
            <a:r>
              <a:rPr lang="en-US" dirty="0" smtClean="0"/>
              <a:t>For example, a person who weight 900 N on the Earth weights only 150 N on the Moon.</a:t>
            </a:r>
          </a:p>
          <a:p>
            <a:pPr lvl="0" algn="l">
              <a:buNone/>
            </a:pPr>
            <a:r>
              <a:rPr lang="en-US" dirty="0" smtClean="0"/>
              <a:t>The mass of an object is the same everywhere: an object having a mass of 2 kg on the Earth also has a mass of 2 kg on the Moon.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30231"/>
            <a:ext cx="8424936" cy="466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5.5 The Gravitational force and weight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Week11</a:t>
            </a:r>
            <a:endParaRPr lang="ar-IQ" sz="2400" dirty="0" smtClean="0"/>
          </a:p>
          <a:p>
            <a:pPr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544" y="2132856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en-US" dirty="0" smtClean="0"/>
              <a:t>The attraction force exerted by the Earth on an object is called the </a:t>
            </a:r>
            <a:r>
              <a:rPr lang="en-US" b="1" i="1" dirty="0" smtClean="0">
                <a:solidFill>
                  <a:srgbClr val="3425F7"/>
                </a:solidFill>
              </a:rPr>
              <a:t>gravitational force </a:t>
            </a:r>
            <a:r>
              <a:rPr lang="en-US" b="1" i="1" dirty="0" err="1" smtClean="0">
                <a:solidFill>
                  <a:srgbClr val="FF0000"/>
                </a:solidFill>
              </a:rPr>
              <a:t>F</a:t>
            </a:r>
            <a:r>
              <a:rPr lang="en-US" b="1" i="1" baseline="-25000" dirty="0" err="1" smtClean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3425F7"/>
                </a:solidFill>
              </a:rPr>
              <a:t>.</a:t>
            </a:r>
            <a:r>
              <a:rPr lang="en-US" dirty="0" smtClean="0"/>
              <a:t> 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This force is directed toward the center of the Earth, and its magnitude is called the </a:t>
            </a:r>
            <a:r>
              <a:rPr lang="en-US" b="1" i="1" dirty="0" smtClean="0">
                <a:solidFill>
                  <a:srgbClr val="3425F7"/>
                </a:solidFill>
              </a:rPr>
              <a:t>weight</a:t>
            </a:r>
            <a:r>
              <a:rPr lang="en-US" dirty="0" smtClean="0"/>
              <a:t> of the object.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Freely falling object experience an acceleration </a:t>
            </a:r>
            <a:r>
              <a:rPr lang="en-US" b="1" dirty="0" smtClean="0">
                <a:solidFill>
                  <a:srgbClr val="3425F7"/>
                </a:solidFill>
              </a:rPr>
              <a:t>g</a:t>
            </a:r>
            <a:r>
              <a:rPr lang="en-US" dirty="0" smtClean="0"/>
              <a:t> acting toward the center of the Earth.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Applying Newton’s second  </a:t>
            </a:r>
            <a:r>
              <a:rPr lang="en-US" dirty="0" smtClean="0">
                <a:solidFill>
                  <a:srgbClr val="3425F7"/>
                </a:solidFill>
              </a:rPr>
              <a:t>Σ</a:t>
            </a:r>
            <a:r>
              <a:rPr lang="en-US" b="1" dirty="0" smtClean="0">
                <a:solidFill>
                  <a:srgbClr val="3425F7"/>
                </a:solidFill>
              </a:rPr>
              <a:t>F</a:t>
            </a:r>
            <a:r>
              <a:rPr lang="en-US" dirty="0" smtClean="0">
                <a:solidFill>
                  <a:srgbClr val="3425F7"/>
                </a:solidFill>
              </a:rPr>
              <a:t> = </a:t>
            </a:r>
            <a:r>
              <a:rPr lang="en-US" i="1" dirty="0" smtClean="0">
                <a:solidFill>
                  <a:srgbClr val="3425F7"/>
                </a:solidFill>
              </a:rPr>
              <a:t>m</a:t>
            </a:r>
            <a:r>
              <a:rPr lang="en-US" b="1" dirty="0" smtClean="0">
                <a:solidFill>
                  <a:srgbClr val="3425F7"/>
                </a:solidFill>
              </a:rPr>
              <a:t>a</a:t>
            </a:r>
            <a:r>
              <a:rPr lang="en-US" dirty="0" smtClean="0">
                <a:solidFill>
                  <a:srgbClr val="3425F7"/>
                </a:solidFill>
              </a:rPr>
              <a:t>  </a:t>
            </a:r>
            <a:r>
              <a:rPr lang="en-US" dirty="0" smtClean="0"/>
              <a:t>to the freely falling object of mass </a:t>
            </a:r>
            <a:r>
              <a:rPr lang="en-US" i="1" dirty="0" smtClean="0">
                <a:solidFill>
                  <a:srgbClr val="3425F7"/>
                </a:solidFill>
              </a:rPr>
              <a:t>m</a:t>
            </a:r>
            <a:r>
              <a:rPr lang="en-US" dirty="0" smtClean="0"/>
              <a:t>, with  </a:t>
            </a:r>
            <a:r>
              <a:rPr lang="en-US" b="1" dirty="0" smtClean="0">
                <a:solidFill>
                  <a:srgbClr val="3425F7"/>
                </a:solidFill>
              </a:rPr>
              <a:t>a </a:t>
            </a:r>
            <a:r>
              <a:rPr lang="en-US" dirty="0" smtClean="0">
                <a:solidFill>
                  <a:srgbClr val="3425F7"/>
                </a:solidFill>
              </a:rPr>
              <a:t>=</a:t>
            </a:r>
            <a:r>
              <a:rPr lang="en-US" b="1" dirty="0" smtClean="0">
                <a:solidFill>
                  <a:srgbClr val="3425F7"/>
                </a:solidFill>
              </a:rPr>
              <a:t> g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and   </a:t>
            </a:r>
            <a:r>
              <a:rPr lang="en-US" dirty="0" smtClean="0">
                <a:solidFill>
                  <a:srgbClr val="3425F7"/>
                </a:solidFill>
              </a:rPr>
              <a:t>Σ</a:t>
            </a:r>
            <a:r>
              <a:rPr lang="en-US" b="1" dirty="0" smtClean="0">
                <a:solidFill>
                  <a:srgbClr val="3425F7"/>
                </a:solidFill>
              </a:rPr>
              <a:t>F </a:t>
            </a:r>
            <a:r>
              <a:rPr lang="en-US" dirty="0" smtClean="0">
                <a:solidFill>
                  <a:srgbClr val="3425F7"/>
                </a:solidFill>
              </a:rPr>
              <a:t>= </a:t>
            </a:r>
            <a:r>
              <a:rPr lang="en-US" b="1" dirty="0" err="1" smtClean="0">
                <a:solidFill>
                  <a:srgbClr val="3425F7"/>
                </a:solidFill>
              </a:rPr>
              <a:t>F</a:t>
            </a:r>
            <a:r>
              <a:rPr lang="en-US" baseline="-25000" dirty="0" err="1" smtClean="0">
                <a:solidFill>
                  <a:srgbClr val="3425F7"/>
                </a:solidFill>
              </a:rPr>
              <a:t>g</a:t>
            </a:r>
            <a:r>
              <a:rPr lang="en-US" dirty="0" smtClean="0"/>
              <a:t>, we obtain </a:t>
            </a:r>
          </a:p>
          <a:p>
            <a:pPr algn="ctr">
              <a:buNone/>
            </a:pPr>
            <a:r>
              <a:rPr lang="en-US" b="1" dirty="0" err="1" smtClean="0">
                <a:solidFill>
                  <a:srgbClr val="3425F7"/>
                </a:solidFill>
              </a:rPr>
              <a:t>F</a:t>
            </a:r>
            <a:r>
              <a:rPr lang="en-US" baseline="-25000" dirty="0" err="1" smtClean="0">
                <a:solidFill>
                  <a:srgbClr val="3425F7"/>
                </a:solidFill>
              </a:rPr>
              <a:t>g</a:t>
            </a:r>
            <a:r>
              <a:rPr lang="en-US" dirty="0" smtClean="0">
                <a:solidFill>
                  <a:srgbClr val="3425F7"/>
                </a:solidFill>
              </a:rPr>
              <a:t> = </a:t>
            </a:r>
            <a:r>
              <a:rPr lang="en-US" i="1" dirty="0" smtClean="0">
                <a:solidFill>
                  <a:srgbClr val="3425F7"/>
                </a:solidFill>
              </a:rPr>
              <a:t>m</a:t>
            </a:r>
            <a:r>
              <a:rPr lang="en-US" b="1" dirty="0" smtClean="0">
                <a:solidFill>
                  <a:srgbClr val="3425F7"/>
                </a:solidFill>
              </a:rPr>
              <a:t>g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   ……………………   (5.4)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Thus, the weight of an object, being defined as the magnitude of   </a:t>
            </a:r>
            <a:r>
              <a:rPr lang="en-US" b="1" dirty="0" err="1" smtClean="0">
                <a:solidFill>
                  <a:srgbClr val="3425F7"/>
                </a:solidFill>
              </a:rPr>
              <a:t>F</a:t>
            </a:r>
            <a:r>
              <a:rPr lang="en-US" baseline="-25000" dirty="0" err="1" smtClean="0">
                <a:solidFill>
                  <a:srgbClr val="3425F7"/>
                </a:solidFill>
              </a:rPr>
              <a:t>g</a:t>
            </a:r>
            <a:r>
              <a:rPr lang="en-US" dirty="0" smtClean="0"/>
              <a:t> , is equal to </a:t>
            </a:r>
            <a:r>
              <a:rPr lang="en-US" i="1" dirty="0" smtClean="0">
                <a:solidFill>
                  <a:srgbClr val="3425F7"/>
                </a:solidFill>
              </a:rPr>
              <a:t>mg</a:t>
            </a:r>
            <a:r>
              <a:rPr lang="en-US" dirty="0" smtClean="0"/>
              <a:t>, and </a:t>
            </a:r>
            <a:r>
              <a:rPr lang="en-US" i="1" dirty="0" smtClean="0">
                <a:solidFill>
                  <a:srgbClr val="3425F7"/>
                </a:solidFill>
              </a:rPr>
              <a:t>g</a:t>
            </a:r>
            <a:r>
              <a:rPr lang="en-US" dirty="0" smtClean="0">
                <a:solidFill>
                  <a:srgbClr val="3425F7"/>
                </a:solidFill>
              </a:rPr>
              <a:t> = 9.8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425F7"/>
                </a:solidFill>
              </a:rPr>
              <a:t>m/s</a:t>
            </a:r>
            <a:r>
              <a:rPr lang="en-US" baseline="30000" dirty="0" smtClean="0">
                <a:solidFill>
                  <a:srgbClr val="3425F7"/>
                </a:solidFill>
              </a:rPr>
              <a:t>2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8435280" cy="2620888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000" b="1" dirty="0" smtClean="0"/>
              <a:t>5.6 Newton’s third law</a:t>
            </a:r>
            <a:endParaRPr lang="en-US" sz="2000" dirty="0" smtClean="0"/>
          </a:p>
          <a:p>
            <a:pPr lvl="0" algn="l">
              <a:buNone/>
            </a:pPr>
            <a:r>
              <a:rPr lang="en-US" sz="2000" b="1" i="1" dirty="0" smtClean="0">
                <a:solidFill>
                  <a:srgbClr val="3425F7"/>
                </a:solidFill>
              </a:rPr>
              <a:t>Newton’s third law</a:t>
            </a:r>
            <a:r>
              <a:rPr lang="en-US" sz="2000" dirty="0" smtClean="0">
                <a:solidFill>
                  <a:srgbClr val="3425F7"/>
                </a:solidFill>
              </a:rPr>
              <a:t> </a:t>
            </a:r>
            <a:r>
              <a:rPr lang="en-US" sz="2000" dirty="0" smtClean="0"/>
              <a:t>states that:</a:t>
            </a:r>
          </a:p>
          <a:p>
            <a:pPr algn="l">
              <a:buNone/>
            </a:pPr>
            <a:r>
              <a:rPr lang="en-US" sz="2000" b="1" dirty="0" smtClean="0"/>
              <a:t>      </a:t>
            </a:r>
            <a:r>
              <a:rPr lang="en-US" sz="2000" i="1" dirty="0" smtClean="0"/>
              <a:t>If two objects interact, the force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3425F7"/>
                </a:solidFill>
              </a:rPr>
              <a:t>F</a:t>
            </a:r>
            <a:r>
              <a:rPr lang="en-US" sz="2000" baseline="-25000" dirty="0" smtClean="0">
                <a:solidFill>
                  <a:srgbClr val="3425F7"/>
                </a:solidFill>
              </a:rPr>
              <a:t>12</a:t>
            </a:r>
            <a:r>
              <a:rPr lang="en-US" sz="2000" baseline="-25000" dirty="0" smtClean="0"/>
              <a:t> </a:t>
            </a:r>
            <a:r>
              <a:rPr lang="en-US" sz="2000" i="1" dirty="0" smtClean="0"/>
              <a:t>exerted by </a:t>
            </a:r>
            <a:r>
              <a:rPr lang="en-US" sz="2000" i="1" dirty="0" smtClean="0">
                <a:solidFill>
                  <a:srgbClr val="3425F7"/>
                </a:solidFill>
              </a:rPr>
              <a:t>object</a:t>
            </a:r>
            <a:r>
              <a:rPr lang="en-US" sz="2000" dirty="0" smtClean="0">
                <a:solidFill>
                  <a:srgbClr val="3425F7"/>
                </a:solidFill>
              </a:rPr>
              <a:t> 1</a:t>
            </a:r>
            <a:r>
              <a:rPr lang="en-US" sz="2000" dirty="0" smtClean="0"/>
              <a:t> </a:t>
            </a:r>
            <a:r>
              <a:rPr lang="en-US" sz="2000" i="1" dirty="0" smtClean="0"/>
              <a:t>on </a:t>
            </a:r>
            <a:r>
              <a:rPr lang="en-US" sz="2000" i="1" dirty="0" smtClean="0">
                <a:solidFill>
                  <a:srgbClr val="3425F7"/>
                </a:solidFill>
              </a:rPr>
              <a:t>object</a:t>
            </a:r>
            <a:r>
              <a:rPr lang="en-US" sz="2000" b="1" dirty="0" smtClean="0">
                <a:solidFill>
                  <a:srgbClr val="3425F7"/>
                </a:solidFill>
              </a:rPr>
              <a:t> </a:t>
            </a:r>
            <a:r>
              <a:rPr lang="en-US" sz="2000" dirty="0" smtClean="0">
                <a:solidFill>
                  <a:srgbClr val="3425F7"/>
                </a:solidFill>
              </a:rPr>
              <a:t>2</a:t>
            </a:r>
            <a:r>
              <a:rPr lang="en-US" sz="2000" dirty="0" smtClean="0"/>
              <a:t> </a:t>
            </a:r>
            <a:r>
              <a:rPr lang="en-US" sz="2000" i="1" dirty="0" smtClean="0"/>
              <a:t>is </a:t>
            </a:r>
            <a:r>
              <a:rPr lang="en-US" sz="2000" i="1" dirty="0" smtClean="0">
                <a:solidFill>
                  <a:srgbClr val="FF0000"/>
                </a:solidFill>
              </a:rPr>
              <a:t>equal in magnitude </a:t>
            </a:r>
            <a:r>
              <a:rPr lang="en-US" sz="2000" i="1" dirty="0" smtClean="0"/>
              <a:t>and </a:t>
            </a:r>
            <a:r>
              <a:rPr lang="en-US" sz="2000" i="1" dirty="0" smtClean="0">
                <a:solidFill>
                  <a:srgbClr val="FF0000"/>
                </a:solidFill>
              </a:rPr>
              <a:t>opposite in direction </a:t>
            </a:r>
            <a:r>
              <a:rPr lang="en-US" sz="2000" i="1" dirty="0" smtClean="0"/>
              <a:t>to the force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3425F7"/>
                </a:solidFill>
              </a:rPr>
              <a:t>F</a:t>
            </a:r>
            <a:r>
              <a:rPr lang="en-US" sz="2000" baseline="-25000" dirty="0" smtClean="0">
                <a:solidFill>
                  <a:srgbClr val="3425F7"/>
                </a:solidFill>
              </a:rPr>
              <a:t>21</a:t>
            </a:r>
            <a:r>
              <a:rPr lang="en-US" sz="2000" dirty="0" smtClean="0"/>
              <a:t> </a:t>
            </a:r>
            <a:r>
              <a:rPr lang="en-US" sz="2000" i="1" dirty="0" smtClean="0"/>
              <a:t>exerted by </a:t>
            </a:r>
            <a:r>
              <a:rPr lang="en-US" sz="2000" i="1" dirty="0" smtClean="0">
                <a:solidFill>
                  <a:srgbClr val="3425F7"/>
                </a:solidFill>
              </a:rPr>
              <a:t>object</a:t>
            </a:r>
            <a:r>
              <a:rPr lang="en-US" sz="2000" dirty="0" smtClean="0">
                <a:solidFill>
                  <a:srgbClr val="3425F7"/>
                </a:solidFill>
              </a:rPr>
              <a:t> 2</a:t>
            </a:r>
            <a:r>
              <a:rPr lang="en-US" sz="2000" dirty="0" smtClean="0"/>
              <a:t> </a:t>
            </a:r>
            <a:r>
              <a:rPr lang="en-US" sz="2000" i="1" dirty="0" smtClean="0"/>
              <a:t>on </a:t>
            </a:r>
            <a:r>
              <a:rPr lang="en-US" sz="2000" i="1" dirty="0" smtClean="0">
                <a:solidFill>
                  <a:srgbClr val="3425F7"/>
                </a:solidFill>
              </a:rPr>
              <a:t>object</a:t>
            </a:r>
            <a:r>
              <a:rPr lang="en-US" sz="2000" dirty="0" smtClean="0">
                <a:solidFill>
                  <a:srgbClr val="3425F7"/>
                </a:solidFill>
              </a:rPr>
              <a:t> 1</a:t>
            </a:r>
            <a:r>
              <a:rPr lang="en-US" sz="2000" dirty="0" smtClean="0"/>
              <a:t>: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3425F7"/>
                </a:solidFill>
              </a:rPr>
              <a:t>F</a:t>
            </a:r>
            <a:r>
              <a:rPr lang="en-US" sz="2000" baseline="-25000" dirty="0" smtClean="0">
                <a:solidFill>
                  <a:srgbClr val="3425F7"/>
                </a:solidFill>
              </a:rPr>
              <a:t>12</a:t>
            </a:r>
            <a:r>
              <a:rPr lang="en-US" sz="2000" dirty="0" smtClean="0">
                <a:solidFill>
                  <a:srgbClr val="3425F7"/>
                </a:solidFill>
              </a:rPr>
              <a:t> = - </a:t>
            </a:r>
            <a:r>
              <a:rPr lang="en-US" sz="2000" b="1" dirty="0" smtClean="0">
                <a:solidFill>
                  <a:srgbClr val="3425F7"/>
                </a:solidFill>
              </a:rPr>
              <a:t>F</a:t>
            </a:r>
            <a:r>
              <a:rPr lang="en-US" sz="2000" baseline="-25000" dirty="0" smtClean="0">
                <a:solidFill>
                  <a:srgbClr val="3425F7"/>
                </a:solidFill>
              </a:rPr>
              <a:t>21</a:t>
            </a:r>
            <a:r>
              <a:rPr lang="en-US" sz="2000" dirty="0" smtClean="0"/>
              <a:t>   ……………     (5.5)</a:t>
            </a:r>
          </a:p>
          <a:p>
            <a:pPr lvl="0" algn="l">
              <a:buNone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force</a:t>
            </a:r>
            <a:r>
              <a:rPr lang="en-US" sz="2000" dirty="0" smtClean="0"/>
              <a:t> that </a:t>
            </a:r>
            <a:r>
              <a:rPr lang="en-US" sz="2000" dirty="0" smtClean="0">
                <a:solidFill>
                  <a:srgbClr val="3425F7"/>
                </a:solidFill>
              </a:rPr>
              <a:t>object 1</a:t>
            </a:r>
            <a:r>
              <a:rPr lang="en-US" sz="2000" dirty="0" smtClean="0"/>
              <a:t> exerts on </a:t>
            </a:r>
            <a:r>
              <a:rPr lang="en-US" sz="2000" dirty="0" smtClean="0">
                <a:solidFill>
                  <a:srgbClr val="3425F7"/>
                </a:solidFill>
              </a:rPr>
              <a:t>object 2 </a:t>
            </a:r>
            <a:r>
              <a:rPr lang="en-US" sz="2000" dirty="0" smtClean="0"/>
              <a:t>is called the </a:t>
            </a:r>
            <a:r>
              <a:rPr lang="en-US" sz="2000" b="1" i="1" dirty="0" smtClean="0">
                <a:solidFill>
                  <a:srgbClr val="3425F7"/>
                </a:solidFill>
              </a:rPr>
              <a:t>action force</a:t>
            </a:r>
            <a:r>
              <a:rPr lang="en-US" sz="2000" dirty="0" smtClean="0">
                <a:solidFill>
                  <a:srgbClr val="3425F7"/>
                </a:solidFill>
              </a:rPr>
              <a:t> </a:t>
            </a:r>
            <a:r>
              <a:rPr lang="en-US" sz="2000" dirty="0" smtClean="0"/>
              <a:t>and the </a:t>
            </a:r>
            <a:r>
              <a:rPr lang="en-US" sz="2000" dirty="0" smtClean="0">
                <a:solidFill>
                  <a:srgbClr val="FF0000"/>
                </a:solidFill>
              </a:rPr>
              <a:t>force</a:t>
            </a:r>
            <a:r>
              <a:rPr lang="en-US" sz="2000" dirty="0" smtClean="0"/>
              <a:t> of </a:t>
            </a:r>
            <a:r>
              <a:rPr lang="en-US" sz="2000" dirty="0" smtClean="0">
                <a:solidFill>
                  <a:srgbClr val="3425F7"/>
                </a:solidFill>
              </a:rPr>
              <a:t>object 2</a:t>
            </a:r>
            <a:r>
              <a:rPr lang="en-US" sz="2000" dirty="0" smtClean="0"/>
              <a:t> on </a:t>
            </a:r>
            <a:r>
              <a:rPr lang="en-US" sz="2000" dirty="0" smtClean="0">
                <a:solidFill>
                  <a:srgbClr val="3425F7"/>
                </a:solidFill>
              </a:rPr>
              <a:t>object 1</a:t>
            </a:r>
            <a:r>
              <a:rPr lang="en-US" sz="2000" dirty="0" smtClean="0"/>
              <a:t> the </a:t>
            </a:r>
            <a:r>
              <a:rPr lang="en-US" sz="2000" b="1" i="1" dirty="0" smtClean="0">
                <a:solidFill>
                  <a:srgbClr val="3425F7"/>
                </a:solidFill>
              </a:rPr>
              <a:t>reaction force</a:t>
            </a:r>
            <a:r>
              <a:rPr lang="en-US" sz="2000" dirty="0" smtClean="0"/>
              <a:t>.</a:t>
            </a:r>
          </a:p>
          <a:p>
            <a:pPr lvl="0" algn="l">
              <a:buNone/>
            </a:pPr>
            <a:r>
              <a:rPr lang="en-US" sz="2000" dirty="0" smtClean="0"/>
              <a:t>Either force can be labeled the </a:t>
            </a:r>
            <a:r>
              <a:rPr lang="en-US" sz="2000" b="1" i="1" dirty="0" smtClean="0">
                <a:solidFill>
                  <a:srgbClr val="3425F7"/>
                </a:solidFill>
              </a:rPr>
              <a:t>action</a:t>
            </a:r>
            <a:r>
              <a:rPr lang="en-US" sz="2000" dirty="0" smtClean="0">
                <a:solidFill>
                  <a:srgbClr val="3425F7"/>
                </a:solidFill>
              </a:rPr>
              <a:t> </a:t>
            </a:r>
            <a:r>
              <a:rPr lang="en-US" sz="2000" dirty="0" smtClean="0"/>
              <a:t>or </a:t>
            </a:r>
            <a:r>
              <a:rPr lang="en-US" sz="2000" b="1" i="1" dirty="0" smtClean="0">
                <a:solidFill>
                  <a:srgbClr val="FF0000"/>
                </a:solidFill>
              </a:rPr>
              <a:t>reaction</a:t>
            </a:r>
            <a:r>
              <a:rPr lang="en-US" sz="2000" dirty="0" smtClean="0"/>
              <a:t> force.</a:t>
            </a:r>
          </a:p>
          <a:p>
            <a:pPr lvl="0" algn="l">
              <a:buNone/>
            </a:pPr>
            <a:r>
              <a:rPr lang="en-US" sz="2000" dirty="0" smtClean="0"/>
              <a:t>In general, </a:t>
            </a:r>
            <a:r>
              <a:rPr lang="en-US" sz="2000" b="1" dirty="0" smtClean="0"/>
              <a:t>“</a:t>
            </a:r>
            <a:r>
              <a:rPr lang="en-US" sz="2000" b="1" dirty="0" smtClean="0">
                <a:solidFill>
                  <a:srgbClr val="3425F7"/>
                </a:solidFill>
              </a:rPr>
              <a:t>The action force is </a:t>
            </a:r>
            <a:r>
              <a:rPr lang="en-US" sz="2000" b="1" dirty="0" smtClean="0">
                <a:solidFill>
                  <a:srgbClr val="FF0000"/>
                </a:solidFill>
              </a:rPr>
              <a:t>equal </a:t>
            </a:r>
            <a:r>
              <a:rPr lang="en-US" sz="2000" b="1" dirty="0" smtClean="0">
                <a:solidFill>
                  <a:srgbClr val="3425F7"/>
                </a:solidFill>
              </a:rPr>
              <a:t>in magnitude to the reaction force and </a:t>
            </a:r>
            <a:r>
              <a:rPr lang="en-US" sz="2000" b="1" dirty="0" smtClean="0">
                <a:solidFill>
                  <a:srgbClr val="FF0000"/>
                </a:solidFill>
              </a:rPr>
              <a:t>opposite</a:t>
            </a:r>
            <a:r>
              <a:rPr lang="en-US" sz="2000" b="1" dirty="0" smtClean="0">
                <a:solidFill>
                  <a:srgbClr val="3425F7"/>
                </a:solidFill>
              </a:rPr>
              <a:t> in direction</a:t>
            </a:r>
            <a:r>
              <a:rPr lang="en-US" sz="2000" b="1" dirty="0" smtClean="0"/>
              <a:t>”</a:t>
            </a:r>
            <a:r>
              <a:rPr lang="en-US" sz="2000" dirty="0" smtClean="0"/>
              <a:t>.</a:t>
            </a:r>
          </a:p>
          <a:p>
            <a:pPr lvl="0" algn="l">
              <a:buNone/>
            </a:pPr>
            <a:r>
              <a:rPr lang="en-US" sz="2000" b="1" i="1" dirty="0" smtClean="0">
                <a:solidFill>
                  <a:srgbClr val="B24928"/>
                </a:solidFill>
              </a:rPr>
              <a:t>The action and reaction forces act on </a:t>
            </a:r>
          </a:p>
          <a:p>
            <a:pPr lvl="0" algn="l">
              <a:buNone/>
            </a:pPr>
            <a:r>
              <a:rPr lang="en-US" sz="2000" b="1" i="1" dirty="0" smtClean="0">
                <a:solidFill>
                  <a:srgbClr val="B24928"/>
                </a:solidFill>
              </a:rPr>
              <a:t>     </a:t>
            </a:r>
            <a:r>
              <a:rPr lang="en-US" sz="2000" b="1" i="1" dirty="0" smtClean="0">
                <a:solidFill>
                  <a:srgbClr val="00B050"/>
                </a:solidFill>
              </a:rPr>
              <a:t>different</a:t>
            </a:r>
            <a:r>
              <a:rPr lang="en-US" sz="2000" b="1" i="1" dirty="0" smtClean="0">
                <a:solidFill>
                  <a:srgbClr val="B24928"/>
                </a:solidFill>
              </a:rPr>
              <a:t> objects </a:t>
            </a:r>
            <a:endParaRPr lang="en-US" sz="2000" dirty="0" smtClean="0">
              <a:solidFill>
                <a:srgbClr val="B24928"/>
              </a:solidFill>
            </a:endParaRPr>
          </a:p>
          <a:p>
            <a:pPr algn="l">
              <a:buNone/>
            </a:pPr>
            <a:endParaRPr lang="ar-IQ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5157192"/>
            <a:ext cx="3528985" cy="155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5.7 Some applications of Newton’s laws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Week12</a:t>
            </a:r>
            <a:endParaRPr lang="ar-IQ" sz="2400" dirty="0" smtClean="0"/>
          </a:p>
          <a:p>
            <a:endParaRPr lang="ar-IQ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948264" y="5085184"/>
            <a:ext cx="1512168" cy="1040979"/>
          </a:xfrm>
        </p:spPr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3528" y="1556792"/>
            <a:ext cx="777686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i="1" dirty="0" smtClean="0">
                <a:solidFill>
                  <a:srgbClr val="3425F7"/>
                </a:solidFill>
              </a:rPr>
              <a:t>Objects in Equilibrium</a:t>
            </a:r>
            <a:endParaRPr lang="en-US" sz="2000" dirty="0" smtClean="0">
              <a:solidFill>
                <a:srgbClr val="3425F7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If the acceleration of an object is zero; the particle is in </a:t>
            </a:r>
            <a:r>
              <a:rPr lang="en-US" b="1" dirty="0" smtClean="0">
                <a:solidFill>
                  <a:srgbClr val="3425F7"/>
                </a:solidFill>
              </a:rPr>
              <a:t>equilibrium</a:t>
            </a:r>
            <a:r>
              <a:rPr lang="en-US" dirty="0" smtClean="0"/>
              <a:t>. If apply the second law to the object, noting that </a:t>
            </a:r>
            <a:r>
              <a:rPr lang="en-US" b="1" dirty="0" smtClean="0">
                <a:solidFill>
                  <a:srgbClr val="3425F7"/>
                </a:solidFill>
              </a:rPr>
              <a:t>a</a:t>
            </a:r>
            <a:r>
              <a:rPr lang="en-US" dirty="0" smtClean="0">
                <a:solidFill>
                  <a:srgbClr val="3425F7"/>
                </a:solidFill>
              </a:rPr>
              <a:t> = 0 </a:t>
            </a:r>
            <a:r>
              <a:rPr lang="en-US" dirty="0" smtClean="0"/>
              <a:t>, we see that because there are no forces in the </a:t>
            </a:r>
            <a:r>
              <a:rPr lang="en-US" i="1" dirty="0" smtClean="0">
                <a:solidFill>
                  <a:srgbClr val="3425F7"/>
                </a:solidFill>
              </a:rPr>
              <a:t>x</a:t>
            </a:r>
            <a:r>
              <a:rPr lang="en-US" dirty="0" smtClean="0">
                <a:solidFill>
                  <a:srgbClr val="3425F7"/>
                </a:solidFill>
              </a:rPr>
              <a:t> </a:t>
            </a:r>
            <a:r>
              <a:rPr lang="en-US" dirty="0" smtClean="0"/>
              <a:t>direction</a:t>
            </a:r>
            <a:r>
              <a:rPr lang="en-US" dirty="0" smtClean="0">
                <a:solidFill>
                  <a:srgbClr val="3425F7"/>
                </a:solidFill>
              </a:rPr>
              <a:t>, </a:t>
            </a:r>
            <a:r>
              <a:rPr lang="en-US" dirty="0" err="1" smtClean="0">
                <a:solidFill>
                  <a:srgbClr val="3425F7"/>
                </a:solidFill>
              </a:rPr>
              <a:t>Σ</a:t>
            </a:r>
            <a:r>
              <a:rPr lang="en-US" i="1" dirty="0" err="1" smtClean="0">
                <a:solidFill>
                  <a:srgbClr val="3425F7"/>
                </a:solidFill>
              </a:rPr>
              <a:t>F</a:t>
            </a:r>
            <a:r>
              <a:rPr lang="en-US" i="1" baseline="-25000" dirty="0" err="1" smtClean="0">
                <a:solidFill>
                  <a:srgbClr val="3425F7"/>
                </a:solidFill>
              </a:rPr>
              <a:t>x</a:t>
            </a:r>
            <a:r>
              <a:rPr lang="en-US" dirty="0" smtClean="0">
                <a:solidFill>
                  <a:srgbClr val="3425F7"/>
                </a:solidFill>
              </a:rPr>
              <a:t> = 0 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condition </a:t>
            </a:r>
            <a:r>
              <a:rPr lang="en-US" dirty="0" err="1" smtClean="0">
                <a:solidFill>
                  <a:srgbClr val="3425F7"/>
                </a:solidFill>
              </a:rPr>
              <a:t>Σ</a:t>
            </a:r>
            <a:r>
              <a:rPr lang="en-US" i="1" dirty="0" err="1" smtClean="0">
                <a:solidFill>
                  <a:srgbClr val="3425F7"/>
                </a:solidFill>
              </a:rPr>
              <a:t>F</a:t>
            </a:r>
            <a:r>
              <a:rPr lang="en-US" i="1" baseline="-25000" dirty="0" err="1" smtClean="0">
                <a:solidFill>
                  <a:srgbClr val="3425F7"/>
                </a:solidFill>
              </a:rPr>
              <a:t>y</a:t>
            </a:r>
            <a:r>
              <a:rPr lang="en-US" dirty="0" smtClean="0">
                <a:solidFill>
                  <a:srgbClr val="3425F7"/>
                </a:solidFill>
              </a:rPr>
              <a:t> = </a:t>
            </a:r>
            <a:r>
              <a:rPr lang="en-US" i="1" dirty="0" smtClean="0">
                <a:solidFill>
                  <a:srgbClr val="3425F7"/>
                </a:solidFill>
              </a:rPr>
              <a:t>ma</a:t>
            </a:r>
            <a:r>
              <a:rPr lang="en-US" i="1" baseline="-25000" dirty="0" smtClean="0">
                <a:solidFill>
                  <a:srgbClr val="3425F7"/>
                </a:solidFill>
              </a:rPr>
              <a:t>y</a:t>
            </a:r>
            <a:r>
              <a:rPr lang="en-US" dirty="0" smtClean="0">
                <a:solidFill>
                  <a:srgbClr val="3425F7"/>
                </a:solidFill>
              </a:rPr>
              <a:t> = 0 </a:t>
            </a:r>
            <a:r>
              <a:rPr lang="en-US" dirty="0" smtClean="0"/>
              <a:t>gives</a:t>
            </a:r>
          </a:p>
          <a:p>
            <a:pPr algn="ctr">
              <a:buNone/>
            </a:pPr>
            <a:r>
              <a:rPr lang="en-US" dirty="0" err="1" smtClean="0">
                <a:solidFill>
                  <a:srgbClr val="3425F7"/>
                </a:solidFill>
              </a:rPr>
              <a:t>Σ</a:t>
            </a:r>
            <a:r>
              <a:rPr lang="en-US" i="1" dirty="0" err="1" smtClean="0">
                <a:solidFill>
                  <a:srgbClr val="3425F7"/>
                </a:solidFill>
              </a:rPr>
              <a:t>F</a:t>
            </a:r>
            <a:r>
              <a:rPr lang="en-US" i="1" baseline="-25000" dirty="0" err="1" smtClean="0">
                <a:solidFill>
                  <a:srgbClr val="3425F7"/>
                </a:solidFill>
              </a:rPr>
              <a:t>y</a:t>
            </a:r>
            <a:r>
              <a:rPr lang="en-US" dirty="0" smtClean="0">
                <a:solidFill>
                  <a:srgbClr val="3425F7"/>
                </a:solidFill>
              </a:rPr>
              <a:t> = </a:t>
            </a:r>
            <a:r>
              <a:rPr lang="en-US" i="1" dirty="0" smtClean="0">
                <a:solidFill>
                  <a:srgbClr val="3425F7"/>
                </a:solidFill>
              </a:rPr>
              <a:t>T</a:t>
            </a:r>
            <a:r>
              <a:rPr lang="en-US" dirty="0" smtClean="0">
                <a:solidFill>
                  <a:srgbClr val="3425F7"/>
                </a:solidFill>
              </a:rPr>
              <a:t> – </a:t>
            </a:r>
            <a:r>
              <a:rPr lang="en-US" i="1" dirty="0" err="1" smtClean="0">
                <a:solidFill>
                  <a:srgbClr val="3425F7"/>
                </a:solidFill>
              </a:rPr>
              <a:t>F</a:t>
            </a:r>
            <a:r>
              <a:rPr lang="en-US" i="1" baseline="-25000" dirty="0" err="1" smtClean="0">
                <a:solidFill>
                  <a:srgbClr val="3425F7"/>
                </a:solidFill>
              </a:rPr>
              <a:t>g</a:t>
            </a:r>
            <a:r>
              <a:rPr lang="en-US" dirty="0" smtClean="0">
                <a:solidFill>
                  <a:srgbClr val="3425F7"/>
                </a:solidFill>
              </a:rPr>
              <a:t> = 0        or      </a:t>
            </a:r>
            <a:r>
              <a:rPr lang="en-US" i="1" dirty="0" smtClean="0">
                <a:solidFill>
                  <a:srgbClr val="3425F7"/>
                </a:solidFill>
              </a:rPr>
              <a:t>T</a:t>
            </a:r>
            <a:r>
              <a:rPr lang="en-US" dirty="0" smtClean="0">
                <a:solidFill>
                  <a:srgbClr val="3425F7"/>
                </a:solidFill>
              </a:rPr>
              <a:t> = </a:t>
            </a:r>
            <a:r>
              <a:rPr lang="en-US" i="1" dirty="0" err="1" smtClean="0">
                <a:solidFill>
                  <a:srgbClr val="3425F7"/>
                </a:solidFill>
              </a:rPr>
              <a:t>F</a:t>
            </a:r>
            <a:r>
              <a:rPr lang="en-US" i="1" baseline="-25000" dirty="0" err="1" smtClean="0">
                <a:solidFill>
                  <a:srgbClr val="3425F7"/>
                </a:solidFill>
              </a:rPr>
              <a:t>g</a:t>
            </a:r>
            <a:endParaRPr lang="en-US" dirty="0" smtClean="0">
              <a:solidFill>
                <a:srgbClr val="3425F7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forces </a:t>
            </a:r>
            <a:r>
              <a:rPr lang="en-US" b="1" dirty="0" smtClean="0">
                <a:solidFill>
                  <a:srgbClr val="3425F7"/>
                </a:solidFill>
              </a:rPr>
              <a:t>T</a:t>
            </a:r>
            <a:r>
              <a:rPr lang="en-US" dirty="0" smtClean="0"/>
              <a:t> and </a:t>
            </a:r>
            <a:r>
              <a:rPr lang="en-US" b="1" dirty="0" err="1" smtClean="0">
                <a:solidFill>
                  <a:srgbClr val="3425F7"/>
                </a:solidFill>
              </a:rPr>
              <a:t>F</a:t>
            </a:r>
            <a:r>
              <a:rPr lang="en-US" i="1" baseline="-25000" dirty="0" err="1" smtClean="0">
                <a:solidFill>
                  <a:srgbClr val="3425F7"/>
                </a:solidFill>
              </a:rPr>
              <a:t>g</a:t>
            </a:r>
            <a:r>
              <a:rPr lang="en-US" dirty="0" smtClean="0"/>
              <a:t> are not an action-reaction pair because they act on the same object.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reaction force to </a:t>
            </a:r>
            <a:r>
              <a:rPr lang="en-US" b="1" dirty="0" smtClean="0">
                <a:solidFill>
                  <a:srgbClr val="3425F7"/>
                </a:solidFill>
              </a:rPr>
              <a:t>T</a:t>
            </a:r>
            <a:r>
              <a:rPr lang="en-US" dirty="0" smtClean="0"/>
              <a:t> is </a:t>
            </a:r>
            <a:r>
              <a:rPr lang="en-US" b="1" dirty="0" smtClean="0">
                <a:solidFill>
                  <a:srgbClr val="3425F7"/>
                </a:solidFill>
              </a:rPr>
              <a:t>T’</a:t>
            </a:r>
            <a:r>
              <a:rPr lang="en-US" dirty="0" smtClean="0"/>
              <a:t>, the downward force exerted by the object on the chain.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ceiling exerts on the chain a force </a:t>
            </a:r>
            <a:r>
              <a:rPr lang="en-US" b="1" dirty="0" smtClean="0">
                <a:solidFill>
                  <a:srgbClr val="3425F7"/>
                </a:solidFill>
              </a:rPr>
              <a:t>T”</a:t>
            </a:r>
            <a:r>
              <a:rPr lang="en-US" dirty="0" smtClean="0"/>
              <a:t> that is equal in magnitude to the magnitude of </a:t>
            </a:r>
            <a:r>
              <a:rPr lang="en-US" b="1" dirty="0" smtClean="0">
                <a:solidFill>
                  <a:srgbClr val="3425F7"/>
                </a:solidFill>
              </a:rPr>
              <a:t>T’</a:t>
            </a:r>
            <a:r>
              <a:rPr lang="en-US" dirty="0" smtClean="0"/>
              <a:t> and points in the opposite direction.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642918"/>
            <a:ext cx="8696356" cy="3002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205539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Work and Energy</a:t>
            </a: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l">
              <a:buNone/>
            </a:pPr>
            <a:endParaRPr lang="ar-IQ" sz="2400" dirty="0" smtClean="0"/>
          </a:p>
          <a:p>
            <a:pPr algn="l" rtl="0">
              <a:buNone/>
            </a:pPr>
            <a:r>
              <a:rPr lang="ar-IQ" b="1" dirty="0" smtClean="0"/>
              <a:t>                                                                                                </a:t>
            </a:r>
            <a:r>
              <a:rPr lang="en-US" b="1" dirty="0" smtClean="0"/>
              <a:t>Week13 </a:t>
            </a:r>
          </a:p>
          <a:p>
            <a:pPr algn="l" rtl="0">
              <a:buNone/>
            </a:pPr>
            <a:r>
              <a:rPr lang="en-US" b="1" dirty="0" smtClean="0"/>
              <a:t>6.1 Work done by a constant force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If an object undergoes a displacement </a:t>
            </a:r>
            <a:r>
              <a:rPr lang="en-US" dirty="0" err="1" smtClean="0">
                <a:solidFill>
                  <a:srgbClr val="0B1BB5"/>
                </a:solidFill>
              </a:rPr>
              <a:t>Δ</a:t>
            </a:r>
            <a:r>
              <a:rPr lang="en-US" b="1" dirty="0" err="1" smtClean="0">
                <a:solidFill>
                  <a:srgbClr val="0B1BB5"/>
                </a:solidFill>
              </a:rPr>
              <a:t>r</a:t>
            </a:r>
            <a:r>
              <a:rPr lang="en-US" dirty="0" smtClean="0"/>
              <a:t> under the action of a constant force </a:t>
            </a:r>
            <a:r>
              <a:rPr lang="en-US" b="1" dirty="0" smtClean="0">
                <a:solidFill>
                  <a:srgbClr val="2B21EF"/>
                </a:solidFill>
              </a:rPr>
              <a:t>F</a:t>
            </a:r>
            <a:r>
              <a:rPr lang="en-US" dirty="0" smtClean="0"/>
              <a:t>, the work done, </a:t>
            </a:r>
            <a:r>
              <a:rPr lang="en-US" i="1" dirty="0" smtClean="0">
                <a:solidFill>
                  <a:srgbClr val="2B21EF"/>
                </a:solidFill>
              </a:rPr>
              <a:t>W</a:t>
            </a:r>
            <a:r>
              <a:rPr lang="en-US" i="1" dirty="0" smtClean="0"/>
              <a:t> ,</a:t>
            </a:r>
            <a:r>
              <a:rPr lang="en-US" dirty="0" smtClean="0"/>
              <a:t> by the force is, </a:t>
            </a:r>
          </a:p>
          <a:p>
            <a:pPr algn="l">
              <a:buNone/>
            </a:pPr>
            <a:r>
              <a:rPr lang="en-US" i="1" dirty="0" smtClean="0">
                <a:solidFill>
                  <a:srgbClr val="2B21EF"/>
                </a:solidFill>
              </a:rPr>
              <a:t>W </a:t>
            </a:r>
            <a:r>
              <a:rPr lang="en-US" dirty="0" smtClean="0">
                <a:solidFill>
                  <a:srgbClr val="2B21EF"/>
                </a:solidFill>
              </a:rPr>
              <a:t>= </a:t>
            </a:r>
            <a:r>
              <a:rPr lang="en-US" i="1" dirty="0" smtClean="0">
                <a:solidFill>
                  <a:srgbClr val="2B21EF"/>
                </a:solidFill>
              </a:rPr>
              <a:t>F </a:t>
            </a:r>
            <a:r>
              <a:rPr lang="en-US" dirty="0" err="1" smtClean="0">
                <a:solidFill>
                  <a:srgbClr val="2B21EF"/>
                </a:solidFill>
              </a:rPr>
              <a:t>Δ</a:t>
            </a:r>
            <a:r>
              <a:rPr lang="en-US" i="1" dirty="0" err="1" smtClean="0">
                <a:solidFill>
                  <a:srgbClr val="2B21EF"/>
                </a:solidFill>
              </a:rPr>
              <a:t>r</a:t>
            </a:r>
            <a:r>
              <a:rPr lang="en-US" i="1" dirty="0" smtClean="0">
                <a:solidFill>
                  <a:srgbClr val="2B21EF"/>
                </a:solidFill>
              </a:rPr>
              <a:t> </a:t>
            </a:r>
            <a:r>
              <a:rPr lang="en-US" dirty="0" err="1" smtClean="0">
                <a:solidFill>
                  <a:srgbClr val="2B21EF"/>
                </a:solidFill>
              </a:rPr>
              <a:t>cos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i="1" dirty="0" smtClean="0">
                <a:solidFill>
                  <a:srgbClr val="2B21EF"/>
                </a:solidFill>
              </a:rPr>
              <a:t>θ</a:t>
            </a:r>
            <a:r>
              <a:rPr lang="en-US" dirty="0" smtClean="0">
                <a:solidFill>
                  <a:srgbClr val="2B21EF"/>
                </a:solidFill>
              </a:rPr>
              <a:t>    </a:t>
            </a:r>
            <a:r>
              <a:rPr lang="en-US" dirty="0" smtClean="0"/>
              <a:t>……….   (6.1)</a:t>
            </a:r>
          </a:p>
          <a:p>
            <a:pPr lvl="0" algn="l">
              <a:buNone/>
            </a:pPr>
            <a:r>
              <a:rPr lang="en-US" dirty="0" smtClean="0"/>
              <a:t>From Equation 6.1, the work done by a force on a moving object is zero when the force applied is perpendicular to the displacement of its point of application, </a:t>
            </a:r>
            <a:r>
              <a:rPr lang="en-US" i="1" dirty="0" smtClean="0"/>
              <a:t>i.e.</a:t>
            </a:r>
            <a:r>
              <a:rPr lang="en-US" dirty="0" smtClean="0"/>
              <a:t>, </a:t>
            </a:r>
            <a:r>
              <a:rPr lang="en-US" i="1" dirty="0" smtClean="0">
                <a:solidFill>
                  <a:srgbClr val="2B21EF"/>
                </a:solidFill>
              </a:rPr>
              <a:t>θ = </a:t>
            </a:r>
            <a:r>
              <a:rPr lang="en-US" dirty="0" smtClean="0">
                <a:solidFill>
                  <a:srgbClr val="2B21EF"/>
                </a:solidFill>
              </a:rPr>
              <a:t>90</a:t>
            </a:r>
            <a:r>
              <a:rPr lang="en-US" baseline="30000" dirty="0" smtClean="0">
                <a:solidFill>
                  <a:srgbClr val="2B21EF"/>
                </a:solidFill>
              </a:rPr>
              <a:t>o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dirty="0" smtClean="0"/>
              <a:t>,then </a:t>
            </a:r>
            <a:r>
              <a:rPr lang="en-US" i="1" dirty="0" smtClean="0">
                <a:solidFill>
                  <a:srgbClr val="2B21EF"/>
                </a:solidFill>
              </a:rPr>
              <a:t>W</a:t>
            </a:r>
            <a:r>
              <a:rPr lang="en-US" dirty="0" smtClean="0">
                <a:solidFill>
                  <a:srgbClr val="2B21EF"/>
                </a:solidFill>
              </a:rPr>
              <a:t> = 0  </a:t>
            </a:r>
            <a:r>
              <a:rPr lang="en-US" dirty="0" smtClean="0"/>
              <a:t>because </a:t>
            </a:r>
            <a:r>
              <a:rPr lang="en-US" dirty="0" err="1" smtClean="0"/>
              <a:t>cos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2B21EF"/>
                </a:solidFill>
              </a:rPr>
              <a:t>90</a:t>
            </a:r>
            <a:r>
              <a:rPr lang="en-US" baseline="30000" dirty="0" smtClean="0">
                <a:solidFill>
                  <a:srgbClr val="2B21EF"/>
                </a:solidFill>
              </a:rPr>
              <a:t>o</a:t>
            </a:r>
            <a:r>
              <a:rPr lang="en-US" dirty="0" smtClean="0">
                <a:solidFill>
                  <a:srgbClr val="2B21EF"/>
                </a:solidFill>
              </a:rPr>
              <a:t>  = 0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i="1" dirty="0" smtClean="0">
                <a:solidFill>
                  <a:srgbClr val="2B21EF"/>
                </a:solidFill>
              </a:rPr>
              <a:t>W </a:t>
            </a:r>
            <a:r>
              <a:rPr lang="en-US" dirty="0" smtClean="0">
                <a:solidFill>
                  <a:srgbClr val="2B21EF"/>
                </a:solidFill>
              </a:rPr>
              <a:t>= </a:t>
            </a:r>
            <a:r>
              <a:rPr lang="en-US" i="1" dirty="0" smtClean="0">
                <a:solidFill>
                  <a:srgbClr val="2B21EF"/>
                </a:solidFill>
              </a:rPr>
              <a:t>F </a:t>
            </a:r>
            <a:r>
              <a:rPr lang="en-US" dirty="0" err="1" smtClean="0">
                <a:solidFill>
                  <a:srgbClr val="2B21EF"/>
                </a:solidFill>
              </a:rPr>
              <a:t>Δ</a:t>
            </a:r>
            <a:r>
              <a:rPr lang="en-US" i="1" dirty="0" err="1" smtClean="0">
                <a:solidFill>
                  <a:srgbClr val="2B21EF"/>
                </a:solidFill>
              </a:rPr>
              <a:t>r</a:t>
            </a:r>
            <a:r>
              <a:rPr lang="en-US" i="1" dirty="0" smtClean="0">
                <a:solidFill>
                  <a:srgbClr val="2B21EF"/>
                </a:solidFill>
              </a:rPr>
              <a:t> </a:t>
            </a:r>
            <a:r>
              <a:rPr lang="en-US" dirty="0" err="1" smtClean="0">
                <a:solidFill>
                  <a:srgbClr val="2B21EF"/>
                </a:solidFill>
              </a:rPr>
              <a:t>cos</a:t>
            </a:r>
            <a:r>
              <a:rPr lang="en-US" dirty="0" smtClean="0">
                <a:solidFill>
                  <a:srgbClr val="2B21EF"/>
                </a:solidFill>
              </a:rPr>
              <a:t> 90</a:t>
            </a:r>
            <a:r>
              <a:rPr lang="en-US" baseline="30000" dirty="0" smtClean="0">
                <a:solidFill>
                  <a:srgbClr val="2B21EF"/>
                </a:solidFill>
              </a:rPr>
              <a:t>o</a:t>
            </a:r>
            <a:endParaRPr lang="en-US" dirty="0" smtClean="0">
              <a:solidFill>
                <a:srgbClr val="2B21EF"/>
              </a:solidFill>
            </a:endParaRPr>
          </a:p>
          <a:p>
            <a:pPr lvl="0" algn="l">
              <a:buNone/>
            </a:pPr>
            <a:r>
              <a:rPr lang="en-US" dirty="0" smtClean="0"/>
              <a:t>If the applied force  </a:t>
            </a:r>
            <a:r>
              <a:rPr lang="en-US" b="1" dirty="0" smtClean="0">
                <a:solidFill>
                  <a:srgbClr val="2B21EF"/>
                </a:solidFill>
              </a:rPr>
              <a:t>F</a:t>
            </a:r>
            <a:r>
              <a:rPr lang="en-US" dirty="0" smtClean="0"/>
              <a:t> is in same direction as the displacement </a:t>
            </a:r>
            <a:r>
              <a:rPr lang="en-US" dirty="0" err="1" smtClean="0">
                <a:solidFill>
                  <a:srgbClr val="2B21EF"/>
                </a:solidFill>
              </a:rPr>
              <a:t>Δ</a:t>
            </a:r>
            <a:r>
              <a:rPr lang="en-US" b="1" dirty="0" err="1" smtClean="0">
                <a:solidFill>
                  <a:srgbClr val="2B21EF"/>
                </a:solidFill>
              </a:rPr>
              <a:t>r</a:t>
            </a:r>
            <a:r>
              <a:rPr lang="en-US" dirty="0" smtClean="0"/>
              <a:t>, then  </a:t>
            </a:r>
            <a:r>
              <a:rPr lang="en-US" i="1" dirty="0" smtClean="0">
                <a:solidFill>
                  <a:srgbClr val="2B21EF"/>
                </a:solidFill>
              </a:rPr>
              <a:t>θ</a:t>
            </a:r>
            <a:r>
              <a:rPr lang="en-US" dirty="0" smtClean="0">
                <a:solidFill>
                  <a:srgbClr val="2B21EF"/>
                </a:solidFill>
              </a:rPr>
              <a:t> = 0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2B21EF"/>
                </a:solidFill>
              </a:rPr>
              <a:t>cos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i="1" dirty="0" smtClean="0">
                <a:solidFill>
                  <a:srgbClr val="2B21EF"/>
                </a:solidFill>
              </a:rPr>
              <a:t>θ</a:t>
            </a:r>
            <a:r>
              <a:rPr lang="en-US" dirty="0" smtClean="0">
                <a:solidFill>
                  <a:srgbClr val="2B21EF"/>
                </a:solidFill>
              </a:rPr>
              <a:t> = 1</a:t>
            </a:r>
            <a:r>
              <a:rPr lang="en-US" dirty="0" smtClean="0"/>
              <a:t>. In this case, Equation 6.1 gives </a:t>
            </a:r>
            <a:r>
              <a:rPr lang="en-US" i="1" dirty="0" smtClean="0">
                <a:solidFill>
                  <a:srgbClr val="2B21EF"/>
                </a:solidFill>
              </a:rPr>
              <a:t>W </a:t>
            </a:r>
            <a:r>
              <a:rPr lang="en-US" dirty="0" smtClean="0">
                <a:solidFill>
                  <a:srgbClr val="2B21EF"/>
                </a:solidFill>
              </a:rPr>
              <a:t>= </a:t>
            </a:r>
            <a:r>
              <a:rPr lang="en-US" i="1" dirty="0" smtClean="0">
                <a:solidFill>
                  <a:srgbClr val="2B21EF"/>
                </a:solidFill>
              </a:rPr>
              <a:t>F </a:t>
            </a:r>
            <a:r>
              <a:rPr lang="en-US" dirty="0" err="1" smtClean="0">
                <a:solidFill>
                  <a:srgbClr val="2B21EF"/>
                </a:solidFill>
              </a:rPr>
              <a:t>Δ</a:t>
            </a:r>
            <a:r>
              <a:rPr lang="en-US" i="1" dirty="0" err="1" smtClean="0">
                <a:solidFill>
                  <a:srgbClr val="2B21EF"/>
                </a:solidFill>
              </a:rPr>
              <a:t>r</a:t>
            </a:r>
            <a:endParaRPr lang="en-US" dirty="0" smtClean="0">
              <a:solidFill>
                <a:srgbClr val="2B21EF"/>
              </a:solidFill>
            </a:endParaRPr>
          </a:p>
          <a:p>
            <a:pPr lvl="0" algn="l">
              <a:buNone/>
            </a:pPr>
            <a:r>
              <a:rPr lang="en-US" dirty="0" smtClean="0"/>
              <a:t>Work is </a:t>
            </a:r>
            <a:r>
              <a:rPr lang="en-US" b="1" i="1" dirty="0" smtClean="0">
                <a:solidFill>
                  <a:srgbClr val="2B21EF"/>
                </a:solidFill>
              </a:rPr>
              <a:t>scalar</a:t>
            </a:r>
            <a:r>
              <a:rPr lang="en-US" dirty="0" smtClean="0"/>
              <a:t> quantity, and its units are force multiplied by length. </a:t>
            </a:r>
          </a:p>
          <a:p>
            <a:pPr lvl="0" algn="l"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2B21EF"/>
                </a:solidFill>
              </a:rPr>
              <a:t>SI</a:t>
            </a:r>
            <a:r>
              <a:rPr lang="en-US" dirty="0" smtClean="0"/>
              <a:t> unit of work is the  </a:t>
            </a:r>
            <a:r>
              <a:rPr lang="en-US" b="1" dirty="0" err="1" smtClean="0">
                <a:solidFill>
                  <a:srgbClr val="2B21EF"/>
                </a:solidFill>
              </a:rPr>
              <a:t>newton</a:t>
            </a:r>
            <a:r>
              <a:rPr lang="en-US" b="1" dirty="0" smtClean="0">
                <a:solidFill>
                  <a:srgbClr val="2B21EF"/>
                </a:solidFill>
              </a:rPr>
              <a:t> . meter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2B21EF"/>
                </a:solidFill>
              </a:rPr>
              <a:t>N.m</a:t>
            </a:r>
            <a:r>
              <a:rPr lang="en-US" dirty="0" smtClean="0"/>
              <a:t>), this unit is called  </a:t>
            </a:r>
            <a:r>
              <a:rPr lang="en-US" b="1" dirty="0" smtClean="0">
                <a:solidFill>
                  <a:srgbClr val="2B21EF"/>
                </a:solidFill>
              </a:rPr>
              <a:t>joule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2B21EF"/>
                </a:solidFill>
              </a:rPr>
              <a:t>J</a:t>
            </a:r>
            <a:r>
              <a:rPr lang="en-US" dirty="0" smtClean="0"/>
              <a:t>). </a:t>
            </a:r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5" y="5301208"/>
            <a:ext cx="5100028" cy="141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6.2 Work done by a varying force</a:t>
            </a: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1"/>
            <a:ext cx="8507288" cy="3629000"/>
          </a:xfrm>
        </p:spPr>
        <p:txBody>
          <a:bodyPr>
            <a:normAutofit fontScale="55000" lnSpcReduction="20000"/>
          </a:bodyPr>
          <a:lstStyle/>
          <a:p>
            <a:pPr algn="l"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Consider a particle being displaced along the  </a:t>
            </a:r>
            <a:r>
              <a:rPr lang="en-US" i="1" dirty="0" smtClean="0">
                <a:solidFill>
                  <a:srgbClr val="2B21EF"/>
                </a:solidFill>
              </a:rPr>
              <a:t>x </a:t>
            </a:r>
            <a:r>
              <a:rPr lang="en-US" dirty="0" smtClean="0">
                <a:solidFill>
                  <a:srgbClr val="2B21EF"/>
                </a:solidFill>
              </a:rPr>
              <a:t>axis </a:t>
            </a:r>
            <a:r>
              <a:rPr lang="en-US" dirty="0" smtClean="0"/>
              <a:t>under the action of a force, </a:t>
            </a:r>
            <a:r>
              <a:rPr lang="en-US" i="1" dirty="0" err="1" smtClean="0">
                <a:solidFill>
                  <a:srgbClr val="2B21EF"/>
                </a:solidFill>
              </a:rPr>
              <a:t>F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x</a:t>
            </a:r>
            <a:r>
              <a:rPr lang="en-US" i="1" baseline="-25000" dirty="0" smtClean="0">
                <a:solidFill>
                  <a:srgbClr val="2B21EF"/>
                </a:solidFill>
              </a:rPr>
              <a:t> </a:t>
            </a:r>
            <a:r>
              <a:rPr lang="en-US" baseline="-25000" dirty="0" smtClean="0"/>
              <a:t>,</a:t>
            </a:r>
            <a:r>
              <a:rPr lang="en-US" dirty="0" smtClean="0"/>
              <a:t> that varies with position, </a:t>
            </a:r>
            <a:r>
              <a:rPr lang="en-US" i="1" dirty="0" smtClean="0">
                <a:solidFill>
                  <a:srgbClr val="2B21EF"/>
                </a:solidFill>
              </a:rPr>
              <a:t>x</a:t>
            </a:r>
            <a:r>
              <a:rPr lang="en-US" dirty="0" smtClean="0"/>
              <a:t>.</a:t>
            </a:r>
          </a:p>
          <a:p>
            <a:pPr lvl="0" algn="l">
              <a:buNone/>
            </a:pPr>
            <a:r>
              <a:rPr lang="en-US" dirty="0" smtClean="0"/>
              <a:t>We can express the </a:t>
            </a:r>
            <a:r>
              <a:rPr lang="en-US" b="1" i="1" dirty="0" smtClean="0">
                <a:solidFill>
                  <a:srgbClr val="2B21EF"/>
                </a:solidFill>
              </a:rPr>
              <a:t>work</a:t>
            </a:r>
            <a:r>
              <a:rPr lang="en-US" dirty="0" smtClean="0"/>
              <a:t> done by </a:t>
            </a:r>
            <a:r>
              <a:rPr lang="en-US" i="1" dirty="0" err="1" smtClean="0">
                <a:solidFill>
                  <a:srgbClr val="2B21EF"/>
                </a:solidFill>
              </a:rPr>
              <a:t>F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x</a:t>
            </a:r>
            <a:r>
              <a:rPr lang="en-US" i="1" dirty="0" smtClean="0"/>
              <a:t> </a:t>
            </a:r>
            <a:r>
              <a:rPr lang="en-US" dirty="0" smtClean="0"/>
              <a:t>as the particle moves from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2B21EF"/>
                </a:solidFill>
              </a:rPr>
              <a:t>x</a:t>
            </a:r>
            <a:r>
              <a:rPr lang="en-US" i="1" baseline="-25000" dirty="0" smtClean="0">
                <a:solidFill>
                  <a:srgbClr val="2B21EF"/>
                </a:solidFill>
              </a:rPr>
              <a:t>i</a:t>
            </a:r>
            <a:r>
              <a:rPr lang="en-US" dirty="0" smtClean="0"/>
              <a:t> to </a:t>
            </a:r>
            <a:r>
              <a:rPr lang="en-US" i="1" dirty="0" err="1" smtClean="0">
                <a:solidFill>
                  <a:srgbClr val="2B21EF"/>
                </a:solidFill>
              </a:rPr>
              <a:t>x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f</a:t>
            </a:r>
            <a:r>
              <a:rPr lang="en-US" dirty="0" smtClean="0"/>
              <a:t> as </a:t>
            </a:r>
          </a:p>
          <a:p>
            <a:pPr algn="l">
              <a:buNone/>
            </a:pPr>
            <a:r>
              <a:rPr lang="en-US" i="1" dirty="0" smtClean="0">
                <a:solidFill>
                  <a:srgbClr val="2B21EF"/>
                </a:solidFill>
              </a:rPr>
              <a:t>W</a:t>
            </a:r>
            <a:r>
              <a:rPr lang="en-US" dirty="0" smtClean="0">
                <a:solidFill>
                  <a:srgbClr val="2B21EF"/>
                </a:solidFill>
              </a:rPr>
              <a:t> =  ∫ </a:t>
            </a:r>
            <a:r>
              <a:rPr lang="en-US" i="1" dirty="0" err="1" smtClean="0">
                <a:solidFill>
                  <a:srgbClr val="2B21EF"/>
                </a:solidFill>
              </a:rPr>
              <a:t>F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x</a:t>
            </a:r>
            <a:r>
              <a:rPr lang="en-US" i="1" baseline="-25000" dirty="0" smtClean="0">
                <a:solidFill>
                  <a:srgbClr val="2B21EF"/>
                </a:solidFill>
              </a:rPr>
              <a:t>  </a:t>
            </a:r>
            <a:r>
              <a:rPr lang="en-US" i="1" dirty="0" err="1" smtClean="0">
                <a:solidFill>
                  <a:srgbClr val="2B21EF"/>
                </a:solidFill>
              </a:rPr>
              <a:t>dx</a:t>
            </a:r>
            <a:r>
              <a:rPr lang="en-US" i="1" dirty="0" smtClean="0"/>
              <a:t>……….</a:t>
            </a:r>
            <a:r>
              <a:rPr lang="en-US" dirty="0" smtClean="0"/>
              <a:t>    (6.2)</a:t>
            </a:r>
          </a:p>
          <a:p>
            <a:pPr algn="l">
              <a:buNone/>
            </a:pPr>
            <a:r>
              <a:rPr lang="en-US" dirty="0" smtClean="0"/>
              <a:t>This equation reduces to Equation 6.1 when the component             </a:t>
            </a:r>
            <a:r>
              <a:rPr lang="en-US" i="1" dirty="0" err="1" smtClean="0">
                <a:solidFill>
                  <a:srgbClr val="2B21EF"/>
                </a:solidFill>
              </a:rPr>
              <a:t>F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x</a:t>
            </a:r>
            <a:r>
              <a:rPr lang="en-US" i="1" baseline="-25000" dirty="0" smtClean="0">
                <a:solidFill>
                  <a:srgbClr val="2B21EF"/>
                </a:solidFill>
              </a:rPr>
              <a:t> </a:t>
            </a:r>
            <a:r>
              <a:rPr lang="en-US" dirty="0" smtClean="0">
                <a:solidFill>
                  <a:srgbClr val="2B21EF"/>
                </a:solidFill>
              </a:rPr>
              <a:t>= </a:t>
            </a:r>
            <a:r>
              <a:rPr lang="en-US" i="1" dirty="0" smtClean="0">
                <a:solidFill>
                  <a:srgbClr val="2B21EF"/>
                </a:solidFill>
              </a:rPr>
              <a:t>F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dirty="0" err="1" smtClean="0">
                <a:solidFill>
                  <a:srgbClr val="2B21EF"/>
                </a:solidFill>
              </a:rPr>
              <a:t>cos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i="1" dirty="0" smtClean="0">
                <a:solidFill>
                  <a:srgbClr val="2B21EF"/>
                </a:solidFill>
              </a:rPr>
              <a:t>θ</a:t>
            </a:r>
            <a:r>
              <a:rPr lang="en-US" dirty="0" smtClean="0"/>
              <a:t> is constant</a:t>
            </a:r>
          </a:p>
          <a:p>
            <a:pPr algn="l">
              <a:buNone/>
            </a:pPr>
            <a:r>
              <a:rPr lang="en-US" dirty="0" smtClean="0"/>
              <a:t>If more than one force acts on a particle, the total work done on the system is the work done by the net force.</a:t>
            </a:r>
          </a:p>
          <a:p>
            <a:pPr algn="l">
              <a:buNone/>
            </a:pPr>
            <a:r>
              <a:rPr lang="en-US" dirty="0" smtClean="0"/>
              <a:t>If the net force in the </a:t>
            </a:r>
            <a:r>
              <a:rPr lang="en-US" i="1" dirty="0" smtClean="0"/>
              <a:t>x</a:t>
            </a:r>
            <a:r>
              <a:rPr lang="en-US" dirty="0" smtClean="0"/>
              <a:t> direction is  </a:t>
            </a:r>
            <a:r>
              <a:rPr lang="en-US" dirty="0" smtClean="0">
                <a:solidFill>
                  <a:srgbClr val="2B21EF"/>
                </a:solidFill>
              </a:rPr>
              <a:t>Σ </a:t>
            </a:r>
            <a:r>
              <a:rPr lang="en-US" i="1" dirty="0" err="1" smtClean="0">
                <a:solidFill>
                  <a:srgbClr val="2B21EF"/>
                </a:solidFill>
              </a:rPr>
              <a:t>F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x</a:t>
            </a:r>
            <a:r>
              <a:rPr lang="en-US" baseline="-25000" dirty="0" smtClean="0">
                <a:solidFill>
                  <a:srgbClr val="2B21EF"/>
                </a:solidFill>
              </a:rPr>
              <a:t> 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dirty="0" smtClean="0"/>
              <a:t>then the total work, or </a:t>
            </a:r>
            <a:r>
              <a:rPr lang="en-US" i="1" dirty="0" smtClean="0"/>
              <a:t>net work</a:t>
            </a:r>
            <a:r>
              <a:rPr lang="en-US" dirty="0" smtClean="0"/>
              <a:t>, done as the particle moves from</a:t>
            </a:r>
          </a:p>
          <a:p>
            <a:pPr algn="l">
              <a:buNone/>
            </a:pPr>
            <a:r>
              <a:rPr lang="en-US" dirty="0" smtClean="0"/>
              <a:t>      </a:t>
            </a:r>
            <a:r>
              <a:rPr lang="en-US" i="1" dirty="0" smtClean="0">
                <a:solidFill>
                  <a:srgbClr val="2B21EF"/>
                </a:solidFill>
              </a:rPr>
              <a:t>x</a:t>
            </a:r>
            <a:r>
              <a:rPr lang="en-US" i="1" baseline="-25000" dirty="0" smtClean="0">
                <a:solidFill>
                  <a:srgbClr val="2B21EF"/>
                </a:solidFill>
              </a:rPr>
              <a:t>i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dirty="0" smtClean="0"/>
              <a:t> to  </a:t>
            </a:r>
            <a:r>
              <a:rPr lang="en-US" i="1" dirty="0" err="1" smtClean="0">
                <a:solidFill>
                  <a:srgbClr val="2B21EF"/>
                </a:solidFill>
              </a:rPr>
              <a:t>x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f</a:t>
            </a:r>
            <a:r>
              <a:rPr lang="en-US" dirty="0" smtClean="0"/>
              <a:t>  is </a:t>
            </a:r>
          </a:p>
          <a:p>
            <a:pPr algn="l">
              <a:buNone/>
            </a:pPr>
            <a:r>
              <a:rPr lang="en-US" dirty="0" smtClean="0"/>
              <a:t>              </a:t>
            </a:r>
            <a:r>
              <a:rPr lang="en-US" dirty="0" smtClean="0">
                <a:solidFill>
                  <a:srgbClr val="2B21EF"/>
                </a:solidFill>
              </a:rPr>
              <a:t>Σ </a:t>
            </a:r>
            <a:r>
              <a:rPr lang="en-US" i="1" dirty="0" smtClean="0">
                <a:solidFill>
                  <a:srgbClr val="2B21EF"/>
                </a:solidFill>
              </a:rPr>
              <a:t>W</a:t>
            </a:r>
            <a:r>
              <a:rPr lang="en-US" dirty="0" smtClean="0">
                <a:solidFill>
                  <a:srgbClr val="2B21EF"/>
                </a:solidFill>
              </a:rPr>
              <a:t> = </a:t>
            </a:r>
            <a:r>
              <a:rPr lang="en-US" dirty="0" err="1" smtClean="0">
                <a:solidFill>
                  <a:srgbClr val="2B21EF"/>
                </a:solidFill>
              </a:rPr>
              <a:t>W</a:t>
            </a:r>
            <a:r>
              <a:rPr lang="en-US" baseline="-25000" dirty="0" err="1" smtClean="0">
                <a:solidFill>
                  <a:srgbClr val="2B21EF"/>
                </a:solidFill>
              </a:rPr>
              <a:t>net</a:t>
            </a:r>
            <a:r>
              <a:rPr lang="en-US" dirty="0" smtClean="0">
                <a:solidFill>
                  <a:srgbClr val="2B21EF"/>
                </a:solidFill>
              </a:rPr>
              <a:t> = ∫ (∑</a:t>
            </a:r>
            <a:r>
              <a:rPr lang="en-US" i="1" dirty="0" smtClean="0">
                <a:solidFill>
                  <a:srgbClr val="2B21EF"/>
                </a:solidFill>
              </a:rPr>
              <a:t> </a:t>
            </a:r>
            <a:r>
              <a:rPr lang="en-US" i="1" dirty="0" err="1" smtClean="0">
                <a:solidFill>
                  <a:srgbClr val="2B21EF"/>
                </a:solidFill>
              </a:rPr>
              <a:t>F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x</a:t>
            </a:r>
            <a:r>
              <a:rPr lang="en-US" i="1" dirty="0" smtClean="0">
                <a:solidFill>
                  <a:srgbClr val="2B21EF"/>
                </a:solidFill>
              </a:rPr>
              <a:t> )</a:t>
            </a:r>
            <a:r>
              <a:rPr lang="en-US" i="1" dirty="0" err="1" smtClean="0">
                <a:solidFill>
                  <a:srgbClr val="2B21EF"/>
                </a:solidFill>
              </a:rPr>
              <a:t>dx</a:t>
            </a:r>
            <a:r>
              <a:rPr lang="en-US" i="1" baseline="-25000" dirty="0" smtClean="0">
                <a:solidFill>
                  <a:srgbClr val="2B21EF"/>
                </a:solidFill>
              </a:rPr>
              <a:t> </a:t>
            </a:r>
            <a:r>
              <a:rPr lang="en-US" i="1" dirty="0" smtClean="0">
                <a:solidFill>
                  <a:srgbClr val="2B21EF"/>
                </a:solidFill>
              </a:rPr>
              <a:t> </a:t>
            </a:r>
            <a:r>
              <a:rPr lang="en-US" dirty="0" smtClean="0"/>
              <a:t>   …………..    (6.3) 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05064"/>
            <a:ext cx="2736304" cy="23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6.3 Kinetic energy and the Work–Kinetic energy Theorem</a:t>
            </a:r>
            <a:br>
              <a:rPr lang="en-US" sz="2800" dirty="0" smtClean="0"/>
            </a:br>
            <a:endParaRPr lang="ar-IQ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b="1" dirty="0" smtClean="0"/>
              <a:t> </a:t>
            </a:r>
            <a:r>
              <a:rPr lang="en-US" sz="2400" b="1" dirty="0" smtClean="0"/>
              <a:t>Week14 </a:t>
            </a:r>
            <a:endParaRPr lang="ar-IQ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39552" y="1582341"/>
            <a:ext cx="66967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6.3 Kinetic energy and the Work–Kinetic energy Theorem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Consider a system consisting of a single object.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The figure below shows a block of mass </a:t>
            </a:r>
            <a:r>
              <a:rPr lang="en-US" i="1" dirty="0" smtClean="0"/>
              <a:t> m </a:t>
            </a:r>
            <a:r>
              <a:rPr lang="en-US" dirty="0" smtClean="0"/>
              <a:t>moving through a displacement directed to the right under the action of a net force  </a:t>
            </a:r>
            <a:r>
              <a:rPr lang="en-US" dirty="0" smtClean="0">
                <a:solidFill>
                  <a:srgbClr val="2B21EF"/>
                </a:solidFill>
              </a:rPr>
              <a:t>Σ</a:t>
            </a:r>
            <a:r>
              <a:rPr lang="en-US" b="1" dirty="0" smtClean="0">
                <a:solidFill>
                  <a:srgbClr val="2B21EF"/>
                </a:solidFill>
              </a:rPr>
              <a:t>F</a:t>
            </a:r>
            <a:r>
              <a:rPr lang="en-US" dirty="0" smtClean="0"/>
              <a:t>. 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From Newton’s second law that the block moves with an acceleration </a:t>
            </a:r>
            <a:r>
              <a:rPr lang="en-US" b="1" dirty="0" smtClean="0">
                <a:solidFill>
                  <a:srgbClr val="2B21EF"/>
                </a:solidFill>
              </a:rPr>
              <a:t>a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If the block moves through a displacement </a:t>
            </a:r>
          </a:p>
          <a:p>
            <a:pPr>
              <a:buNone/>
            </a:pPr>
            <a:r>
              <a:rPr lang="en-US" dirty="0" smtClean="0"/>
              <a:t>                        </a:t>
            </a:r>
            <a:r>
              <a:rPr lang="en-US" dirty="0" err="1" smtClean="0">
                <a:solidFill>
                  <a:srgbClr val="2B21EF"/>
                </a:solidFill>
              </a:rPr>
              <a:t>Δ</a:t>
            </a:r>
            <a:r>
              <a:rPr lang="en-US" b="1" dirty="0" err="1" smtClean="0">
                <a:solidFill>
                  <a:srgbClr val="2B21EF"/>
                </a:solidFill>
              </a:rPr>
              <a:t>r</a:t>
            </a:r>
            <a:r>
              <a:rPr lang="en-US" dirty="0" smtClean="0">
                <a:solidFill>
                  <a:srgbClr val="2B21EF"/>
                </a:solidFill>
              </a:rPr>
              <a:t> = </a:t>
            </a:r>
            <a:r>
              <a:rPr lang="en-US" dirty="0" err="1" smtClean="0">
                <a:solidFill>
                  <a:srgbClr val="2B21EF"/>
                </a:solidFill>
              </a:rPr>
              <a:t>Δ</a:t>
            </a:r>
            <a:r>
              <a:rPr lang="en-US" i="1" dirty="0" err="1" smtClean="0">
                <a:solidFill>
                  <a:srgbClr val="2B21EF"/>
                </a:solidFill>
              </a:rPr>
              <a:t>x</a:t>
            </a:r>
            <a:r>
              <a:rPr lang="en-US" b="1" dirty="0" err="1" smtClean="0">
                <a:solidFill>
                  <a:srgbClr val="2B21EF"/>
                </a:solidFill>
              </a:rPr>
              <a:t>i</a:t>
            </a:r>
            <a:r>
              <a:rPr lang="en-US" dirty="0" smtClean="0">
                <a:solidFill>
                  <a:srgbClr val="2B21EF"/>
                </a:solidFill>
              </a:rPr>
              <a:t> = (</a:t>
            </a:r>
            <a:r>
              <a:rPr lang="en-US" i="1" dirty="0" err="1" smtClean="0">
                <a:solidFill>
                  <a:srgbClr val="2B21EF"/>
                </a:solidFill>
              </a:rPr>
              <a:t>x</a:t>
            </a:r>
            <a:r>
              <a:rPr lang="en-US" i="1" baseline="-25000" dirty="0" err="1" smtClean="0">
                <a:solidFill>
                  <a:srgbClr val="2B21EF"/>
                </a:solidFill>
              </a:rPr>
              <a:t>f</a:t>
            </a:r>
            <a:r>
              <a:rPr lang="en-US" baseline="-25000" dirty="0" smtClean="0">
                <a:solidFill>
                  <a:srgbClr val="2B21EF"/>
                </a:solidFill>
              </a:rPr>
              <a:t> </a:t>
            </a:r>
            <a:r>
              <a:rPr lang="en-US" dirty="0" smtClean="0">
                <a:solidFill>
                  <a:srgbClr val="2B21EF"/>
                </a:solidFill>
              </a:rPr>
              <a:t> - </a:t>
            </a:r>
            <a:r>
              <a:rPr lang="en-US" i="1" dirty="0" smtClean="0">
                <a:solidFill>
                  <a:srgbClr val="2B21EF"/>
                </a:solidFill>
              </a:rPr>
              <a:t>x</a:t>
            </a:r>
            <a:r>
              <a:rPr lang="en-US" i="1" baseline="-25000" dirty="0" smtClean="0">
                <a:solidFill>
                  <a:srgbClr val="2B21EF"/>
                </a:solidFill>
              </a:rPr>
              <a:t>i</a:t>
            </a:r>
            <a:r>
              <a:rPr lang="en-US" dirty="0" smtClean="0">
                <a:solidFill>
                  <a:srgbClr val="2B21EF"/>
                </a:solidFill>
              </a:rPr>
              <a:t>)</a:t>
            </a:r>
            <a:r>
              <a:rPr lang="en-US" b="1" dirty="0" err="1" smtClean="0">
                <a:solidFill>
                  <a:srgbClr val="2B21EF"/>
                </a:solidFill>
              </a:rPr>
              <a:t>i</a:t>
            </a:r>
            <a:endParaRPr lang="en-US" dirty="0" smtClean="0">
              <a:solidFill>
                <a:srgbClr val="2B21EF"/>
              </a:solidFill>
            </a:endParaRPr>
          </a:p>
          <a:p>
            <a:pPr>
              <a:buNone/>
            </a:pPr>
            <a:r>
              <a:rPr lang="en-US" dirty="0" smtClean="0"/>
              <a:t> the work done by the net force</a:t>
            </a:r>
            <a:r>
              <a:rPr lang="en-US" b="1" dirty="0" smtClean="0"/>
              <a:t> </a:t>
            </a:r>
            <a:r>
              <a:rPr lang="en-US" dirty="0" smtClean="0">
                <a:solidFill>
                  <a:srgbClr val="2B21EF"/>
                </a:solidFill>
              </a:rPr>
              <a:t>Σ</a:t>
            </a:r>
            <a:r>
              <a:rPr lang="en-US" b="1" dirty="0" smtClean="0">
                <a:solidFill>
                  <a:srgbClr val="2B21EF"/>
                </a:solidFill>
              </a:rPr>
              <a:t>F</a:t>
            </a:r>
            <a:r>
              <a:rPr lang="en-US" dirty="0" smtClean="0">
                <a:solidFill>
                  <a:srgbClr val="2B21EF"/>
                </a:solidFill>
              </a:rPr>
              <a:t> </a:t>
            </a:r>
            <a:r>
              <a:rPr lang="en-US" dirty="0" smtClean="0"/>
              <a:t>is </a:t>
            </a:r>
          </a:p>
          <a:p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14313" y="4516438"/>
          <a:ext cx="4572000" cy="592137"/>
        </p:xfrm>
        <a:graphic>
          <a:graphicData uri="http://schemas.openxmlformats.org/presentationml/2006/ole">
            <p:oleObj spid="_x0000_s3074" name="Equation" r:id="rId3" imgW="2743200" imgH="355320" progId="Equation.3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861048"/>
            <a:ext cx="411911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6.5 Potential energy of a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112568"/>
          </a:xfrm>
        </p:spPr>
        <p:txBody>
          <a:bodyPr>
            <a:noAutofit/>
          </a:bodyPr>
          <a:lstStyle/>
          <a:p>
            <a:pPr lvl="0" algn="l">
              <a:buNone/>
            </a:pPr>
            <a:r>
              <a:rPr lang="en-US" sz="1800" b="1" dirty="0" smtClean="0"/>
              <a:t>                                                                                                                                   Week15</a:t>
            </a:r>
            <a:endParaRPr lang="ar-IQ" sz="1800" dirty="0" smtClean="0"/>
          </a:p>
          <a:p>
            <a:pPr lvl="0" algn="l">
              <a:buNone/>
            </a:pPr>
            <a:r>
              <a:rPr lang="en-US" sz="1800" dirty="0" smtClean="0"/>
              <a:t>We introduced the concept of </a:t>
            </a:r>
            <a:r>
              <a:rPr lang="en-US" sz="1800" b="1" i="1" dirty="0" smtClean="0">
                <a:solidFill>
                  <a:srgbClr val="2B21EF"/>
                </a:solidFill>
              </a:rPr>
              <a:t>kinetic energy</a:t>
            </a:r>
            <a:r>
              <a:rPr lang="en-US" sz="1800" dirty="0" smtClean="0">
                <a:solidFill>
                  <a:srgbClr val="2B21EF"/>
                </a:solidFill>
              </a:rPr>
              <a:t> </a:t>
            </a:r>
            <a:r>
              <a:rPr lang="en-US" sz="1800" dirty="0" smtClean="0"/>
              <a:t>associated with motion of objects. Now we introduce </a:t>
            </a:r>
            <a:r>
              <a:rPr lang="en-US" sz="1800" b="1" i="1" dirty="0" smtClean="0">
                <a:solidFill>
                  <a:srgbClr val="2B21EF"/>
                </a:solidFill>
              </a:rPr>
              <a:t>potential energy</a:t>
            </a:r>
            <a:r>
              <a:rPr lang="en-US" sz="1800" dirty="0" smtClean="0"/>
              <a:t>, the energy associated with the configuration of a system of objects that exert forces on each other.</a:t>
            </a:r>
          </a:p>
          <a:p>
            <a:pPr algn="l">
              <a:buNone/>
            </a:pPr>
            <a:r>
              <a:rPr lang="en-US" sz="1800" b="1" i="1" dirty="0" smtClean="0"/>
              <a:t>Potential energy</a:t>
            </a:r>
            <a:endParaRPr lang="en-US" sz="1800" dirty="0" smtClean="0"/>
          </a:p>
          <a:p>
            <a:pPr lvl="0" algn="l">
              <a:buNone/>
            </a:pPr>
            <a:r>
              <a:rPr lang="en-US" sz="1800" dirty="0" smtClean="0"/>
              <a:t>Consider a system consists of an object and the Earth, interacting via the gravitational force.</a:t>
            </a:r>
          </a:p>
          <a:p>
            <a:pPr lvl="0" algn="l">
              <a:buNone/>
            </a:pPr>
            <a:r>
              <a:rPr lang="en-US" sz="1800" dirty="0" smtClean="0"/>
              <a:t>We do some work on the system by lifting the object slowly through a height   </a:t>
            </a:r>
            <a:r>
              <a:rPr lang="en-US" sz="1800" dirty="0" err="1" smtClean="0">
                <a:solidFill>
                  <a:srgbClr val="2B21EF"/>
                </a:solidFill>
              </a:rPr>
              <a:t>Δ</a:t>
            </a:r>
            <a:r>
              <a:rPr lang="en-US" sz="1800" i="1" dirty="0" err="1" smtClean="0">
                <a:solidFill>
                  <a:srgbClr val="2B21EF"/>
                </a:solidFill>
              </a:rPr>
              <a:t>y</a:t>
            </a:r>
            <a:r>
              <a:rPr lang="en-US" sz="1800" dirty="0" smtClean="0">
                <a:solidFill>
                  <a:srgbClr val="2B21EF"/>
                </a:solidFill>
              </a:rPr>
              <a:t> = </a:t>
            </a:r>
            <a:r>
              <a:rPr lang="en-US" sz="1800" i="1" dirty="0" err="1" smtClean="0">
                <a:solidFill>
                  <a:srgbClr val="2B21EF"/>
                </a:solidFill>
              </a:rPr>
              <a:t>y</a:t>
            </a:r>
            <a:r>
              <a:rPr lang="en-US" sz="1800" i="1" baseline="-25000" dirty="0" err="1" smtClean="0">
                <a:solidFill>
                  <a:srgbClr val="2B21EF"/>
                </a:solidFill>
              </a:rPr>
              <a:t>b</a:t>
            </a:r>
            <a:r>
              <a:rPr lang="en-US" sz="1800" dirty="0" smtClean="0">
                <a:solidFill>
                  <a:srgbClr val="2B21EF"/>
                </a:solidFill>
              </a:rPr>
              <a:t> – </a:t>
            </a:r>
            <a:r>
              <a:rPr lang="en-US" sz="1800" i="1" dirty="0" err="1" smtClean="0">
                <a:solidFill>
                  <a:srgbClr val="2B21EF"/>
                </a:solidFill>
              </a:rPr>
              <a:t>y</a:t>
            </a:r>
            <a:r>
              <a:rPr lang="en-US" sz="1800" i="1" baseline="-25000" dirty="0" err="1" smtClean="0">
                <a:solidFill>
                  <a:srgbClr val="2B21EF"/>
                </a:solidFill>
              </a:rPr>
              <a:t>a</a:t>
            </a:r>
            <a:r>
              <a:rPr lang="en-US" sz="1800" dirty="0" smtClean="0">
                <a:solidFill>
                  <a:srgbClr val="2B21EF"/>
                </a:solidFill>
              </a:rPr>
              <a:t> </a:t>
            </a:r>
            <a:r>
              <a:rPr lang="en-US" sz="1800" dirty="0" smtClean="0"/>
              <a:t>.</a:t>
            </a:r>
          </a:p>
          <a:p>
            <a:pPr lvl="0" algn="l">
              <a:buNone/>
            </a:pPr>
            <a:r>
              <a:rPr lang="en-US" sz="1800" dirty="0" smtClean="0"/>
              <a:t>While the object was at the highest point, the energy of the system had the </a:t>
            </a:r>
            <a:r>
              <a:rPr lang="en-US" sz="1800" b="1" i="1" dirty="0" smtClean="0">
                <a:solidFill>
                  <a:srgbClr val="2B21EF"/>
                </a:solidFill>
              </a:rPr>
              <a:t>potential</a:t>
            </a:r>
            <a:r>
              <a:rPr lang="en-US" sz="1800" dirty="0" smtClean="0">
                <a:solidFill>
                  <a:srgbClr val="2B21EF"/>
                </a:solidFill>
              </a:rPr>
              <a:t> </a:t>
            </a:r>
            <a:r>
              <a:rPr lang="en-US" sz="1800" dirty="0" smtClean="0"/>
              <a:t>to become kinetic energy, but did not do so until the book was allowed to  fall. </a:t>
            </a:r>
          </a:p>
          <a:p>
            <a:pPr lvl="0" algn="l">
              <a:buNone/>
            </a:pPr>
            <a:r>
              <a:rPr lang="en-US" sz="1800" dirty="0" smtClean="0"/>
              <a:t>Thus, the energy storage mechanism before</a:t>
            </a:r>
          </a:p>
          <a:p>
            <a:pPr lvl="0" algn="l">
              <a:buNone/>
            </a:pPr>
            <a:r>
              <a:rPr lang="en-US" sz="1800" dirty="0" smtClean="0"/>
              <a:t>      releasing the object is called </a:t>
            </a:r>
            <a:r>
              <a:rPr lang="en-US" sz="1800" b="1" i="1" dirty="0" smtClean="0">
                <a:solidFill>
                  <a:srgbClr val="2B21EF"/>
                </a:solidFill>
              </a:rPr>
              <a:t>potential energy</a:t>
            </a:r>
            <a:r>
              <a:rPr lang="en-US" sz="1800" dirty="0" smtClean="0"/>
              <a:t>.</a:t>
            </a:r>
          </a:p>
          <a:p>
            <a:pPr lvl="0" algn="l">
              <a:buNone/>
            </a:pPr>
            <a:r>
              <a:rPr lang="en-US" sz="1800" dirty="0" smtClean="0"/>
              <a:t>In this case, the energy is</a:t>
            </a:r>
          </a:p>
          <a:p>
            <a:pPr lvl="0" algn="l">
              <a:buNone/>
            </a:pPr>
            <a:r>
              <a:rPr lang="en-US" sz="1800" dirty="0" smtClean="0"/>
              <a:t>      </a:t>
            </a:r>
            <a:r>
              <a:rPr lang="en-US" sz="1800" b="1" i="1" dirty="0" smtClean="0">
                <a:solidFill>
                  <a:srgbClr val="2B21EF"/>
                </a:solidFill>
              </a:rPr>
              <a:t>gravitational potential energy</a:t>
            </a:r>
            <a:r>
              <a:rPr lang="en-US" sz="1800" dirty="0" smtClean="0">
                <a:solidFill>
                  <a:srgbClr val="2B21EF"/>
                </a:solidFill>
              </a:rPr>
              <a:t>.</a:t>
            </a:r>
          </a:p>
          <a:p>
            <a:pPr algn="l">
              <a:buNone/>
            </a:pPr>
            <a:endParaRPr lang="en-US" sz="1800" dirty="0" smtClean="0"/>
          </a:p>
          <a:p>
            <a:pPr algn="l">
              <a:buNone/>
            </a:pPr>
            <a:endParaRPr lang="ar-IQ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653136"/>
            <a:ext cx="2695666" cy="2229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1 .Physics and measurement</a:t>
            </a:r>
            <a:endParaRPr lang="en-US" sz="2000" dirty="0" smtClean="0"/>
          </a:p>
          <a:p>
            <a:pPr lvl="1" algn="l">
              <a:buNone/>
            </a:pPr>
            <a:r>
              <a:rPr lang="en-US" dirty="0" smtClean="0"/>
              <a:t>1.1 SI prefixes for power of ten  </a:t>
            </a:r>
          </a:p>
          <a:p>
            <a:pPr lvl="1" algn="l">
              <a:buNone/>
            </a:pPr>
            <a:r>
              <a:rPr lang="en-US" dirty="0" smtClean="0"/>
              <a:t>1.2 The Greek Alphabet</a:t>
            </a:r>
          </a:p>
          <a:p>
            <a:pPr lvl="1" algn="l">
              <a:buNone/>
            </a:pPr>
            <a:r>
              <a:rPr lang="en-US" dirty="0" smtClean="0"/>
              <a:t>1.3 Standard Abbreviations and Symbols for Units</a:t>
            </a:r>
          </a:p>
          <a:p>
            <a:pPr lvl="1" algn="l">
              <a:buNone/>
            </a:pPr>
            <a:r>
              <a:rPr lang="en-US" dirty="0" smtClean="0"/>
              <a:t>1.4 Mathematical Symbols and their meaning</a:t>
            </a:r>
          </a:p>
          <a:p>
            <a:pPr lvl="1" algn="l">
              <a:buNone/>
            </a:pPr>
            <a:r>
              <a:rPr lang="en-US" dirty="0" smtClean="0"/>
              <a:t>1.5The Fundamental SI units </a:t>
            </a:r>
          </a:p>
          <a:p>
            <a:pPr algn="l">
              <a:buNone/>
            </a:pPr>
            <a:r>
              <a:rPr lang="en-US" sz="2800" dirty="0" smtClean="0"/>
              <a:t>1.6 Dimensional Analysis </a:t>
            </a:r>
          </a:p>
          <a:p>
            <a:pPr algn="l"/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sz="3200" b="1" dirty="0" smtClean="0"/>
              <a:t/>
            </a:r>
            <a:br>
              <a:rPr lang="ar-IQ" sz="3200" b="1" dirty="0" smtClean="0"/>
            </a:br>
            <a:r>
              <a:rPr lang="en-US" sz="3200" b="1" dirty="0" smtClean="0"/>
              <a:t>7. Linear momentum and collision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 Week16   </a:t>
            </a:r>
            <a:endParaRPr lang="ar-IQ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3484984"/>
          </a:xfrm>
        </p:spPr>
        <p:txBody>
          <a:bodyPr>
            <a:normAutofit fontScale="55000" lnSpcReduction="20000"/>
          </a:bodyPr>
          <a:lstStyle/>
          <a:p>
            <a:pPr lvl="0" algn="l">
              <a:buNone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2121F3"/>
                </a:solidFill>
              </a:rPr>
              <a:t>momentum</a:t>
            </a:r>
            <a:r>
              <a:rPr lang="en-US" dirty="0" smtClean="0">
                <a:solidFill>
                  <a:srgbClr val="2121F3"/>
                </a:solidFill>
              </a:rPr>
              <a:t> </a:t>
            </a:r>
            <a:r>
              <a:rPr lang="en-US" dirty="0" smtClean="0"/>
              <a:t>of an object is related to both its </a:t>
            </a:r>
            <a:r>
              <a:rPr lang="en-US" dirty="0" smtClean="0">
                <a:solidFill>
                  <a:srgbClr val="2121F3"/>
                </a:solidFill>
              </a:rPr>
              <a:t>mass</a:t>
            </a:r>
            <a:r>
              <a:rPr lang="en-US" dirty="0" smtClean="0"/>
              <a:t> and its </a:t>
            </a:r>
            <a:r>
              <a:rPr lang="en-US" dirty="0" smtClean="0">
                <a:solidFill>
                  <a:srgbClr val="2121F3"/>
                </a:solidFill>
              </a:rPr>
              <a:t>velocity</a:t>
            </a:r>
            <a:r>
              <a:rPr lang="en-US" dirty="0" smtClean="0"/>
              <a:t>.</a:t>
            </a:r>
          </a:p>
          <a:p>
            <a:pPr lvl="0" algn="l">
              <a:buNone/>
            </a:pPr>
            <a:r>
              <a:rPr lang="en-US" dirty="0" smtClean="0"/>
              <a:t>The concept of momentum leads us to second conservation law, that of </a:t>
            </a:r>
            <a:r>
              <a:rPr lang="en-US" b="1" i="1" dirty="0" smtClean="0">
                <a:solidFill>
                  <a:srgbClr val="2121F3"/>
                </a:solidFill>
              </a:rPr>
              <a:t>conservation of momentum</a:t>
            </a:r>
            <a:r>
              <a:rPr lang="en-US" dirty="0" smtClean="0"/>
              <a:t>.</a:t>
            </a:r>
          </a:p>
          <a:p>
            <a:pPr lvl="0" algn="l">
              <a:buNone/>
            </a:pPr>
            <a:r>
              <a:rPr lang="en-US" dirty="0" smtClean="0"/>
              <a:t>We introduce a new quantity that describes motion</a:t>
            </a:r>
            <a:r>
              <a:rPr lang="en-US" dirty="0" smtClean="0">
                <a:solidFill>
                  <a:srgbClr val="2121F3"/>
                </a:solidFill>
              </a:rPr>
              <a:t>, </a:t>
            </a:r>
            <a:r>
              <a:rPr lang="en-US" b="1" i="1" dirty="0" smtClean="0">
                <a:solidFill>
                  <a:srgbClr val="2121F3"/>
                </a:solidFill>
              </a:rPr>
              <a:t>linear momentum</a:t>
            </a:r>
            <a:r>
              <a:rPr lang="en-US" dirty="0" smtClean="0">
                <a:solidFill>
                  <a:srgbClr val="2121F3"/>
                </a:solidFill>
              </a:rPr>
              <a:t>. </a:t>
            </a:r>
          </a:p>
          <a:p>
            <a:pPr lvl="0" algn="l">
              <a:buNone/>
            </a:pPr>
            <a:r>
              <a:rPr lang="en-US" dirty="0" smtClean="0"/>
              <a:t>Consider two particles interact with each other.</a:t>
            </a:r>
          </a:p>
          <a:p>
            <a:pPr lvl="0" algn="l">
              <a:buNone/>
            </a:pPr>
            <a:r>
              <a:rPr lang="en-US" dirty="0" smtClean="0"/>
              <a:t>According to </a:t>
            </a:r>
            <a:r>
              <a:rPr lang="en-US" dirty="0" smtClean="0">
                <a:solidFill>
                  <a:srgbClr val="2121F3"/>
                </a:solidFill>
              </a:rPr>
              <a:t>Newton’s third law</a:t>
            </a:r>
            <a:r>
              <a:rPr lang="en-US" dirty="0" smtClean="0"/>
              <a:t>,  </a:t>
            </a:r>
            <a:r>
              <a:rPr lang="en-US" b="1" dirty="0" smtClean="0">
                <a:solidFill>
                  <a:srgbClr val="2121F3"/>
                </a:solidFill>
              </a:rPr>
              <a:t>F</a:t>
            </a:r>
            <a:r>
              <a:rPr lang="en-US" baseline="-25000" dirty="0" smtClean="0">
                <a:solidFill>
                  <a:srgbClr val="2121F3"/>
                </a:solidFill>
              </a:rPr>
              <a:t>12</a:t>
            </a:r>
            <a:r>
              <a:rPr lang="en-US" dirty="0" smtClean="0">
                <a:solidFill>
                  <a:srgbClr val="2121F3"/>
                </a:solidFill>
              </a:rPr>
              <a:t> = – </a:t>
            </a:r>
            <a:r>
              <a:rPr lang="en-US" b="1" dirty="0" smtClean="0">
                <a:solidFill>
                  <a:srgbClr val="2121F3"/>
                </a:solidFill>
              </a:rPr>
              <a:t>F</a:t>
            </a:r>
            <a:r>
              <a:rPr lang="en-US" baseline="-25000" dirty="0" smtClean="0">
                <a:solidFill>
                  <a:srgbClr val="2121F3"/>
                </a:solidFill>
              </a:rPr>
              <a:t>21</a:t>
            </a:r>
            <a:r>
              <a:rPr lang="en-US" dirty="0" smtClean="0">
                <a:solidFill>
                  <a:srgbClr val="2121F3"/>
                </a:solidFill>
              </a:rPr>
              <a:t> </a:t>
            </a:r>
            <a:r>
              <a:rPr lang="en-US" dirty="0" smtClean="0"/>
              <a:t>and then </a:t>
            </a:r>
          </a:p>
          <a:p>
            <a:pPr algn="l">
              <a:buNone/>
            </a:pPr>
            <a:r>
              <a:rPr lang="en-US" b="1" dirty="0" smtClean="0"/>
              <a:t>                                 </a:t>
            </a:r>
            <a:r>
              <a:rPr lang="en-US" b="1" dirty="0" smtClean="0">
                <a:solidFill>
                  <a:srgbClr val="2121F3"/>
                </a:solidFill>
              </a:rPr>
              <a:t>F</a:t>
            </a:r>
            <a:r>
              <a:rPr lang="en-US" baseline="-25000" dirty="0" smtClean="0">
                <a:solidFill>
                  <a:srgbClr val="2121F3"/>
                </a:solidFill>
              </a:rPr>
              <a:t>12</a:t>
            </a:r>
            <a:r>
              <a:rPr lang="en-US" dirty="0" smtClean="0">
                <a:solidFill>
                  <a:srgbClr val="2121F3"/>
                </a:solidFill>
              </a:rPr>
              <a:t> + </a:t>
            </a:r>
            <a:r>
              <a:rPr lang="en-US" b="1" dirty="0" smtClean="0">
                <a:solidFill>
                  <a:srgbClr val="2121F3"/>
                </a:solidFill>
              </a:rPr>
              <a:t>F</a:t>
            </a:r>
            <a:r>
              <a:rPr lang="en-US" baseline="-25000" dirty="0" smtClean="0">
                <a:solidFill>
                  <a:srgbClr val="2121F3"/>
                </a:solidFill>
              </a:rPr>
              <a:t>21</a:t>
            </a:r>
            <a:r>
              <a:rPr lang="en-US" dirty="0" smtClean="0">
                <a:solidFill>
                  <a:srgbClr val="2121F3"/>
                </a:solidFill>
              </a:rPr>
              <a:t> = 0</a:t>
            </a:r>
          </a:p>
          <a:p>
            <a:pPr algn="l">
              <a:buNone/>
            </a:pPr>
            <a:r>
              <a:rPr lang="en-US" i="1" dirty="0" smtClean="0">
                <a:solidFill>
                  <a:srgbClr val="2121F3"/>
                </a:solidFill>
              </a:rPr>
              <a:t>                          m</a:t>
            </a:r>
            <a:r>
              <a:rPr lang="en-US" baseline="-25000" dirty="0" smtClean="0">
                <a:solidFill>
                  <a:srgbClr val="2121F3"/>
                </a:solidFill>
              </a:rPr>
              <a:t>1</a:t>
            </a:r>
            <a:r>
              <a:rPr lang="en-US" b="1" dirty="0" smtClean="0">
                <a:solidFill>
                  <a:srgbClr val="2121F3"/>
                </a:solidFill>
              </a:rPr>
              <a:t>a</a:t>
            </a:r>
            <a:r>
              <a:rPr lang="en-US" baseline="-25000" dirty="0" smtClean="0">
                <a:solidFill>
                  <a:srgbClr val="2121F3"/>
                </a:solidFill>
              </a:rPr>
              <a:t>1</a:t>
            </a:r>
            <a:r>
              <a:rPr lang="en-US" dirty="0" smtClean="0">
                <a:solidFill>
                  <a:srgbClr val="2121F3"/>
                </a:solidFill>
              </a:rPr>
              <a:t> + </a:t>
            </a:r>
            <a:r>
              <a:rPr lang="en-US" i="1" dirty="0" smtClean="0">
                <a:solidFill>
                  <a:srgbClr val="2121F3"/>
                </a:solidFill>
              </a:rPr>
              <a:t>m</a:t>
            </a:r>
            <a:r>
              <a:rPr lang="en-US" baseline="-25000" dirty="0" smtClean="0">
                <a:solidFill>
                  <a:srgbClr val="2121F3"/>
                </a:solidFill>
              </a:rPr>
              <a:t>2</a:t>
            </a:r>
            <a:r>
              <a:rPr lang="en-US" b="1" dirty="0" smtClean="0">
                <a:solidFill>
                  <a:srgbClr val="2121F3"/>
                </a:solidFill>
              </a:rPr>
              <a:t>a</a:t>
            </a:r>
            <a:r>
              <a:rPr lang="en-US" baseline="-25000" dirty="0" smtClean="0">
                <a:solidFill>
                  <a:srgbClr val="2121F3"/>
                </a:solidFill>
              </a:rPr>
              <a:t>2</a:t>
            </a:r>
            <a:r>
              <a:rPr lang="en-US" dirty="0" smtClean="0">
                <a:solidFill>
                  <a:srgbClr val="2121F3"/>
                </a:solidFill>
              </a:rPr>
              <a:t> = 0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                                                        and</a:t>
            </a:r>
          </a:p>
          <a:p>
            <a:pPr algn="l">
              <a:buNone/>
            </a:pPr>
            <a:r>
              <a:rPr lang="en-US" dirty="0" smtClean="0"/>
              <a:t>             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509120"/>
            <a:ext cx="4286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sz="3200" b="1" dirty="0" smtClean="0"/>
              <a:t/>
            </a:r>
            <a:br>
              <a:rPr lang="ar-IQ" sz="3200" b="1" dirty="0" smtClean="0"/>
            </a:br>
            <a:r>
              <a:rPr lang="en-US" sz="3200" b="1" dirty="0" smtClean="0"/>
              <a:t> 7.2 Impulse and Momentum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2700" b="1" dirty="0" smtClean="0"/>
              <a:t>Week17</a:t>
            </a:r>
            <a:r>
              <a:rPr lang="en-US" sz="3200" b="1" dirty="0" smtClean="0"/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l">
              <a:buNone/>
            </a:pPr>
            <a:r>
              <a:rPr lang="en-US" dirty="0" smtClean="0"/>
              <a:t>Assume that a single force  </a:t>
            </a:r>
            <a:r>
              <a:rPr lang="en-US" b="1" dirty="0" smtClean="0">
                <a:solidFill>
                  <a:srgbClr val="2121F3"/>
                </a:solidFill>
              </a:rPr>
              <a:t>F</a:t>
            </a:r>
            <a:r>
              <a:rPr lang="en-US" b="1" dirty="0" smtClean="0"/>
              <a:t>  </a:t>
            </a:r>
            <a:r>
              <a:rPr lang="en-US" dirty="0" smtClean="0"/>
              <a:t> acts on a particle and that this force may vary with time.</a:t>
            </a:r>
          </a:p>
          <a:p>
            <a:pPr lvl="0" algn="l">
              <a:buNone/>
            </a:pPr>
            <a:r>
              <a:rPr lang="en-US" dirty="0" smtClean="0"/>
              <a:t>According to Newton’s second law,  </a:t>
            </a:r>
            <a:r>
              <a:rPr lang="en-US" b="1" dirty="0" smtClean="0">
                <a:solidFill>
                  <a:srgbClr val="2121F3"/>
                </a:solidFill>
              </a:rPr>
              <a:t>F</a:t>
            </a:r>
            <a:r>
              <a:rPr lang="en-US" dirty="0" smtClean="0">
                <a:solidFill>
                  <a:srgbClr val="2121F3"/>
                </a:solidFill>
              </a:rPr>
              <a:t> = </a:t>
            </a:r>
            <a:r>
              <a:rPr lang="en-US" i="1" dirty="0" err="1" smtClean="0">
                <a:solidFill>
                  <a:srgbClr val="2121F3"/>
                </a:solidFill>
              </a:rPr>
              <a:t>d</a:t>
            </a:r>
            <a:r>
              <a:rPr lang="en-US" b="1" dirty="0" err="1" smtClean="0">
                <a:solidFill>
                  <a:srgbClr val="2121F3"/>
                </a:solidFill>
              </a:rPr>
              <a:t>p</a:t>
            </a:r>
            <a:r>
              <a:rPr lang="en-US" dirty="0" smtClean="0">
                <a:solidFill>
                  <a:srgbClr val="2121F3"/>
                </a:solidFill>
              </a:rPr>
              <a:t>/</a:t>
            </a:r>
            <a:r>
              <a:rPr lang="en-US" i="1" dirty="0" err="1" smtClean="0">
                <a:solidFill>
                  <a:srgbClr val="2121F3"/>
                </a:solidFill>
              </a:rPr>
              <a:t>dt</a:t>
            </a:r>
            <a:r>
              <a:rPr lang="en-US" i="1" dirty="0" smtClean="0"/>
              <a:t>, or </a:t>
            </a:r>
            <a:endParaRPr lang="en-US" dirty="0" smtClean="0"/>
          </a:p>
          <a:p>
            <a:pPr algn="l">
              <a:buNone/>
            </a:pPr>
            <a:r>
              <a:rPr lang="en-US" i="1" dirty="0" err="1" smtClean="0">
                <a:solidFill>
                  <a:srgbClr val="2121F3"/>
                </a:solidFill>
              </a:rPr>
              <a:t>d</a:t>
            </a:r>
            <a:r>
              <a:rPr lang="en-US" b="1" dirty="0" err="1" smtClean="0">
                <a:solidFill>
                  <a:srgbClr val="2121F3"/>
                </a:solidFill>
              </a:rPr>
              <a:t>p</a:t>
            </a:r>
            <a:r>
              <a:rPr lang="en-US" b="1" dirty="0" smtClean="0">
                <a:solidFill>
                  <a:srgbClr val="2121F3"/>
                </a:solidFill>
              </a:rPr>
              <a:t> = </a:t>
            </a:r>
            <a:r>
              <a:rPr lang="en-US" b="1" dirty="0" err="1" smtClean="0">
                <a:solidFill>
                  <a:srgbClr val="2121F3"/>
                </a:solidFill>
              </a:rPr>
              <a:t>F</a:t>
            </a:r>
            <a:r>
              <a:rPr lang="en-US" i="1" dirty="0" err="1" smtClean="0">
                <a:solidFill>
                  <a:srgbClr val="2121F3"/>
                </a:solidFill>
              </a:rPr>
              <a:t>dt</a:t>
            </a:r>
            <a:r>
              <a:rPr lang="en-US" dirty="0" smtClean="0">
                <a:solidFill>
                  <a:srgbClr val="2121F3"/>
                </a:solidFill>
              </a:rPr>
              <a:t>  </a:t>
            </a:r>
            <a:r>
              <a:rPr lang="en-US" dirty="0" smtClean="0"/>
              <a:t>  ……………………    (7.7)</a:t>
            </a:r>
          </a:p>
          <a:p>
            <a:pPr lvl="0" algn="l">
              <a:buNone/>
            </a:pPr>
            <a:r>
              <a:rPr lang="en-US" dirty="0" smtClean="0"/>
              <a:t>If the momentum of the particle changes from  </a:t>
            </a:r>
            <a:r>
              <a:rPr lang="en-US" b="1" dirty="0" smtClean="0">
                <a:solidFill>
                  <a:srgbClr val="2121F3"/>
                </a:solidFill>
              </a:rPr>
              <a:t>p</a:t>
            </a:r>
            <a:r>
              <a:rPr lang="en-US" i="1" baseline="-25000" dirty="0" smtClean="0">
                <a:solidFill>
                  <a:srgbClr val="2121F3"/>
                </a:solidFill>
              </a:rPr>
              <a:t>i</a:t>
            </a:r>
            <a:r>
              <a:rPr lang="en-US" dirty="0" smtClean="0"/>
              <a:t>  at time  </a:t>
            </a:r>
            <a:r>
              <a:rPr lang="en-US" i="1" dirty="0" err="1" smtClean="0">
                <a:solidFill>
                  <a:srgbClr val="2121F3"/>
                </a:solidFill>
              </a:rPr>
              <a:t>t</a:t>
            </a:r>
            <a:r>
              <a:rPr lang="en-US" i="1" baseline="-25000" dirty="0" err="1" smtClean="0">
                <a:solidFill>
                  <a:srgbClr val="2121F3"/>
                </a:solidFill>
              </a:rPr>
              <a:t>i</a:t>
            </a:r>
            <a:r>
              <a:rPr lang="en-US" dirty="0" smtClean="0">
                <a:solidFill>
                  <a:srgbClr val="2121F3"/>
                </a:solidFill>
              </a:rPr>
              <a:t> </a:t>
            </a:r>
            <a:r>
              <a:rPr lang="en-US" dirty="0" smtClean="0"/>
              <a:t> to  </a:t>
            </a:r>
            <a:r>
              <a:rPr lang="en-US" b="1" dirty="0" err="1" smtClean="0">
                <a:solidFill>
                  <a:srgbClr val="2121F3"/>
                </a:solidFill>
              </a:rPr>
              <a:t>p</a:t>
            </a:r>
            <a:r>
              <a:rPr lang="en-US" i="1" baseline="-25000" dirty="0" err="1" smtClean="0">
                <a:solidFill>
                  <a:srgbClr val="2121F3"/>
                </a:solidFill>
              </a:rPr>
              <a:t>f</a:t>
            </a:r>
            <a:r>
              <a:rPr lang="en-US" dirty="0" smtClean="0"/>
              <a:t>  at time </a:t>
            </a:r>
            <a:r>
              <a:rPr lang="en-US" i="1" dirty="0" err="1" smtClean="0">
                <a:solidFill>
                  <a:srgbClr val="2121F3"/>
                </a:solidFill>
              </a:rPr>
              <a:t>t</a:t>
            </a:r>
            <a:r>
              <a:rPr lang="en-US" i="1" baseline="-25000" dirty="0" err="1" smtClean="0">
                <a:solidFill>
                  <a:srgbClr val="2121F3"/>
                </a:solidFill>
              </a:rPr>
              <a:t>f</a:t>
            </a:r>
            <a:r>
              <a:rPr lang="en-US" dirty="0" smtClean="0"/>
              <a:t> , then</a:t>
            </a:r>
          </a:p>
          <a:p>
            <a:pPr lvl="0" algn="l">
              <a:buNone/>
            </a:pPr>
            <a:r>
              <a:rPr lang="en-US" dirty="0" smtClean="0"/>
              <a:t>The quantity           is called the </a:t>
            </a:r>
            <a:r>
              <a:rPr lang="en-US" b="1" i="1" dirty="0" smtClean="0">
                <a:solidFill>
                  <a:srgbClr val="2121F3"/>
                </a:solidFill>
              </a:rPr>
              <a:t>Impulse</a:t>
            </a:r>
            <a:r>
              <a:rPr lang="en-US" dirty="0" smtClean="0"/>
              <a:t> of the force </a:t>
            </a:r>
            <a:r>
              <a:rPr lang="en-US" b="1" dirty="0" smtClean="0">
                <a:solidFill>
                  <a:srgbClr val="2121F3"/>
                </a:solidFill>
              </a:rPr>
              <a:t>F </a:t>
            </a:r>
            <a:r>
              <a:rPr lang="en-US" dirty="0" smtClean="0"/>
              <a:t>acting on a particle over the time interval </a:t>
            </a:r>
            <a:r>
              <a:rPr lang="en-US" dirty="0" err="1" smtClean="0">
                <a:solidFill>
                  <a:srgbClr val="2121F3"/>
                </a:solidFill>
              </a:rPr>
              <a:t>Δ</a:t>
            </a:r>
            <a:r>
              <a:rPr lang="en-US" i="1" dirty="0" err="1" smtClean="0">
                <a:solidFill>
                  <a:srgbClr val="2121F3"/>
                </a:solidFill>
              </a:rPr>
              <a:t>t</a:t>
            </a:r>
            <a:r>
              <a:rPr lang="en-US" dirty="0" smtClean="0">
                <a:solidFill>
                  <a:srgbClr val="2121F3"/>
                </a:solidFill>
              </a:rPr>
              <a:t> = </a:t>
            </a:r>
            <a:r>
              <a:rPr lang="en-US" i="1" dirty="0" err="1" smtClean="0">
                <a:solidFill>
                  <a:srgbClr val="2121F3"/>
                </a:solidFill>
              </a:rPr>
              <a:t>t</a:t>
            </a:r>
            <a:r>
              <a:rPr lang="en-US" i="1" baseline="-25000" dirty="0" err="1" smtClean="0">
                <a:solidFill>
                  <a:srgbClr val="2121F3"/>
                </a:solidFill>
              </a:rPr>
              <a:t>f</a:t>
            </a:r>
            <a:r>
              <a:rPr lang="en-US" i="1" dirty="0" smtClean="0">
                <a:solidFill>
                  <a:srgbClr val="2121F3"/>
                </a:solidFill>
              </a:rPr>
              <a:t> </a:t>
            </a:r>
            <a:r>
              <a:rPr lang="en-US" dirty="0" smtClean="0">
                <a:solidFill>
                  <a:srgbClr val="2121F3"/>
                </a:solidFill>
              </a:rPr>
              <a:t>–</a:t>
            </a:r>
            <a:r>
              <a:rPr lang="en-US" i="1" dirty="0" err="1" smtClean="0">
                <a:solidFill>
                  <a:srgbClr val="2121F3"/>
                </a:solidFill>
              </a:rPr>
              <a:t>t</a:t>
            </a:r>
            <a:r>
              <a:rPr lang="en-US" i="1" baseline="-25000" dirty="0" err="1" smtClean="0">
                <a:solidFill>
                  <a:srgbClr val="2121F3"/>
                </a:solidFill>
              </a:rPr>
              <a:t>i</a:t>
            </a:r>
            <a:r>
              <a:rPr lang="en-US" dirty="0" smtClean="0">
                <a:solidFill>
                  <a:srgbClr val="2121F3"/>
                </a:solidFill>
              </a:rPr>
              <a:t> </a:t>
            </a:r>
          </a:p>
          <a:p>
            <a:pPr lvl="0" algn="l">
              <a:buNone/>
            </a:pPr>
            <a:r>
              <a:rPr lang="en-US" b="1" i="1" dirty="0" smtClean="0">
                <a:solidFill>
                  <a:srgbClr val="2121F3"/>
                </a:solidFill>
              </a:rPr>
              <a:t>Impulse</a:t>
            </a:r>
            <a:r>
              <a:rPr lang="en-US" dirty="0" smtClean="0"/>
              <a:t> is a </a:t>
            </a:r>
            <a:r>
              <a:rPr lang="en-US" b="1" i="1" dirty="0" smtClean="0">
                <a:solidFill>
                  <a:srgbClr val="2121F3"/>
                </a:solidFill>
              </a:rPr>
              <a:t>vector</a:t>
            </a:r>
            <a:r>
              <a:rPr lang="en-US" dirty="0" smtClean="0">
                <a:solidFill>
                  <a:srgbClr val="2121F3"/>
                </a:solidFill>
              </a:rPr>
              <a:t> </a:t>
            </a:r>
            <a:r>
              <a:rPr lang="en-US" dirty="0" smtClean="0"/>
              <a:t>defined by </a:t>
            </a:r>
          </a:p>
          <a:p>
            <a:pPr algn="l"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32</a:t>
            </a:fld>
            <a:endParaRPr lang="en-GB"/>
          </a:p>
        </p:txBody>
      </p:sp>
      <p:graphicFrame>
        <p:nvGraphicFramePr>
          <p:cNvPr id="47106" name="Object 2" descr="Blue tissue paper"/>
          <p:cNvGraphicFramePr>
            <a:graphicFrameLocks noChangeAspect="1"/>
          </p:cNvGraphicFramePr>
          <p:nvPr>
            <p:ph idx="1"/>
          </p:nvPr>
        </p:nvGraphicFramePr>
        <p:xfrm>
          <a:off x="1763688" y="1628800"/>
          <a:ext cx="4896544" cy="792088"/>
        </p:xfrm>
        <a:graphic>
          <a:graphicData uri="http://schemas.openxmlformats.org/presentationml/2006/ole">
            <p:oleObj spid="_x0000_s47106" name="Equation" r:id="rId3" imgW="2666880" imgH="355320" progId="Equation.3">
              <p:embed/>
            </p:oleObj>
          </a:graphicData>
        </a:graphic>
      </p:graphicFrame>
      <p:graphicFrame>
        <p:nvGraphicFramePr>
          <p:cNvPr id="47107" name="Object 3" descr="Blue tissue paper"/>
          <p:cNvGraphicFramePr>
            <a:graphicFrameLocks noChangeAspect="1"/>
          </p:cNvGraphicFramePr>
          <p:nvPr/>
        </p:nvGraphicFramePr>
        <p:xfrm>
          <a:off x="1619672" y="3356992"/>
          <a:ext cx="4896544" cy="1008112"/>
        </p:xfrm>
        <a:graphic>
          <a:graphicData uri="http://schemas.openxmlformats.org/presentationml/2006/ole">
            <p:oleObj spid="_x0000_s47107" name="Equation" r:id="rId4" imgW="1447560" imgH="35532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7.3 Collisions in One Dimension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en-US" sz="2400" b="1" dirty="0" smtClean="0"/>
              <a:t>Week18</a:t>
            </a:r>
            <a:endParaRPr lang="en-US" sz="2400" dirty="0" smtClean="0"/>
          </a:p>
          <a:p>
            <a:pPr lvl="0" algn="l">
              <a:buNone/>
            </a:pPr>
            <a:r>
              <a:rPr lang="en-US" sz="2400" dirty="0" smtClean="0"/>
              <a:t>We use the law of conservation of linear momentum to describe what happens when two particles collide. </a:t>
            </a:r>
          </a:p>
          <a:p>
            <a:pPr lvl="0" algn="l">
              <a:buNone/>
            </a:pPr>
            <a:r>
              <a:rPr lang="en-US" sz="2400" dirty="0" smtClean="0"/>
              <a:t>There are two types of collision, </a:t>
            </a:r>
            <a:r>
              <a:rPr lang="en-US" sz="2400" b="1" i="1" dirty="0" smtClean="0">
                <a:solidFill>
                  <a:srgbClr val="2121F3"/>
                </a:solidFill>
              </a:rPr>
              <a:t>elastic</a:t>
            </a:r>
            <a:r>
              <a:rPr lang="en-US" sz="2400" dirty="0" smtClean="0"/>
              <a:t> and </a:t>
            </a:r>
            <a:r>
              <a:rPr lang="en-US" sz="2400" b="1" i="1" dirty="0" smtClean="0">
                <a:solidFill>
                  <a:srgbClr val="2121F3"/>
                </a:solidFill>
              </a:rPr>
              <a:t>inelastic</a:t>
            </a:r>
            <a:r>
              <a:rPr lang="en-US" sz="2400" dirty="0" smtClean="0"/>
              <a:t>.</a:t>
            </a:r>
          </a:p>
          <a:p>
            <a:pPr lvl="0" algn="l">
              <a:buNone/>
            </a:pPr>
            <a:r>
              <a:rPr lang="en-US" sz="2400" dirty="0" smtClean="0"/>
              <a:t>An </a:t>
            </a:r>
            <a:r>
              <a:rPr lang="en-US" sz="2400" b="1" i="1" dirty="0" smtClean="0">
                <a:solidFill>
                  <a:srgbClr val="2121F3"/>
                </a:solidFill>
              </a:rPr>
              <a:t>elastic collision</a:t>
            </a:r>
            <a:r>
              <a:rPr lang="en-US" sz="2400" dirty="0" smtClean="0">
                <a:solidFill>
                  <a:srgbClr val="2121F3"/>
                </a:solidFill>
              </a:rPr>
              <a:t> </a:t>
            </a:r>
            <a:r>
              <a:rPr lang="en-US" sz="2400" dirty="0" smtClean="0"/>
              <a:t>between two objects is one in which </a:t>
            </a:r>
            <a:r>
              <a:rPr lang="en-US" sz="2400" b="1" i="1" dirty="0" smtClean="0">
                <a:solidFill>
                  <a:srgbClr val="2121F3"/>
                </a:solidFill>
              </a:rPr>
              <a:t>the total kinetic energy (as well as total momentum) of the system is the same </a:t>
            </a:r>
            <a:r>
              <a:rPr lang="en-US" sz="2400" b="1" i="1" dirty="0" smtClean="0">
                <a:solidFill>
                  <a:srgbClr val="FF0000"/>
                </a:solidFill>
              </a:rPr>
              <a:t>before</a:t>
            </a:r>
            <a:r>
              <a:rPr lang="en-US" sz="2400" b="1" i="1" dirty="0" smtClean="0">
                <a:solidFill>
                  <a:srgbClr val="2121F3"/>
                </a:solidFill>
              </a:rPr>
              <a:t> and </a:t>
            </a:r>
            <a:r>
              <a:rPr lang="en-US" sz="2400" b="1" i="1" dirty="0" smtClean="0">
                <a:solidFill>
                  <a:srgbClr val="FF0000"/>
                </a:solidFill>
              </a:rPr>
              <a:t>after </a:t>
            </a:r>
            <a:r>
              <a:rPr lang="en-US" sz="2400" b="1" i="1" dirty="0" smtClean="0">
                <a:solidFill>
                  <a:srgbClr val="2121F3"/>
                </a:solidFill>
              </a:rPr>
              <a:t>the collision</a:t>
            </a:r>
            <a:r>
              <a:rPr lang="en-US" sz="2400" b="1" i="1" dirty="0" smtClean="0"/>
              <a:t>.</a:t>
            </a:r>
            <a:endParaRPr lang="en-US" sz="2400" dirty="0" smtClean="0"/>
          </a:p>
          <a:p>
            <a:pPr algn="l">
              <a:buNone/>
            </a:pPr>
            <a:endParaRPr lang="ar-IQ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4447762"/>
            <a:ext cx="6451080" cy="164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lvl="0" indent="-514350" algn="r" rtl="0">
              <a:buNone/>
            </a:pPr>
            <a:r>
              <a:rPr lang="en-US" sz="2400" b="1" dirty="0" smtClean="0"/>
              <a:t>Week19     </a:t>
            </a:r>
            <a:endParaRPr lang="en-US" sz="2400" dirty="0" smtClean="0"/>
          </a:p>
          <a:p>
            <a:pPr algn="l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rgbClr val="FF66CC"/>
                </a:solidFill>
              </a:rPr>
              <a:t>Fluid statics</a:t>
            </a:r>
            <a:r>
              <a:rPr lang="en-US" sz="2800" dirty="0" smtClean="0"/>
              <a:t>:  study of fluids </a:t>
            </a:r>
            <a:r>
              <a:rPr lang="en-US" sz="2800" i="1" dirty="0" smtClean="0"/>
              <a:t>at rest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800" dirty="0" smtClean="0"/>
              <a:t>Different from </a:t>
            </a:r>
            <a:r>
              <a:rPr lang="en-US" sz="2800" i="1" dirty="0" smtClean="0"/>
              <a:t>fluid dynamics</a:t>
            </a:r>
            <a:r>
              <a:rPr lang="en-US" sz="2800" dirty="0" smtClean="0"/>
              <a:t> in that it concerns pressure forces perpendicular to a plane (referred to as </a:t>
            </a:r>
            <a:r>
              <a:rPr lang="en-US" sz="2800" i="1" dirty="0" smtClean="0"/>
              <a:t>hydrostatic pressure</a:t>
            </a:r>
            <a:r>
              <a:rPr lang="en-US" sz="2800" dirty="0" smtClean="0"/>
              <a:t>)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800" dirty="0" smtClean="0"/>
              <a:t>If you pick any one point in a static fluid, that point is going to have a specific pressure intensity associated with it: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800" i="1" dirty="0" smtClean="0"/>
              <a:t>P = F/A </a:t>
            </a:r>
            <a:r>
              <a:rPr lang="en-US" sz="2800" dirty="0" smtClean="0"/>
              <a:t>where</a:t>
            </a:r>
          </a:p>
          <a:p>
            <a:pPr lvl="1" algn="l">
              <a:lnSpc>
                <a:spcPct val="90000"/>
              </a:lnSpc>
              <a:buNone/>
            </a:pPr>
            <a:r>
              <a:rPr lang="en-US" sz="2400" i="1" dirty="0" smtClean="0"/>
              <a:t>P</a:t>
            </a:r>
            <a:r>
              <a:rPr lang="en-US" sz="2400" dirty="0" smtClean="0"/>
              <a:t> = pressure in </a:t>
            </a:r>
            <a:r>
              <a:rPr lang="en-US" sz="2400" dirty="0" err="1" smtClean="0"/>
              <a:t>Pascals</a:t>
            </a:r>
            <a:r>
              <a:rPr lang="en-US" sz="2400" dirty="0" smtClean="0"/>
              <a:t> (</a:t>
            </a:r>
            <a:r>
              <a:rPr lang="en-US" sz="2400" i="1" dirty="0" smtClean="0"/>
              <a:t>Pa, </a:t>
            </a:r>
            <a:r>
              <a:rPr lang="en-US" sz="2400" dirty="0" smtClean="0"/>
              <a:t>lb/ft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) or </a:t>
            </a:r>
            <a:r>
              <a:rPr lang="en-US" sz="2400" dirty="0" err="1" smtClean="0"/>
              <a:t>Newtons</a:t>
            </a:r>
            <a:r>
              <a:rPr lang="en-US" sz="2400" dirty="0" smtClean="0"/>
              <a:t> (</a:t>
            </a:r>
            <a:r>
              <a:rPr lang="en-US" sz="2400" i="1" dirty="0" smtClean="0"/>
              <a:t>N</a:t>
            </a:r>
            <a:r>
              <a:rPr lang="en-US" sz="2400" dirty="0" smtClean="0"/>
              <a:t>, kg/m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)</a:t>
            </a:r>
          </a:p>
          <a:p>
            <a:pPr lvl="1" algn="l">
              <a:lnSpc>
                <a:spcPct val="90000"/>
              </a:lnSpc>
              <a:buNone/>
            </a:pPr>
            <a:r>
              <a:rPr lang="en-US" sz="2400" i="1" dirty="0" smtClean="0"/>
              <a:t>F = </a:t>
            </a:r>
            <a:r>
              <a:rPr lang="en-US" sz="2400" dirty="0" smtClean="0"/>
              <a:t>normal forces acting on an area (lbs or </a:t>
            </a:r>
            <a:r>
              <a:rPr lang="en-US" sz="2400" dirty="0" err="1" smtClean="0"/>
              <a:t>kgs</a:t>
            </a:r>
            <a:r>
              <a:rPr lang="en-US" sz="2400" dirty="0" smtClean="0"/>
              <a:t>)</a:t>
            </a:r>
          </a:p>
          <a:p>
            <a:pPr lvl="1" algn="l">
              <a:lnSpc>
                <a:spcPct val="90000"/>
              </a:lnSpc>
              <a:buNone/>
            </a:pPr>
            <a:r>
              <a:rPr lang="en-US" sz="2400" i="1" dirty="0" smtClean="0"/>
              <a:t>A = </a:t>
            </a:r>
            <a:r>
              <a:rPr lang="en-US" sz="2400" dirty="0" smtClean="0"/>
              <a:t>area over which the force is acting (ft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or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 </a:t>
            </a:r>
            <a:endParaRPr lang="en-US" sz="2400" i="1" dirty="0" smtClean="0"/>
          </a:p>
          <a:p>
            <a:pPr algn="l">
              <a:lnSpc>
                <a:spcPct val="90000"/>
              </a:lnSpc>
              <a:buNone/>
            </a:pPr>
            <a:endParaRPr lang="en-US" sz="2800" dirty="0" smtClean="0"/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85725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Fluid Statics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55576" y="26064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85725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642" y="1772817"/>
            <a:ext cx="7639773" cy="409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Bernoulli’s Equation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r" rtl="0">
              <a:buNone/>
            </a:pPr>
            <a:r>
              <a:rPr lang="en-US" sz="2400" b="1" dirty="0" smtClean="0"/>
              <a:t>Week20     </a:t>
            </a:r>
            <a:endParaRPr lang="en-US" sz="2400" dirty="0" smtClean="0"/>
          </a:p>
          <a:p>
            <a:pPr algn="l">
              <a:lnSpc>
                <a:spcPct val="90000"/>
              </a:lnSpc>
              <a:buNone/>
            </a:pPr>
            <a:r>
              <a:rPr lang="en-US" dirty="0" smtClean="0"/>
              <a:t>Z</a:t>
            </a:r>
            <a:r>
              <a:rPr lang="en-US" baseline="-25000" dirty="0" smtClean="0"/>
              <a:t>1</a:t>
            </a:r>
            <a:r>
              <a:rPr lang="en-US" dirty="0" smtClean="0"/>
              <a:t> + (</a:t>
            </a:r>
            <a:r>
              <a:rPr lang="en-US" sz="2800" dirty="0" smtClean="0"/>
              <a:t>P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/</a:t>
            </a:r>
            <a:r>
              <a:rPr lang="en-US" sz="2800" dirty="0" smtClean="0">
                <a:sym typeface="Symbol" pitchFamily="18" charset="2"/>
              </a:rPr>
              <a:t></a:t>
            </a:r>
            <a:r>
              <a:rPr lang="en-US" dirty="0" smtClean="0">
                <a:sym typeface="Symbol" pitchFamily="18" charset="2"/>
              </a:rPr>
              <a:t>) + (V</a:t>
            </a:r>
            <a:r>
              <a:rPr lang="en-US" baseline="-25000" dirty="0" smtClean="0">
                <a:sym typeface="Symbol" pitchFamily="18" charset="2"/>
              </a:rPr>
              <a:t>1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/2g) = </a:t>
            </a:r>
            <a:r>
              <a:rPr lang="en-US" dirty="0" smtClean="0"/>
              <a:t>Z</a:t>
            </a:r>
            <a:r>
              <a:rPr lang="en-US" baseline="-25000" dirty="0" smtClean="0"/>
              <a:t>2</a:t>
            </a:r>
            <a:r>
              <a:rPr lang="en-US" dirty="0" smtClean="0"/>
              <a:t> + (</a:t>
            </a:r>
            <a:r>
              <a:rPr lang="en-US" sz="2800" dirty="0" smtClean="0"/>
              <a:t>P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/</a:t>
            </a:r>
            <a:r>
              <a:rPr lang="en-US" sz="2800" dirty="0" smtClean="0">
                <a:sym typeface="Symbol" pitchFamily="18" charset="2"/>
              </a:rPr>
              <a:t></a:t>
            </a:r>
            <a:r>
              <a:rPr lang="en-US" dirty="0" smtClean="0">
                <a:sym typeface="Symbol" pitchFamily="18" charset="2"/>
              </a:rPr>
              <a:t>) + (V</a:t>
            </a:r>
            <a:r>
              <a:rPr lang="en-US" baseline="-25000" dirty="0" smtClean="0">
                <a:sym typeface="Symbol" pitchFamily="18" charset="2"/>
              </a:rPr>
              <a:t>2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/2g)</a:t>
            </a:r>
          </a:p>
          <a:p>
            <a:pPr algn="l">
              <a:lnSpc>
                <a:spcPct val="90000"/>
              </a:lnSpc>
              <a:buNone/>
            </a:pPr>
            <a:r>
              <a:rPr lang="en-US" dirty="0" smtClean="0">
                <a:sym typeface="Symbol" pitchFamily="18" charset="2"/>
              </a:rPr>
              <a:t>Wow!  Z = pressure head, V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/2g = velocity head (heard of these?), 2g = (2)(32.2) for Eng. System</a:t>
            </a:r>
          </a:p>
          <a:p>
            <a:pPr algn="l">
              <a:lnSpc>
                <a:spcPct val="90000"/>
              </a:lnSpc>
              <a:buNone/>
            </a:pPr>
            <a:r>
              <a:rPr lang="en-US" dirty="0" smtClean="0">
                <a:sym typeface="Symbol" pitchFamily="18" charset="2"/>
              </a:rPr>
              <a:t>If we’re trying to figure out how quickly a tank will drain, we use this equation in a simplified form:  Z = V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/2g </a:t>
            </a:r>
          </a:p>
          <a:p>
            <a:pPr algn="l">
              <a:lnSpc>
                <a:spcPct val="90000"/>
              </a:lnSpc>
              <a:buNone/>
            </a:pPr>
            <a:r>
              <a:rPr lang="en-US" dirty="0" smtClean="0">
                <a:sym typeface="Symbol" pitchFamily="18" charset="2"/>
              </a:rPr>
              <a:t>Example:  If the vertical distance between the top of the water in a tank and the centerline of it’s discharge pipe is 14 ft, what is the initial discharge velocity of the water leaving the tank? Ans. = 30 ft/s</a:t>
            </a:r>
          </a:p>
          <a:p>
            <a:pPr algn="l">
              <a:lnSpc>
                <a:spcPct val="90000"/>
              </a:lnSpc>
              <a:buNone/>
            </a:pPr>
            <a:r>
              <a:rPr lang="en-US" dirty="0" smtClean="0">
                <a:sym typeface="Symbol" pitchFamily="18" charset="2"/>
              </a:rPr>
              <a:t>Can you think of any applications for this?</a:t>
            </a:r>
          </a:p>
          <a:p>
            <a:pPr algn="l">
              <a:buNone/>
            </a:pP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38200" y="762000"/>
            <a:ext cx="79248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Stagnation Point: </a:t>
            </a:r>
            <a:r>
              <a:rPr lang="en-US" sz="2400" b="1" dirty="0">
                <a:solidFill>
                  <a:srgbClr val="FF3399"/>
                </a:solidFill>
              </a:rPr>
              <a:t>Bernoulli Equation</a:t>
            </a:r>
          </a:p>
        </p:txBody>
      </p:sp>
      <p:pic>
        <p:nvPicPr>
          <p:cNvPr id="23558" name="Picture 6" descr="3-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6525" y="2282825"/>
            <a:ext cx="2300288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3-5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924300"/>
            <a:ext cx="1841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993775" y="1379538"/>
            <a:ext cx="7769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3399"/>
                </a:solidFill>
              </a:rPr>
              <a:t>Stagnation point:</a:t>
            </a:r>
            <a:r>
              <a:rPr lang="en-US"/>
              <a:t>  the point on a stationary body in every flow where V= 0 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000125" y="1770063"/>
            <a:ext cx="802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Stagnation Streamline:</a:t>
            </a:r>
            <a:r>
              <a:rPr lang="en-US" dirty="0"/>
              <a:t> The streamline that terminates at the stagnation point.</a:t>
            </a:r>
          </a:p>
        </p:txBody>
      </p:sp>
      <p:pic>
        <p:nvPicPr>
          <p:cNvPr id="23562" name="Picture 10" descr="Cylin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5088" y="2289175"/>
            <a:ext cx="2211387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2047875" y="3009900"/>
            <a:ext cx="88900" cy="88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IQ"/>
          </a:p>
        </p:txBody>
      </p:sp>
      <p:sp>
        <p:nvSpPr>
          <p:cNvPr id="23564" name="Freeform 12"/>
          <p:cNvSpPr>
            <a:spLocks/>
          </p:cNvSpPr>
          <p:nvPr/>
        </p:nvSpPr>
        <p:spPr bwMode="auto">
          <a:xfrm>
            <a:off x="1371600" y="4438650"/>
            <a:ext cx="647700" cy="123825"/>
          </a:xfrm>
          <a:custGeom>
            <a:avLst/>
            <a:gdLst>
              <a:gd name="T0" fmla="*/ 0 w 408"/>
              <a:gd name="T1" fmla="*/ 78 h 78"/>
              <a:gd name="T2" fmla="*/ 210 w 408"/>
              <a:gd name="T3" fmla="*/ 60 h 78"/>
              <a:gd name="T4" fmla="*/ 318 w 408"/>
              <a:gd name="T5" fmla="*/ 30 h 78"/>
              <a:gd name="T6" fmla="*/ 408 w 408"/>
              <a:gd name="T7" fmla="*/ 0 h 78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78"/>
              <a:gd name="T14" fmla="*/ 408 w 408"/>
              <a:gd name="T15" fmla="*/ 78 h 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78">
                <a:moveTo>
                  <a:pt x="0" y="78"/>
                </a:moveTo>
                <a:lnTo>
                  <a:pt x="210" y="60"/>
                </a:lnTo>
                <a:lnTo>
                  <a:pt x="318" y="30"/>
                </a:lnTo>
                <a:lnTo>
                  <a:pt x="408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ar-IQ"/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1050925" y="2241550"/>
            <a:ext cx="1292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Symmetric: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974725" y="3613150"/>
            <a:ext cx="1585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Axisymmetric:</a:t>
            </a:r>
          </a:p>
        </p:txBody>
      </p:sp>
      <p:sp>
        <p:nvSpPr>
          <p:cNvPr id="23568" name="Oval 16"/>
          <p:cNvSpPr>
            <a:spLocks noChangeArrowheads="1"/>
          </p:cNvSpPr>
          <p:nvPr/>
        </p:nvSpPr>
        <p:spPr bwMode="auto">
          <a:xfrm>
            <a:off x="1981200" y="4371975"/>
            <a:ext cx="88900" cy="88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IQ"/>
          </a:p>
        </p:txBody>
      </p:sp>
      <p:sp>
        <p:nvSpPr>
          <p:cNvPr id="23569" name="Freeform 17"/>
          <p:cNvSpPr>
            <a:spLocks/>
          </p:cNvSpPr>
          <p:nvPr/>
        </p:nvSpPr>
        <p:spPr bwMode="auto">
          <a:xfrm>
            <a:off x="1400175" y="3038475"/>
            <a:ext cx="676275" cy="1588"/>
          </a:xfrm>
          <a:custGeom>
            <a:avLst/>
            <a:gdLst>
              <a:gd name="T0" fmla="*/ 0 w 426"/>
              <a:gd name="T1" fmla="*/ 0 h 1"/>
              <a:gd name="T2" fmla="*/ 426 w 426"/>
              <a:gd name="T3" fmla="*/ 0 h 1"/>
              <a:gd name="T4" fmla="*/ 0 w 426"/>
              <a:gd name="T5" fmla="*/ 0 h 1"/>
              <a:gd name="T6" fmla="*/ 0 60000 65536"/>
              <a:gd name="T7" fmla="*/ 0 60000 65536"/>
              <a:gd name="T8" fmla="*/ 0 60000 65536"/>
              <a:gd name="T9" fmla="*/ 0 w 426"/>
              <a:gd name="T10" fmla="*/ 0 h 1"/>
              <a:gd name="T11" fmla="*/ 426 w 426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6" h="1">
                <a:moveTo>
                  <a:pt x="0" y="0"/>
                </a:moveTo>
                <a:lnTo>
                  <a:pt x="42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ar-IQ"/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3536950" y="3951288"/>
            <a:ext cx="53498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If there are no elevation effects, the stagnation pressure is largest pressure obtainable along a streamline</a:t>
            </a:r>
            <a:r>
              <a:rPr lang="en-US"/>
              <a:t>: </a:t>
            </a:r>
            <a:r>
              <a:rPr lang="en-US" sz="1400" b="1"/>
              <a:t>all kinetic energy goes into a pressure rise:</a:t>
            </a:r>
            <a:endParaRPr lang="en-US"/>
          </a:p>
        </p:txBody>
      </p:sp>
      <p:graphicFrame>
        <p:nvGraphicFramePr>
          <p:cNvPr id="23571" name="Object 19"/>
          <p:cNvGraphicFramePr>
            <a:graphicFrameLocks noChangeAspect="1"/>
          </p:cNvGraphicFramePr>
          <p:nvPr/>
        </p:nvGraphicFramePr>
        <p:xfrm>
          <a:off x="4984750" y="4713288"/>
          <a:ext cx="879475" cy="630237"/>
        </p:xfrm>
        <a:graphic>
          <a:graphicData uri="http://schemas.openxmlformats.org/presentationml/2006/ole">
            <p:oleObj spid="_x0000_s49154" name="Equation" r:id="rId6" imgW="583920" imgH="419040" progId="Equation.3">
              <p:embed/>
            </p:oleObj>
          </a:graphicData>
        </a:graphic>
      </p:graphicFrame>
      <p:graphicFrame>
        <p:nvGraphicFramePr>
          <p:cNvPr id="23572" name="Object 20"/>
          <p:cNvGraphicFramePr>
            <a:graphicFrameLocks noChangeAspect="1"/>
          </p:cNvGraphicFramePr>
          <p:nvPr/>
        </p:nvGraphicFramePr>
        <p:xfrm>
          <a:off x="3836988" y="5646738"/>
          <a:ext cx="4135437" cy="541337"/>
        </p:xfrm>
        <a:graphic>
          <a:graphicData uri="http://schemas.openxmlformats.org/presentationml/2006/ole">
            <p:oleObj spid="_x0000_s49155" name="Equation" r:id="rId7" imgW="3009600" imgH="393480" progId="Equation.3">
              <p:embed/>
            </p:oleObj>
          </a:graphicData>
        </a:graphic>
      </p:graphicFrame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3613150" y="5284788"/>
            <a:ext cx="320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Total Pressure with Elevation:</a:t>
            </a:r>
          </a:p>
        </p:txBody>
      </p:sp>
      <p:pic>
        <p:nvPicPr>
          <p:cNvPr id="23574" name="Picture 22" descr="video2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50" y="2649538"/>
            <a:ext cx="752475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6324600" y="2381250"/>
            <a:ext cx="1409700" cy="11334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IQ"/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6257925" y="2414588"/>
            <a:ext cx="1501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Stagnation Flow I:</a:t>
            </a:r>
          </a:p>
        </p:txBody>
      </p:sp>
      <p:pic>
        <p:nvPicPr>
          <p:cNvPr id="23577" name="Picture 25" descr="video2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28775" y="5364163"/>
            <a:ext cx="752475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1381125" y="5095875"/>
            <a:ext cx="1409700" cy="11334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IQ"/>
          </a:p>
        </p:txBody>
      </p:sp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1314450" y="5129213"/>
            <a:ext cx="15446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Stagnation Flow II: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1" grpId="0"/>
      <p:bldP spid="23563" grpId="0" animBg="1"/>
      <p:bldP spid="23564" grpId="0" animBg="1"/>
      <p:bldP spid="23566" grpId="0"/>
      <p:bldP spid="23567" grpId="0"/>
      <p:bldP spid="23568" grpId="0" animBg="1"/>
      <p:bldP spid="23569" grpId="0" animBg="1"/>
      <p:bldP spid="23570" grpId="0"/>
      <p:bldP spid="23573" grpId="0"/>
      <p:bldP spid="23575" grpId="0" animBg="1"/>
      <p:bldP spid="23576" grpId="0"/>
      <p:bldP spid="23578" grpId="0" animBg="1"/>
      <p:bldP spid="235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85725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1.5 The Fundamental SI units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691680" y="2420888"/>
          <a:ext cx="5562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524000"/>
                <a:gridCol w="1828800"/>
              </a:tblGrid>
              <a:tr h="37084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The Fundamental SI units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quantity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unit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abbreviation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Mass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kilogram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kg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Length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meter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Time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second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Temperature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kilvin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Electric current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ampere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Luminous intensity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candela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cd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Amount of substance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mole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mol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3923928" y="2636912"/>
            <a:ext cx="1525588" cy="2971800"/>
            <a:chOff x="3885406" y="1905794"/>
            <a:chExt cx="1525588" cy="2971800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2400300" y="3390900"/>
              <a:ext cx="2971800" cy="15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3925094" y="3390900"/>
              <a:ext cx="2971006" cy="79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Motion in one dimension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 smtClean="0"/>
          </a:p>
          <a:p>
            <a:r>
              <a:rPr lang="en-US" b="1" dirty="0" smtClean="0"/>
              <a:t>week2</a:t>
            </a: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11560" y="2708920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 </a:t>
            </a:r>
            <a:r>
              <a:rPr lang="en-US" b="1" dirty="0" smtClean="0"/>
              <a:t>2.1</a:t>
            </a:r>
            <a:r>
              <a:rPr lang="en-US" dirty="0" smtClean="0"/>
              <a:t> </a:t>
            </a:r>
            <a:r>
              <a:rPr lang="en-US" b="1" dirty="0" smtClean="0"/>
              <a:t>Position, velocity, and speed</a:t>
            </a:r>
          </a:p>
          <a:p>
            <a:r>
              <a:rPr lang="en-US" b="1" dirty="0" smtClean="0"/>
              <a:t>2.2 Instantaneous velocity and speed</a:t>
            </a:r>
          </a:p>
          <a:p>
            <a:r>
              <a:rPr lang="en-US" b="1" dirty="0" smtClean="0"/>
              <a:t>2.3 Acceleration</a:t>
            </a:r>
          </a:p>
          <a:p>
            <a:r>
              <a:rPr lang="en-US" b="1" dirty="0" smtClean="0"/>
              <a:t>2.4 One-Dimensional motion with constant acceleration</a:t>
            </a:r>
          </a:p>
          <a:p>
            <a:r>
              <a:rPr lang="en-US" b="1" dirty="0" smtClean="0"/>
              <a:t>2.5 Freely Falling Objects 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b="1" i="1" dirty="0" smtClean="0"/>
              <a:t>displacement</a:t>
            </a:r>
            <a:r>
              <a:rPr lang="en-US" dirty="0" smtClean="0"/>
              <a:t> of a particle is defined as its change in position in some time interval.</a:t>
            </a:r>
          </a:p>
          <a:p>
            <a:pPr algn="l">
              <a:buNone/>
            </a:pPr>
            <a:r>
              <a:rPr lang="en-US" dirty="0" smtClean="0"/>
              <a:t>∆</a:t>
            </a:r>
            <a:r>
              <a:rPr lang="en-US" i="1" dirty="0" smtClean="0"/>
              <a:t>x = 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f</a:t>
            </a:r>
            <a:r>
              <a:rPr lang="en-US" i="1" dirty="0" smtClean="0"/>
              <a:t> – x</a:t>
            </a:r>
            <a:r>
              <a:rPr lang="en-US" i="1" baseline="-25000" dirty="0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  ………….   (2.1)</a:t>
            </a:r>
          </a:p>
          <a:p>
            <a:pPr algn="l">
              <a:buNone/>
            </a:pPr>
            <a:r>
              <a:rPr lang="en-US" b="1" dirty="0" smtClean="0"/>
              <a:t>Instantaneous velocity</a:t>
            </a:r>
            <a:endParaRPr lang="en-US" dirty="0" smtClean="0"/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b="1" i="1" dirty="0" smtClean="0"/>
              <a:t>instantaneous velocity</a:t>
            </a:r>
            <a:r>
              <a:rPr lang="en-US" dirty="0" smtClean="0"/>
              <a:t> is 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x</a:t>
            </a:r>
            <a:r>
              <a:rPr lang="en-US" dirty="0" smtClean="0"/>
              <a:t> equals the limiting value of the ratio ∆</a:t>
            </a:r>
            <a:r>
              <a:rPr lang="en-US" i="1" dirty="0" smtClean="0"/>
              <a:t>x</a:t>
            </a:r>
            <a:r>
              <a:rPr lang="en-US" dirty="0" smtClean="0"/>
              <a:t> / ∆</a:t>
            </a:r>
            <a:r>
              <a:rPr lang="en-US" i="1" dirty="0" smtClean="0"/>
              <a:t>t</a:t>
            </a:r>
            <a:r>
              <a:rPr lang="en-US" dirty="0" smtClean="0"/>
              <a:t> as ∆</a:t>
            </a:r>
            <a:r>
              <a:rPr lang="en-US" i="1" dirty="0" smtClean="0"/>
              <a:t>t</a:t>
            </a:r>
            <a:r>
              <a:rPr lang="en-US" dirty="0" smtClean="0"/>
              <a:t> approaches zero:</a:t>
            </a:r>
          </a:p>
          <a:p>
            <a:pPr algn="l">
              <a:buNone/>
            </a:pPr>
            <a:r>
              <a:rPr lang="en-US" sz="3100" i="1" dirty="0" smtClean="0"/>
              <a:t>                </a:t>
            </a:r>
            <a:r>
              <a:rPr lang="en-US" sz="3100" i="1" dirty="0" err="1" smtClean="0"/>
              <a:t>v</a:t>
            </a:r>
            <a:r>
              <a:rPr lang="en-US" sz="3100" i="1" baseline="-25000" dirty="0" err="1" smtClean="0"/>
              <a:t>x</a:t>
            </a:r>
            <a:r>
              <a:rPr lang="en-US" sz="3100" dirty="0" smtClean="0"/>
              <a:t> = </a:t>
            </a:r>
            <a:r>
              <a:rPr lang="en-US" sz="3100" dirty="0" err="1" smtClean="0"/>
              <a:t>lim</a:t>
            </a:r>
            <a:r>
              <a:rPr lang="en-US" sz="3100" dirty="0" smtClean="0"/>
              <a:t>   (∆</a:t>
            </a:r>
            <a:r>
              <a:rPr lang="en-US" sz="3100" i="1" dirty="0" smtClean="0"/>
              <a:t>x</a:t>
            </a:r>
            <a:r>
              <a:rPr lang="en-US" sz="3100" dirty="0" smtClean="0"/>
              <a:t> / ∆</a:t>
            </a:r>
            <a:r>
              <a:rPr lang="en-US" sz="3100" i="1" dirty="0" smtClean="0"/>
              <a:t>t</a:t>
            </a:r>
            <a:r>
              <a:rPr lang="en-US" sz="3100" dirty="0" smtClean="0"/>
              <a:t>)</a:t>
            </a:r>
            <a:r>
              <a:rPr lang="en-US" sz="3100" i="1" dirty="0" smtClean="0"/>
              <a:t> </a:t>
            </a:r>
            <a:r>
              <a:rPr lang="en-US" sz="3100" dirty="0" smtClean="0"/>
              <a:t>= </a:t>
            </a:r>
            <a:r>
              <a:rPr lang="en-US" sz="3100" i="1" dirty="0" err="1" smtClean="0"/>
              <a:t>dx</a:t>
            </a:r>
            <a:r>
              <a:rPr lang="en-US" sz="3100" i="1" dirty="0" smtClean="0"/>
              <a:t> /</a:t>
            </a:r>
            <a:r>
              <a:rPr lang="en-US" sz="3100" i="1" dirty="0" err="1" smtClean="0"/>
              <a:t>dt</a:t>
            </a:r>
            <a:r>
              <a:rPr lang="en-US" sz="3100" i="1" dirty="0" smtClean="0"/>
              <a:t>    </a:t>
            </a:r>
            <a:r>
              <a:rPr lang="en-US" sz="3100" dirty="0" smtClean="0"/>
              <a:t> ………..  (2.4) </a:t>
            </a:r>
          </a:p>
          <a:p>
            <a:pPr algn="l">
              <a:buNone/>
            </a:pPr>
            <a:r>
              <a:rPr lang="en-US" dirty="0" smtClean="0"/>
              <a:t>                       </a:t>
            </a:r>
            <a:r>
              <a:rPr lang="en-US" i="1" baseline="-25000" dirty="0" smtClean="0"/>
              <a:t>∆t---------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The instantaneous velocity can be positive, negative, and zero.</a:t>
            </a:r>
          </a:p>
          <a:p>
            <a:pPr algn="l">
              <a:buNone/>
            </a:pPr>
            <a:r>
              <a:rPr lang="en-US" b="1" dirty="0" smtClean="0"/>
              <a:t>Instantaneous speed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          Instantaneous speed of a particle is defined as the  </a:t>
            </a:r>
          </a:p>
          <a:p>
            <a:pPr lvl="0" algn="l">
              <a:buNone/>
            </a:pPr>
            <a:r>
              <a:rPr lang="en-US" dirty="0" smtClean="0"/>
              <a:t>          </a:t>
            </a:r>
            <a:r>
              <a:rPr lang="en-US" b="1" i="1" dirty="0" smtClean="0"/>
              <a:t>magnitude</a:t>
            </a:r>
            <a:r>
              <a:rPr lang="en-US" dirty="0" smtClean="0"/>
              <a:t> of its instantaneous velocity</a:t>
            </a:r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7809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One-Dimensional motion with constant acceleration</a:t>
            </a:r>
            <a:endParaRPr lang="ar-IQ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b="1" dirty="0" smtClean="0"/>
              <a:t>week3</a:t>
            </a:r>
            <a:endParaRPr lang="ar-IQ" dirty="0" smtClean="0"/>
          </a:p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1520" y="1720840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en-US" dirty="0" smtClean="0"/>
              <a:t>A simple type of one-dimensional motion is that in which the </a:t>
            </a:r>
            <a:r>
              <a:rPr lang="en-US" b="1" i="1" dirty="0" smtClean="0">
                <a:solidFill>
                  <a:srgbClr val="FF0000"/>
                </a:solidFill>
              </a:rPr>
              <a:t>acceleration is constant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In this case the </a:t>
            </a:r>
            <a:r>
              <a:rPr lang="en-US" b="1" dirty="0" smtClean="0">
                <a:solidFill>
                  <a:srgbClr val="FF0000"/>
                </a:solidFill>
              </a:rPr>
              <a:t>average acceleration</a:t>
            </a:r>
            <a:r>
              <a:rPr lang="en-US" dirty="0" smtClean="0"/>
              <a:t>  </a:t>
            </a:r>
            <a:r>
              <a:rPr lang="en-US" i="1" dirty="0" err="1" smtClean="0"/>
              <a:t>ā</a:t>
            </a:r>
            <a:r>
              <a:rPr lang="en-US" i="1" baseline="-25000" dirty="0" err="1" smtClean="0"/>
              <a:t>x</a:t>
            </a:r>
            <a:r>
              <a:rPr lang="en-US" i="1" dirty="0" smtClean="0"/>
              <a:t> </a:t>
            </a:r>
            <a:r>
              <a:rPr lang="en-US" dirty="0" smtClean="0"/>
              <a:t> over any time interval is numerically equal to the </a:t>
            </a:r>
            <a:r>
              <a:rPr lang="en-US" b="1" dirty="0" smtClean="0">
                <a:solidFill>
                  <a:srgbClr val="FF0000"/>
                </a:solidFill>
              </a:rPr>
              <a:t>instantaneous acceleration</a:t>
            </a:r>
            <a:r>
              <a:rPr lang="en-US" dirty="0" smtClean="0"/>
              <a:t>  </a:t>
            </a:r>
            <a:r>
              <a:rPr lang="en-US" i="1" dirty="0" smtClean="0"/>
              <a:t>a</a:t>
            </a:r>
            <a:r>
              <a:rPr lang="en-US" i="1" baseline="-25000" dirty="0" smtClean="0"/>
              <a:t>x</a:t>
            </a:r>
            <a:r>
              <a:rPr lang="en-US" dirty="0" smtClean="0"/>
              <a:t>  at any instant within the interval, and the velocity changes at the same rate through the motion (</a:t>
            </a:r>
            <a:r>
              <a:rPr lang="en-US" i="1" dirty="0" err="1" smtClean="0"/>
              <a:t>ā</a:t>
            </a:r>
            <a:r>
              <a:rPr lang="en-US" i="1" baseline="-25000" dirty="0" err="1" smtClean="0"/>
              <a:t>x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i="1" baseline="-25000" dirty="0" smtClean="0"/>
              <a:t>x</a:t>
            </a:r>
            <a:r>
              <a:rPr lang="en-US" i="1" dirty="0" smtClean="0"/>
              <a:t> </a:t>
            </a:r>
            <a:r>
              <a:rPr lang="en-US" dirty="0" smtClean="0"/>
              <a:t>).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If 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</a:t>
            </a:r>
            <a:r>
              <a:rPr lang="en-US" dirty="0" smtClean="0"/>
              <a:t> = 0 and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f</a:t>
            </a:r>
            <a:r>
              <a:rPr lang="en-US" dirty="0" smtClean="0"/>
              <a:t> any later time </a:t>
            </a:r>
            <a:r>
              <a:rPr lang="en-US" i="1" dirty="0" smtClean="0"/>
              <a:t>t</a:t>
            </a:r>
            <a:r>
              <a:rPr lang="en-US" dirty="0" smtClean="0"/>
              <a:t>, we find that</a:t>
            </a:r>
          </a:p>
          <a:p>
            <a:pPr algn="ctr">
              <a:buNone/>
            </a:pPr>
            <a:r>
              <a:rPr lang="en-US" i="1" dirty="0" smtClean="0"/>
              <a:t>a</a:t>
            </a:r>
            <a:r>
              <a:rPr lang="en-US" i="1" baseline="-25000" dirty="0" smtClean="0"/>
              <a:t>x</a:t>
            </a:r>
            <a:r>
              <a:rPr lang="en-US" dirty="0" smtClean="0"/>
              <a:t> = (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xf</a:t>
            </a:r>
            <a:r>
              <a:rPr lang="en-US" i="1" dirty="0" smtClean="0"/>
              <a:t> – 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xi</a:t>
            </a:r>
            <a:r>
              <a:rPr lang="en-US" dirty="0" smtClean="0"/>
              <a:t>) / (</a:t>
            </a:r>
            <a:r>
              <a:rPr lang="en-US" i="1" dirty="0" smtClean="0"/>
              <a:t>t – </a:t>
            </a:r>
            <a:r>
              <a:rPr lang="en-US" dirty="0" smtClean="0"/>
              <a:t>0)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or </a:t>
            </a:r>
          </a:p>
          <a:p>
            <a:pPr algn="ctr">
              <a:buNone/>
            </a:pPr>
            <a:r>
              <a:rPr lang="en-US" dirty="0" smtClean="0"/>
              <a:t> </a:t>
            </a:r>
            <a:r>
              <a:rPr lang="en-US" i="1" dirty="0" err="1" smtClean="0">
                <a:solidFill>
                  <a:srgbClr val="0404C0"/>
                </a:solidFill>
              </a:rPr>
              <a:t>v</a:t>
            </a:r>
            <a:r>
              <a:rPr lang="en-US" i="1" baseline="-25000" dirty="0" err="1" smtClean="0">
                <a:solidFill>
                  <a:srgbClr val="0404C0"/>
                </a:solidFill>
              </a:rPr>
              <a:t>xf</a:t>
            </a:r>
            <a:r>
              <a:rPr lang="en-US" i="1" dirty="0" smtClean="0">
                <a:solidFill>
                  <a:srgbClr val="0404C0"/>
                </a:solidFill>
              </a:rPr>
              <a:t>  =  </a:t>
            </a:r>
            <a:r>
              <a:rPr lang="en-US" i="1" dirty="0" err="1" smtClean="0">
                <a:solidFill>
                  <a:srgbClr val="0404C0"/>
                </a:solidFill>
              </a:rPr>
              <a:t>v</a:t>
            </a:r>
            <a:r>
              <a:rPr lang="en-US" i="1" baseline="-25000" dirty="0" err="1" smtClean="0">
                <a:solidFill>
                  <a:srgbClr val="0404C0"/>
                </a:solidFill>
              </a:rPr>
              <a:t>xi</a:t>
            </a:r>
            <a:r>
              <a:rPr lang="en-US" dirty="0" smtClean="0">
                <a:solidFill>
                  <a:srgbClr val="0404C0"/>
                </a:solidFill>
              </a:rPr>
              <a:t> + </a:t>
            </a:r>
            <a:r>
              <a:rPr lang="en-US" i="1" dirty="0" smtClean="0">
                <a:solidFill>
                  <a:srgbClr val="0404C0"/>
                </a:solidFill>
              </a:rPr>
              <a:t>a</a:t>
            </a:r>
            <a:r>
              <a:rPr lang="en-US" i="1" baseline="-25000" dirty="0" smtClean="0">
                <a:solidFill>
                  <a:srgbClr val="0404C0"/>
                </a:solidFill>
              </a:rPr>
              <a:t>x</a:t>
            </a:r>
            <a:r>
              <a:rPr lang="en-US" i="1" dirty="0" smtClean="0">
                <a:solidFill>
                  <a:srgbClr val="0404C0"/>
                </a:solidFill>
              </a:rPr>
              <a:t> t</a:t>
            </a:r>
            <a:r>
              <a:rPr lang="en-US" dirty="0" smtClean="0">
                <a:solidFill>
                  <a:srgbClr val="0404C0"/>
                </a:solidFill>
              </a:rPr>
              <a:t>   (for constant </a:t>
            </a:r>
            <a:r>
              <a:rPr lang="en-US" i="1" dirty="0" smtClean="0">
                <a:solidFill>
                  <a:srgbClr val="0404C0"/>
                </a:solidFill>
              </a:rPr>
              <a:t>a</a:t>
            </a:r>
            <a:r>
              <a:rPr lang="en-US" i="1" baseline="-25000" dirty="0" smtClean="0">
                <a:solidFill>
                  <a:srgbClr val="0404C0"/>
                </a:solidFill>
              </a:rPr>
              <a:t>x</a:t>
            </a:r>
            <a:r>
              <a:rPr lang="en-US" dirty="0" smtClean="0">
                <a:solidFill>
                  <a:srgbClr val="0404C0"/>
                </a:solidFill>
              </a:rPr>
              <a:t>)   </a:t>
            </a:r>
            <a:r>
              <a:rPr lang="en-US" dirty="0" smtClean="0"/>
              <a:t>………   (2.7)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3. Vectors</a:t>
            </a:r>
            <a:r>
              <a:rPr lang="ar-IQ" dirty="0" smtClean="0"/>
              <a:t/>
            </a:r>
            <a:br>
              <a:rPr lang="ar-IQ" dirty="0" smtClean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Week4</a:t>
            </a:r>
            <a:endParaRPr lang="ar-IQ" b="1" dirty="0" smtClean="0"/>
          </a:p>
          <a:p>
            <a:pPr algn="l">
              <a:buNone/>
            </a:pPr>
            <a:r>
              <a:rPr lang="en-US" dirty="0" smtClean="0"/>
              <a:t>3.1 Coordinate systems</a:t>
            </a:r>
          </a:p>
          <a:p>
            <a:pPr algn="l">
              <a:buNone/>
            </a:pPr>
            <a:r>
              <a:rPr lang="en-US" dirty="0" smtClean="0"/>
              <a:t>3.2 Vector and scalar quantities</a:t>
            </a:r>
          </a:p>
          <a:p>
            <a:pPr algn="l">
              <a:buNone/>
            </a:pPr>
            <a:r>
              <a:rPr lang="en-US" dirty="0" smtClean="0"/>
              <a:t>3.3 Some properties of vectors</a:t>
            </a:r>
          </a:p>
          <a:p>
            <a:pPr algn="l">
              <a:buNone/>
            </a:pPr>
            <a:r>
              <a:rPr lang="en-US" dirty="0" smtClean="0"/>
              <a:t>3.4 Components of a vector and unit vectors</a:t>
            </a:r>
          </a:p>
          <a:p>
            <a:pPr algn="l">
              <a:buNone/>
            </a:pPr>
            <a:r>
              <a:rPr lang="en-US" dirty="0" smtClean="0"/>
              <a:t>3.5 Vector product (multiplication)</a:t>
            </a:r>
          </a:p>
          <a:p>
            <a:pPr>
              <a:buNone/>
            </a:pPr>
            <a:endParaRPr lang="en-US" dirty="0" smtClean="0"/>
          </a:p>
          <a:p>
            <a:endParaRPr lang="ar-IQ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Coordinate systems</a:t>
            </a:r>
            <a:endParaRPr lang="ar-IQ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b="1" dirty="0" smtClean="0"/>
              <a:t>(a) </a:t>
            </a:r>
            <a:r>
              <a:rPr lang="en-US" b="1" i="1" dirty="0" smtClean="0">
                <a:solidFill>
                  <a:srgbClr val="3026F6"/>
                </a:solidFill>
              </a:rPr>
              <a:t>Cartesian coordinate</a:t>
            </a:r>
            <a:r>
              <a:rPr lang="en-US" b="1" dirty="0" smtClean="0">
                <a:solidFill>
                  <a:srgbClr val="3026F6"/>
                </a:solidFill>
              </a:rPr>
              <a:t> </a:t>
            </a:r>
            <a:endParaRPr lang="en-US" dirty="0" smtClean="0">
              <a:solidFill>
                <a:srgbClr val="3026F6"/>
              </a:solidFill>
            </a:endParaRPr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This system of coordinate is represented by </a:t>
            </a:r>
            <a:r>
              <a:rPr lang="en-US" b="1" i="1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or </a:t>
            </a:r>
            <a:r>
              <a:rPr lang="en-US" b="1" i="1" dirty="0" smtClean="0">
                <a:solidFill>
                  <a:srgbClr val="3026F6"/>
                </a:solidFill>
              </a:rPr>
              <a:t>three</a:t>
            </a:r>
            <a:r>
              <a:rPr lang="en-US" dirty="0" smtClean="0"/>
              <a:t> dimensions, </a:t>
            </a:r>
            <a:r>
              <a:rPr lang="en-US" i="1" dirty="0" smtClean="0"/>
              <a:t>i.e.</a:t>
            </a:r>
            <a:r>
              <a:rPr lang="en-US" dirty="0" smtClean="0"/>
              <a:t>, </a:t>
            </a:r>
            <a:r>
              <a:rPr lang="en-US" b="1" i="1" dirty="0" smtClean="0">
                <a:solidFill>
                  <a:srgbClr val="FF0000"/>
                </a:solidFill>
              </a:rPr>
              <a:t>plane</a:t>
            </a:r>
            <a:r>
              <a:rPr lang="en-US" dirty="0" smtClean="0"/>
              <a:t> or </a:t>
            </a:r>
            <a:r>
              <a:rPr lang="en-US" b="1" i="1" dirty="0" smtClean="0">
                <a:solidFill>
                  <a:srgbClr val="3026F6"/>
                </a:solidFill>
              </a:rPr>
              <a:t>space</a:t>
            </a:r>
            <a:r>
              <a:rPr lang="en-US" dirty="0" smtClean="0"/>
              <a:t>.</a:t>
            </a:r>
          </a:p>
          <a:p>
            <a:pPr lvl="0" algn="l">
              <a:buFont typeface="Wingdings" pitchFamily="2" charset="2"/>
              <a:buChar char="§"/>
            </a:pPr>
            <a:r>
              <a:rPr lang="en-US" dirty="0" smtClean="0"/>
              <a:t>In </a:t>
            </a:r>
            <a:r>
              <a:rPr lang="en-US" b="1" i="1" dirty="0" smtClean="0"/>
              <a:t>two dimensions</a:t>
            </a:r>
            <a:r>
              <a:rPr lang="en-US" dirty="0" smtClean="0"/>
              <a:t>        (see the figure), the vector from the origin </a:t>
            </a:r>
            <a:r>
              <a:rPr lang="en-US" i="1" dirty="0" smtClean="0"/>
              <a:t>O</a:t>
            </a:r>
            <a:r>
              <a:rPr lang="en-US" dirty="0" smtClean="0"/>
              <a:t> = (0,0) to the point </a:t>
            </a:r>
            <a:r>
              <a:rPr lang="en-US" i="1" dirty="0" smtClean="0"/>
              <a:t>A</a:t>
            </a:r>
            <a:r>
              <a:rPr lang="en-US" dirty="0" smtClean="0"/>
              <a:t> = (2,3) is simply written as               </a:t>
            </a:r>
          </a:p>
          <a:p>
            <a:pPr lvl="0" algn="l">
              <a:buNone/>
            </a:pPr>
            <a:r>
              <a:rPr lang="en-US" b="1" i="1" dirty="0" smtClean="0"/>
              <a:t>a</a:t>
            </a:r>
            <a:r>
              <a:rPr lang="en-US" dirty="0" smtClean="0"/>
              <a:t> = (2,3)</a:t>
            </a:r>
          </a:p>
          <a:p>
            <a:pPr algn="l">
              <a:buNone/>
            </a:pPr>
            <a:endParaRPr lang="en-US" dirty="0" smtClean="0"/>
          </a:p>
          <a:p>
            <a:pPr algn="l"/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949" y="2132856"/>
            <a:ext cx="3218443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210</TotalTime>
  <Words>3069</Words>
  <Application>Microsoft Office PowerPoint</Application>
  <PresentationFormat>On-screen Show (4:3)</PresentationFormat>
  <Paragraphs>335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Soran-Template</vt:lpstr>
      <vt:lpstr>Equation</vt:lpstr>
      <vt:lpstr>Slide 1</vt:lpstr>
      <vt:lpstr>Slide 2</vt:lpstr>
      <vt:lpstr>Slide 3</vt:lpstr>
      <vt:lpstr>Slide 4</vt:lpstr>
      <vt:lpstr>Motion in one dimension</vt:lpstr>
      <vt:lpstr>Slide 6</vt:lpstr>
      <vt:lpstr>One-Dimensional motion with constant acceleration</vt:lpstr>
      <vt:lpstr>3. Vectors </vt:lpstr>
      <vt:lpstr>Coordinate systems</vt:lpstr>
      <vt:lpstr>3.2  Vector and scalar quantities</vt:lpstr>
      <vt:lpstr>3.4 Components of a vector and unit vectors</vt:lpstr>
      <vt:lpstr>Slide 12</vt:lpstr>
      <vt:lpstr>Vectors product (multiplication)</vt:lpstr>
      <vt:lpstr>4. Motion in two dimensions Week7 </vt:lpstr>
      <vt:lpstr>Slide 15</vt:lpstr>
      <vt:lpstr>Two-dimensional motion with      constant acceleration Week8</vt:lpstr>
      <vt:lpstr>4.4 Uniform circular motion </vt:lpstr>
      <vt:lpstr>Laws of motion (Particle’s dynamics)  ]</vt:lpstr>
      <vt:lpstr>5.2 Newton’s first law  </vt:lpstr>
      <vt:lpstr>Slide 20</vt:lpstr>
      <vt:lpstr>Slide 21</vt:lpstr>
      <vt:lpstr>5.5 The Gravitational force and weight  </vt:lpstr>
      <vt:lpstr>Slide 23</vt:lpstr>
      <vt:lpstr>5.7 Some applications of Newton’s laws </vt:lpstr>
      <vt:lpstr>Slide 25</vt:lpstr>
      <vt:lpstr>Work and Energy</vt:lpstr>
      <vt:lpstr>6.2 Work done by a varying force</vt:lpstr>
      <vt:lpstr>6.3 Kinetic energy and the Work–Kinetic energy Theorem </vt:lpstr>
      <vt:lpstr>6.5 Potential energy of a system </vt:lpstr>
      <vt:lpstr> 7. Linear momentum and collision  Week16   </vt:lpstr>
      <vt:lpstr>  7.2 Impulse and Momentum  Week17  </vt:lpstr>
      <vt:lpstr>Slide 32</vt:lpstr>
      <vt:lpstr>7.3 Collisions in One Dimension </vt:lpstr>
      <vt:lpstr>Slide 34</vt:lpstr>
      <vt:lpstr>Slide 35</vt:lpstr>
      <vt:lpstr>Bernoulli’s Equation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hp-</dc:creator>
  <cp:lastModifiedBy>hp-</cp:lastModifiedBy>
  <cp:revision>47</cp:revision>
  <dcterms:created xsi:type="dcterms:W3CDTF">2014-11-08T19:21:16Z</dcterms:created>
  <dcterms:modified xsi:type="dcterms:W3CDTF">2014-11-10T19:45:22Z</dcterms:modified>
</cp:coreProperties>
</file>