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15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09/11/2014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p14="http://schemas.microsoft.com/office/powerpoint/2010/main" xmlns=""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cstate="print">
            <a:extLst>
              <a:ext uri="{28A0092B-C50C-407E-A947-70E740481C1C}">
                <a14:useLocalDpi xmlns:a14="http://schemas.microsoft.com/office/drawing/2010/main" xmlns=""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lang="en-GB" dirty="0" smtClean="0"/>
              <a:t>M. </a:t>
            </a:r>
            <a:r>
              <a:rPr lang="en-GB" dirty="0" err="1" smtClean="0"/>
              <a:t>Saadatian</a:t>
            </a:r>
            <a:endParaRPr lang="en-GB" dirty="0"/>
          </a:p>
        </p:txBody>
      </p:sp>
      <p:sp>
        <p:nvSpPr>
          <p:cNvPr id="13" name="Text Placeholder 12"/>
          <p:cNvSpPr>
            <a:spLocks noGrp="1"/>
          </p:cNvSpPr>
          <p:nvPr>
            <p:ph type="body" sz="quarter" idx="3"/>
          </p:nvPr>
        </p:nvSpPr>
        <p:spPr/>
        <p:txBody>
          <a:bodyPr>
            <a:normAutofit/>
          </a:bodyPr>
          <a:lstStyle/>
          <a:p>
            <a:r>
              <a:rPr lang="en-US" dirty="0" smtClean="0">
                <a:latin typeface="Times New Roman" pitchFamily="18" charset="0"/>
                <a:cs typeface="Times New Roman" pitchFamily="18" charset="0"/>
              </a:rPr>
              <a:t>Cell division</a:t>
            </a:r>
          </a:p>
        </p:txBody>
      </p:sp>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spTree>
    <p:extLst>
      <p:ext uri="{BB962C8B-B14F-4D97-AF65-F5344CB8AC3E}">
        <p14:creationId xmlns:p14="http://schemas.microsoft.com/office/powerpoint/2010/main" xmlns="" val="2707840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pPr algn="just">
              <a:buNone/>
            </a:pPr>
            <a:r>
              <a:rPr lang="en-US" sz="1800" i="1" dirty="0" err="1">
                <a:latin typeface="Times New Roman" pitchFamily="18" charset="0"/>
                <a:cs typeface="Times New Roman" pitchFamily="18" charset="0"/>
              </a:rPr>
              <a:t>Telophase</a:t>
            </a:r>
            <a:r>
              <a:rPr lang="en-US" sz="1800" i="1" dirty="0">
                <a:latin typeface="Times New Roman" pitchFamily="18" charset="0"/>
                <a:cs typeface="Times New Roman" pitchFamily="18" charset="0"/>
              </a:rPr>
              <a:t> and </a:t>
            </a:r>
            <a:r>
              <a:rPr lang="en-US" sz="1800" i="1" dirty="0" err="1">
                <a:latin typeface="Times New Roman" pitchFamily="18" charset="0"/>
                <a:cs typeface="Times New Roman" pitchFamily="18" charset="0"/>
              </a:rPr>
              <a:t>Cytokinesis</a:t>
            </a:r>
            <a:endParaRPr lang="en-US" sz="1800" i="1" dirty="0">
              <a:latin typeface="Times New Roman" pitchFamily="18" charset="0"/>
              <a:cs typeface="Times New Roman" pitchFamily="18" charset="0"/>
            </a:endParaRPr>
          </a:p>
          <a:p>
            <a:pPr algn="just">
              <a:buNone/>
            </a:pPr>
            <a:r>
              <a:rPr lang="en-US" sz="1800" dirty="0">
                <a:latin typeface="Times New Roman" pitchFamily="18" charset="0"/>
                <a:cs typeface="Times New Roman" pitchFamily="18" charset="0"/>
              </a:rPr>
              <a:t>During </a:t>
            </a:r>
            <a:r>
              <a:rPr lang="en-US" sz="1800" dirty="0" err="1" smtClean="0">
                <a:latin typeface="Times New Roman" pitchFamily="18" charset="0"/>
                <a:cs typeface="Times New Roman" pitchFamily="18" charset="0"/>
              </a:rPr>
              <a:t>telophase</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Nonkinetochore</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microtubules further elongate the cell.</a:t>
            </a:r>
          </a:p>
          <a:p>
            <a:pPr algn="just">
              <a:buNone/>
            </a:pPr>
            <a:r>
              <a:rPr lang="en-US" sz="1800" dirty="0">
                <a:latin typeface="Times New Roman" pitchFamily="18" charset="0"/>
                <a:cs typeface="Times New Roman" pitchFamily="18" charset="0"/>
              </a:rPr>
              <a:t>• Daughter nuclei begin to form at the two poles.</a:t>
            </a:r>
          </a:p>
          <a:p>
            <a:pPr algn="just">
              <a:buNone/>
            </a:pPr>
            <a:r>
              <a:rPr lang="en-US" sz="1800" dirty="0">
                <a:latin typeface="Times New Roman" pitchFamily="18" charset="0"/>
                <a:cs typeface="Times New Roman" pitchFamily="18" charset="0"/>
              </a:rPr>
              <a:t>• Nuclear envelopes form around the chromosomes from fragments of the </a:t>
            </a:r>
            <a:r>
              <a:rPr lang="en-US" sz="1800" dirty="0" smtClean="0">
                <a:latin typeface="Times New Roman" pitchFamily="18" charset="0"/>
                <a:cs typeface="Times New Roman" pitchFamily="18" charset="0"/>
              </a:rPr>
              <a:t>parent cell's </a:t>
            </a:r>
            <a:r>
              <a:rPr lang="en-US" sz="1800" dirty="0">
                <a:latin typeface="Times New Roman" pitchFamily="18" charset="0"/>
                <a:cs typeface="Times New Roman" pitchFamily="18" charset="0"/>
              </a:rPr>
              <a:t>nuclear envelope and portions of the </a:t>
            </a:r>
            <a:r>
              <a:rPr lang="en-US" sz="1800" dirty="0" err="1">
                <a:latin typeface="Times New Roman" pitchFamily="18" charset="0"/>
                <a:cs typeface="Times New Roman" pitchFamily="18" charset="0"/>
              </a:rPr>
              <a:t>endomembrane</a:t>
            </a:r>
            <a:r>
              <a:rPr lang="en-US" sz="1800" dirty="0">
                <a:latin typeface="Times New Roman" pitchFamily="18" charset="0"/>
                <a:cs typeface="Times New Roman" pitchFamily="18" charset="0"/>
              </a:rPr>
              <a:t> system.</a:t>
            </a:r>
          </a:p>
          <a:p>
            <a:pPr algn="just">
              <a:buNone/>
            </a:pPr>
            <a:r>
              <a:rPr lang="en-US" sz="1800" dirty="0">
                <a:latin typeface="Times New Roman" pitchFamily="18" charset="0"/>
                <a:cs typeface="Times New Roman" pitchFamily="18" charset="0"/>
              </a:rPr>
              <a:t>• Nucleoli </a:t>
            </a:r>
            <a:r>
              <a:rPr lang="en-US" sz="1800" dirty="0" smtClean="0">
                <a:latin typeface="Times New Roman" pitchFamily="18" charset="0"/>
                <a:cs typeface="Times New Roman" pitchFamily="18" charset="0"/>
              </a:rPr>
              <a:t>reappear: Chromatin </a:t>
            </a:r>
            <a:r>
              <a:rPr lang="en-US" sz="1800" dirty="0">
                <a:latin typeface="Times New Roman" pitchFamily="18" charset="0"/>
                <a:cs typeface="Times New Roman" pitchFamily="18" charset="0"/>
              </a:rPr>
              <a:t>fiber of each chromosome uncoils and the chromosomes </a:t>
            </a:r>
            <a:r>
              <a:rPr lang="en-US" sz="1800" dirty="0" smtClean="0">
                <a:latin typeface="Times New Roman" pitchFamily="18" charset="0"/>
                <a:cs typeface="Times New Roman" pitchFamily="18" charset="0"/>
              </a:rPr>
              <a:t>become less </a:t>
            </a:r>
            <a:r>
              <a:rPr lang="en-US" sz="1800" dirty="0">
                <a:latin typeface="Times New Roman" pitchFamily="18" charset="0"/>
                <a:cs typeface="Times New Roman" pitchFamily="18" charset="0"/>
              </a:rPr>
              <a:t>distinct.</a:t>
            </a:r>
          </a:p>
          <a:p>
            <a:pPr algn="just">
              <a:buNone/>
            </a:pPr>
            <a:r>
              <a:rPr lang="en-US" sz="1800" dirty="0">
                <a:latin typeface="Times New Roman" pitchFamily="18" charset="0"/>
                <a:cs typeface="Times New Roman" pitchFamily="18" charset="0"/>
              </a:rPr>
              <a:t>By the end of </a:t>
            </a:r>
            <a:r>
              <a:rPr lang="en-US" sz="1800" dirty="0" err="1" smtClean="0">
                <a:latin typeface="Times New Roman" pitchFamily="18" charset="0"/>
                <a:cs typeface="Times New Roman" pitchFamily="18" charset="0"/>
              </a:rPr>
              <a:t>telophase</a:t>
            </a:r>
            <a:r>
              <a:rPr lang="en-US" sz="1800" dirty="0" smtClean="0">
                <a:latin typeface="Times New Roman" pitchFamily="18" charset="0"/>
                <a:cs typeface="Times New Roman" pitchFamily="18" charset="0"/>
              </a:rPr>
              <a:t>: Mitosis</a:t>
            </a:r>
            <a:r>
              <a:rPr lang="en-US" sz="1800" dirty="0">
                <a:latin typeface="Times New Roman" pitchFamily="18" charset="0"/>
                <a:cs typeface="Times New Roman" pitchFamily="18" charset="0"/>
              </a:rPr>
              <a:t>, the equal division of one nucleus into two genetically identical nuclei, </a:t>
            </a:r>
            <a:r>
              <a:rPr lang="en-US" sz="1800" dirty="0" smtClean="0">
                <a:latin typeface="Times New Roman" pitchFamily="18" charset="0"/>
                <a:cs typeface="Times New Roman" pitchFamily="18" charset="0"/>
              </a:rPr>
              <a:t>is complete</a:t>
            </a:r>
            <a:r>
              <a:rPr lang="en-US" sz="1800" dirty="0">
                <a:latin typeface="Times New Roman" pitchFamily="18" charset="0"/>
                <a:cs typeface="Times New Roman" pitchFamily="18" charset="0"/>
              </a:rPr>
              <a:t>.</a:t>
            </a:r>
          </a:p>
          <a:p>
            <a:pPr algn="just">
              <a:buNone/>
            </a:pPr>
            <a:r>
              <a:rPr lang="en-US" sz="1800" dirty="0">
                <a:latin typeface="Times New Roman" pitchFamily="18" charset="0"/>
                <a:cs typeface="Times New Roman" pitchFamily="18" charset="0"/>
              </a:rPr>
              <a:t>• </a:t>
            </a:r>
            <a:r>
              <a:rPr lang="en-US" sz="1800" dirty="0" err="1">
                <a:latin typeface="Times New Roman" pitchFamily="18" charset="0"/>
                <a:cs typeface="Times New Roman" pitchFamily="18" charset="0"/>
              </a:rPr>
              <a:t>Cytokinesis</a:t>
            </a:r>
            <a:r>
              <a:rPr lang="en-US" sz="1800" dirty="0">
                <a:latin typeface="Times New Roman" pitchFamily="18" charset="0"/>
                <a:cs typeface="Times New Roman" pitchFamily="18" charset="0"/>
              </a:rPr>
              <a:t> has begun and the appearance of two separate daughter cells </a:t>
            </a:r>
            <a:r>
              <a:rPr lang="en-US" sz="1800" dirty="0" smtClean="0">
                <a:latin typeface="Times New Roman" pitchFamily="18" charset="0"/>
                <a:cs typeface="Times New Roman" pitchFamily="18" charset="0"/>
              </a:rPr>
              <a:t>occurs shortly </a:t>
            </a:r>
            <a:r>
              <a:rPr lang="en-US" sz="1800" dirty="0">
                <a:latin typeface="Times New Roman" pitchFamily="18" charset="0"/>
                <a:cs typeface="Times New Roman" pitchFamily="18" charset="0"/>
              </a:rPr>
              <a:t>after mitosis is completed.</a:t>
            </a:r>
          </a:p>
        </p:txBody>
      </p:sp>
      <p:pic>
        <p:nvPicPr>
          <p:cNvPr id="20482" name="Picture 2" descr="http://24.media.tumblr.com/tumblr_lfc9vcWybL1qf5zt6o1_400.jpg"/>
          <p:cNvPicPr>
            <a:picLocks noChangeAspect="1" noChangeArrowheads="1"/>
          </p:cNvPicPr>
          <p:nvPr/>
        </p:nvPicPr>
        <p:blipFill>
          <a:blip r:embed="rId2" cstate="print"/>
          <a:srcRect/>
          <a:stretch>
            <a:fillRect/>
          </a:stretch>
        </p:blipFill>
        <p:spPr bwMode="auto">
          <a:xfrm>
            <a:off x="5181600" y="3581400"/>
            <a:ext cx="3476625" cy="32766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2800" b="1" dirty="0" smtClean="0">
                <a:latin typeface="Times New Roman" pitchFamily="18" charset="0"/>
                <a:cs typeface="Times New Roman" pitchFamily="18" charset="0"/>
              </a:rPr>
              <a:t>Internal and external cues help regulate the cell cycle</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pPr algn="just">
              <a:buNone/>
            </a:pPr>
            <a:r>
              <a:rPr lang="en-US" sz="2400" dirty="0" smtClean="0">
                <a:latin typeface="Times New Roman" pitchFamily="18" charset="0"/>
                <a:cs typeface="Times New Roman" pitchFamily="18" charset="0"/>
              </a:rPr>
              <a:t>The cell-cycle control system integrates a variety of internal (intracellular) and external (extracellular) information.</a:t>
            </a:r>
          </a:p>
          <a:p>
            <a:pPr algn="just">
              <a:buNone/>
            </a:pPr>
            <a:r>
              <a:rPr lang="en-US" sz="2400" b="1" dirty="0" smtClean="0">
                <a:latin typeface="Times New Roman" pitchFamily="18" charset="0"/>
                <a:cs typeface="Times New Roman" pitchFamily="18" charset="0"/>
              </a:rPr>
              <a:t>Chemical factors</a:t>
            </a:r>
          </a:p>
          <a:p>
            <a:pPr algn="just">
              <a:buNone/>
            </a:pPr>
            <a:r>
              <a:rPr lang="en-US" sz="2400" dirty="0" smtClean="0">
                <a:latin typeface="Times New Roman" pitchFamily="18" charset="0"/>
                <a:cs typeface="Times New Roman" pitchFamily="18" charset="0"/>
              </a:rPr>
              <a:t>• If essential nutrients are left out of the culture medium, cells will not divide.</a:t>
            </a:r>
          </a:p>
          <a:p>
            <a:pPr algn="just">
              <a:buNone/>
            </a:pPr>
            <a:r>
              <a:rPr lang="en-US" sz="2400" dirty="0" smtClean="0">
                <a:latin typeface="Times New Roman" pitchFamily="18" charset="0"/>
                <a:cs typeface="Times New Roman" pitchFamily="18" charset="0"/>
              </a:rPr>
              <a:t>• Specific regulatory substances called </a:t>
            </a:r>
            <a:r>
              <a:rPr lang="en-US" sz="2400" i="1" dirty="0" smtClean="0">
                <a:latin typeface="Times New Roman" pitchFamily="18" charset="0"/>
                <a:cs typeface="Times New Roman" pitchFamily="18" charset="0"/>
              </a:rPr>
              <a:t>growth factors are necessary for most </a:t>
            </a:r>
            <a:r>
              <a:rPr lang="en-US" sz="2400" dirty="0" smtClean="0">
                <a:latin typeface="Times New Roman" pitchFamily="18" charset="0"/>
                <a:cs typeface="Times New Roman" pitchFamily="18" charset="0"/>
              </a:rPr>
              <a:t>cultured mammalian cells to divide, even if all other conditions are favorable.</a:t>
            </a:r>
          </a:p>
          <a:p>
            <a:pPr algn="just">
              <a:buNone/>
            </a:pPr>
            <a:r>
              <a:rPr lang="en-US" sz="2400" b="1" dirty="0" smtClean="0">
                <a:latin typeface="Times New Roman" pitchFamily="18" charset="0"/>
                <a:cs typeface="Times New Roman" pitchFamily="18" charset="0"/>
              </a:rPr>
              <a:t>Physical factors</a:t>
            </a:r>
          </a:p>
          <a:p>
            <a:pPr algn="just">
              <a:buNone/>
            </a:pPr>
            <a:r>
              <a:rPr lang="en-US" sz="2400" dirty="0" smtClean="0">
                <a:latin typeface="Times New Roman" pitchFamily="18" charset="0"/>
                <a:cs typeface="Times New Roman" pitchFamily="18" charset="0"/>
              </a:rPr>
              <a:t>• Crowding inhibits cell division in a phenomenon called density-dependent inhibition. Cultured cells stop dividing when they form a single layer on the container’s inner surface. If some cells are removed, those bordering the open space divide again until the vacancy is filled.</a:t>
            </a:r>
            <a:endParaRPr lang="en-US"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2800" b="1" dirty="0" smtClean="0"/>
              <a:t>Cancer cells have escaped from cell-cycle controls</a:t>
            </a:r>
            <a:endParaRPr lang="en-US" sz="2800" b="1" dirty="0"/>
          </a:p>
        </p:txBody>
      </p:sp>
      <p:sp>
        <p:nvSpPr>
          <p:cNvPr id="3" name="Content Placeholder 2"/>
          <p:cNvSpPr>
            <a:spLocks noGrp="1"/>
          </p:cNvSpPr>
          <p:nvPr>
            <p:ph idx="1"/>
          </p:nvPr>
        </p:nvSpPr>
        <p:spPr>
          <a:xfrm>
            <a:off x="457200" y="762000"/>
            <a:ext cx="8229600" cy="5638800"/>
          </a:xfrm>
        </p:spPr>
        <p:txBody>
          <a:bodyPr>
            <a:normAutofit/>
          </a:bodyPr>
          <a:lstStyle/>
          <a:p>
            <a:pPr algn="just">
              <a:buNone/>
            </a:pPr>
            <a:r>
              <a:rPr lang="en-US" sz="2400" dirty="0" smtClean="0">
                <a:latin typeface="Times New Roman" pitchFamily="18" charset="0"/>
                <a:cs typeface="Times New Roman" pitchFamily="18" charset="0"/>
              </a:rPr>
              <a:t>Cancer cells do not respond normally to the body’s control mechanisms. They divide excessively, invade other tissues and, if unchecked, can kill the whole organism.</a:t>
            </a:r>
          </a:p>
          <a:p>
            <a:pPr>
              <a:buNone/>
            </a:pPr>
            <a:r>
              <a:rPr lang="en-US" sz="2400" dirty="0" smtClean="0">
                <a:latin typeface="Times New Roman" pitchFamily="18" charset="0"/>
                <a:cs typeface="Times New Roman" pitchFamily="18" charset="0"/>
              </a:rPr>
              <a:t>Cancer cells in culture do not stop growing in response to cell density (density dependent inhibition); they do not stop dividing when growth factors are depleted.</a:t>
            </a:r>
          </a:p>
          <a:p>
            <a:pPr>
              <a:buNone/>
            </a:pPr>
            <a:r>
              <a:rPr lang="en-US" sz="2400" dirty="0" smtClean="0">
                <a:latin typeface="Times New Roman" pitchFamily="18" charset="0"/>
                <a:cs typeface="Times New Roman" pitchFamily="18" charset="0"/>
              </a:rPr>
              <a:t>• Cancer cells may make growth factors themselves.</a:t>
            </a:r>
          </a:p>
          <a:p>
            <a:pPr>
              <a:buNone/>
            </a:pPr>
            <a:r>
              <a:rPr lang="en-US" sz="2400" dirty="0" smtClean="0">
                <a:latin typeface="Times New Roman" pitchFamily="18" charset="0"/>
                <a:cs typeface="Times New Roman" pitchFamily="18" charset="0"/>
              </a:rPr>
              <a:t>• Cancer cells may have an abnormal growth factor signaling system.</a:t>
            </a:r>
          </a:p>
          <a:p>
            <a:pPr>
              <a:buNone/>
            </a:pPr>
            <a:r>
              <a:rPr lang="en-US" sz="2400" dirty="0" smtClean="0">
                <a:latin typeface="Times New Roman" pitchFamily="18" charset="0"/>
                <a:cs typeface="Times New Roman" pitchFamily="18" charset="0"/>
              </a:rPr>
              <a:t>• Cancer cells in culture are immortal in that they continue to divide indefinitely, as long as nutrients are available. Normal mammalian cells in culture divide only about 20 to 50 times before they stop.</a:t>
            </a:r>
            <a:endParaRPr lang="en-US" sz="2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sus.edu/indiv/l/loom/division/plant%20div.jpg"/>
          <p:cNvPicPr>
            <a:picLocks noChangeAspect="1" noChangeArrowheads="1"/>
          </p:cNvPicPr>
          <p:nvPr/>
        </p:nvPicPr>
        <p:blipFill>
          <a:blip r:embed="rId2" cstate="print"/>
          <a:srcRect b="7438"/>
          <a:stretch>
            <a:fillRect/>
          </a:stretch>
        </p:blipFill>
        <p:spPr bwMode="auto">
          <a:xfrm>
            <a:off x="609600" y="152400"/>
            <a:ext cx="7924800" cy="3200400"/>
          </a:xfrm>
          <a:prstGeom prst="rect">
            <a:avLst/>
          </a:prstGeom>
          <a:noFill/>
        </p:spPr>
      </p:pic>
      <p:pic>
        <p:nvPicPr>
          <p:cNvPr id="1028" name="Picture 4" descr="http://www.rudyard.org/wp-content/uploads/2013/09/cell-division.gif"/>
          <p:cNvPicPr>
            <a:picLocks noChangeAspect="1" noChangeArrowheads="1"/>
          </p:cNvPicPr>
          <p:nvPr/>
        </p:nvPicPr>
        <p:blipFill>
          <a:blip r:embed="rId3" cstate="print"/>
          <a:srcRect/>
          <a:stretch>
            <a:fillRect/>
          </a:stretch>
        </p:blipFill>
        <p:spPr bwMode="auto">
          <a:xfrm>
            <a:off x="685800" y="3352800"/>
            <a:ext cx="7696200" cy="315277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Times New Roman" pitchFamily="18" charset="0"/>
                <a:cs typeface="Times New Roman" pitchFamily="18" charset="0"/>
              </a:rPr>
              <a:t>Cell division</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dirty="0" smtClean="0">
                <a:solidFill>
                  <a:schemeClr val="tx1"/>
                </a:solidFill>
                <a:latin typeface="Times New Roman" pitchFamily="18" charset="0"/>
                <a:cs typeface="Times New Roman" pitchFamily="18" charset="0"/>
              </a:rPr>
              <a:t>Mitosis</a:t>
            </a:r>
            <a:endParaRPr lang="en-US" dirty="0" smtClean="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1"/>
            <a:ext cx="7772400" cy="609600"/>
          </a:xfrm>
        </p:spPr>
        <p:txBody>
          <a:bodyPr>
            <a:normAutofit fontScale="90000"/>
          </a:bodyPr>
          <a:lstStyle/>
          <a:p>
            <a:r>
              <a:rPr lang="en-US" sz="2400" b="1" dirty="0"/>
              <a:t>Cell division functions in reproduction, growth, and repair</a:t>
            </a:r>
          </a:p>
        </p:txBody>
      </p:sp>
      <p:sp>
        <p:nvSpPr>
          <p:cNvPr id="3" name="Subtitle 2"/>
          <p:cNvSpPr>
            <a:spLocks noGrp="1"/>
          </p:cNvSpPr>
          <p:nvPr>
            <p:ph type="subTitle" idx="1"/>
          </p:nvPr>
        </p:nvSpPr>
        <p:spPr>
          <a:xfrm>
            <a:off x="304800" y="914400"/>
            <a:ext cx="8534400" cy="5410200"/>
          </a:xfrm>
        </p:spPr>
        <p:txBody>
          <a:bodyPr>
            <a:normAutofit/>
          </a:bodyPr>
          <a:lstStyle/>
          <a:p>
            <a:pPr algn="just"/>
            <a:r>
              <a:rPr lang="en-US" sz="2400" dirty="0">
                <a:solidFill>
                  <a:schemeClr val="tx1"/>
                </a:solidFill>
                <a:latin typeface="Times New Roman" pitchFamily="18" charset="0"/>
                <a:cs typeface="Times New Roman" pitchFamily="18" charset="0"/>
              </a:rPr>
              <a:t>In unicellular organisms, the division of one cell to form two reproduces </a:t>
            </a:r>
            <a:r>
              <a:rPr lang="en-US" sz="2400" dirty="0" smtClean="0">
                <a:solidFill>
                  <a:schemeClr val="tx1"/>
                </a:solidFill>
                <a:latin typeface="Times New Roman" pitchFamily="18" charset="0"/>
                <a:cs typeface="Times New Roman" pitchFamily="18" charset="0"/>
              </a:rPr>
              <a:t>an entire </a:t>
            </a:r>
            <a:r>
              <a:rPr lang="en-US" sz="2400" dirty="0">
                <a:solidFill>
                  <a:schemeClr val="tx1"/>
                </a:solidFill>
                <a:latin typeface="Times New Roman" pitchFamily="18" charset="0"/>
                <a:cs typeface="Times New Roman" pitchFamily="18" charset="0"/>
              </a:rPr>
              <a:t>organism (e.g., bacteria, yeast, </a:t>
            </a:r>
            <a:r>
              <a:rPr lang="en-US" sz="2400" i="1" dirty="0">
                <a:solidFill>
                  <a:schemeClr val="tx1"/>
                </a:solidFill>
                <a:latin typeface="Times New Roman" pitchFamily="18" charset="0"/>
                <a:cs typeface="Times New Roman" pitchFamily="18" charset="0"/>
              </a:rPr>
              <a:t>Amoeba</a:t>
            </a:r>
            <a:r>
              <a:rPr lang="en-US" sz="2400" i="1" dirty="0" smtClean="0">
                <a:solidFill>
                  <a:schemeClr val="tx1"/>
                </a:solidFill>
                <a:latin typeface="Times New Roman" pitchFamily="18" charset="0"/>
                <a:cs typeface="Times New Roman" pitchFamily="18" charset="0"/>
              </a:rPr>
              <a:t>)</a:t>
            </a:r>
          </a:p>
          <a:p>
            <a:pPr algn="just"/>
            <a:r>
              <a:rPr lang="en-US" sz="2400" dirty="0">
                <a:solidFill>
                  <a:schemeClr val="tx1"/>
                </a:solidFill>
                <a:latin typeface="Times New Roman" pitchFamily="18" charset="0"/>
                <a:cs typeface="Times New Roman" pitchFamily="18" charset="0"/>
              </a:rPr>
              <a:t>In </a:t>
            </a:r>
            <a:r>
              <a:rPr lang="en-US" sz="2400" dirty="0" err="1">
                <a:solidFill>
                  <a:schemeClr val="tx1"/>
                </a:solidFill>
                <a:latin typeface="Times New Roman" pitchFamily="18" charset="0"/>
                <a:cs typeface="Times New Roman" pitchFamily="18" charset="0"/>
              </a:rPr>
              <a:t>multicellular</a:t>
            </a:r>
            <a:r>
              <a:rPr lang="en-US" sz="2400" dirty="0">
                <a:solidFill>
                  <a:schemeClr val="tx1"/>
                </a:solidFill>
                <a:latin typeface="Times New Roman" pitchFamily="18" charset="0"/>
                <a:cs typeface="Times New Roman" pitchFamily="18" charset="0"/>
              </a:rPr>
              <a:t> organisms, cell division allows:</a:t>
            </a:r>
          </a:p>
          <a:p>
            <a:pPr algn="just"/>
            <a:r>
              <a:rPr lang="en-US" sz="2400" dirty="0">
                <a:solidFill>
                  <a:schemeClr val="tx1"/>
                </a:solidFill>
                <a:latin typeface="Times New Roman" pitchFamily="18" charset="0"/>
                <a:cs typeface="Times New Roman" pitchFamily="18" charset="0"/>
              </a:rPr>
              <a:t>• Growth and development from the fertilized </a:t>
            </a:r>
            <a:r>
              <a:rPr lang="en-US" sz="2400" dirty="0" smtClean="0">
                <a:solidFill>
                  <a:schemeClr val="tx1"/>
                </a:solidFill>
                <a:latin typeface="Times New Roman" pitchFamily="18" charset="0"/>
                <a:cs typeface="Times New Roman" pitchFamily="18" charset="0"/>
              </a:rPr>
              <a:t>egg</a:t>
            </a:r>
          </a:p>
          <a:p>
            <a:pPr algn="just">
              <a:buFont typeface="Arial" pitchFamily="34" charset="0"/>
              <a:buChar char="•"/>
            </a:pPr>
            <a:r>
              <a:rPr lang="en-US" sz="2400" dirty="0" smtClean="0">
                <a:solidFill>
                  <a:schemeClr val="tx1"/>
                </a:solidFill>
                <a:latin typeface="Times New Roman" pitchFamily="18" charset="0"/>
                <a:cs typeface="Times New Roman" pitchFamily="18" charset="0"/>
              </a:rPr>
              <a:t> Replacement </a:t>
            </a:r>
            <a:r>
              <a:rPr lang="en-US" sz="2400" dirty="0">
                <a:solidFill>
                  <a:schemeClr val="tx1"/>
                </a:solidFill>
                <a:latin typeface="Times New Roman" pitchFamily="18" charset="0"/>
                <a:cs typeface="Times New Roman" pitchFamily="18" charset="0"/>
              </a:rPr>
              <a:t>of damaged or dead </a:t>
            </a:r>
            <a:r>
              <a:rPr lang="en-US" sz="2400" dirty="0" smtClean="0">
                <a:solidFill>
                  <a:schemeClr val="tx1"/>
                </a:solidFill>
                <a:latin typeface="Times New Roman" pitchFamily="18" charset="0"/>
                <a:cs typeface="Times New Roman" pitchFamily="18" charset="0"/>
              </a:rPr>
              <a:t>cells</a:t>
            </a:r>
          </a:p>
          <a:p>
            <a:pPr algn="just"/>
            <a:r>
              <a:rPr lang="en-US" sz="2400" b="1" dirty="0">
                <a:solidFill>
                  <a:schemeClr val="tx1"/>
                </a:solidFill>
                <a:latin typeface="Times New Roman" pitchFamily="18" charset="0"/>
                <a:cs typeface="Times New Roman" pitchFamily="18" charset="0"/>
              </a:rPr>
              <a:t>Cell division </a:t>
            </a:r>
            <a:r>
              <a:rPr lang="en-US" sz="2400" dirty="0">
                <a:solidFill>
                  <a:schemeClr val="tx1"/>
                </a:solidFill>
                <a:latin typeface="Times New Roman" pitchFamily="18" charset="0"/>
                <a:cs typeface="Times New Roman" pitchFamily="18" charset="0"/>
              </a:rPr>
              <a:t>is a finely controlled process that results in the distribution of </a:t>
            </a:r>
            <a:r>
              <a:rPr lang="en-US" sz="2400" dirty="0" smtClean="0">
                <a:solidFill>
                  <a:schemeClr val="tx1"/>
                </a:solidFill>
                <a:latin typeface="Times New Roman" pitchFamily="18" charset="0"/>
                <a:cs typeface="Times New Roman" pitchFamily="18" charset="0"/>
              </a:rPr>
              <a:t>identical hereditary </a:t>
            </a:r>
            <a:r>
              <a:rPr lang="en-US" sz="2400" dirty="0">
                <a:solidFill>
                  <a:schemeClr val="tx1"/>
                </a:solidFill>
                <a:latin typeface="Times New Roman" pitchFamily="18" charset="0"/>
                <a:cs typeface="Times New Roman" pitchFamily="18" charset="0"/>
              </a:rPr>
              <a:t>material—DNA—to two daughter </a:t>
            </a:r>
            <a:r>
              <a:rPr lang="en-US" sz="2400" dirty="0" smtClean="0">
                <a:solidFill>
                  <a:schemeClr val="tx1"/>
                </a:solidFill>
                <a:latin typeface="Times New Roman" pitchFamily="18" charset="0"/>
                <a:cs typeface="Times New Roman" pitchFamily="18" charset="0"/>
              </a:rPr>
              <a:t>cells.</a:t>
            </a:r>
          </a:p>
          <a:p>
            <a:pPr algn="just"/>
            <a:r>
              <a:rPr lang="en-US" sz="2400" dirty="0">
                <a:solidFill>
                  <a:schemeClr val="tx1"/>
                </a:solidFill>
                <a:latin typeface="Times New Roman" pitchFamily="18" charset="0"/>
                <a:cs typeface="Times New Roman" pitchFamily="18" charset="0"/>
              </a:rPr>
              <a:t>The total hereditary endowment of a cell of a particular species is called its genome.</a:t>
            </a:r>
          </a:p>
          <a:p>
            <a:pPr algn="just"/>
            <a:r>
              <a:rPr lang="en-US" sz="2400" dirty="0">
                <a:solidFill>
                  <a:schemeClr val="tx1"/>
                </a:solidFill>
                <a:latin typeface="Times New Roman" pitchFamily="18" charset="0"/>
                <a:cs typeface="Times New Roman" pitchFamily="18" charset="0"/>
              </a:rPr>
              <a:t>The genomes of some species are quite small (e.g., prokaryotes), while the genomes </a:t>
            </a:r>
            <a:r>
              <a:rPr lang="en-US" sz="2400" dirty="0" smtClean="0">
                <a:solidFill>
                  <a:schemeClr val="tx1"/>
                </a:solidFill>
                <a:latin typeface="Times New Roman" pitchFamily="18" charset="0"/>
                <a:cs typeface="Times New Roman" pitchFamily="18" charset="0"/>
              </a:rPr>
              <a:t>of other </a:t>
            </a:r>
            <a:r>
              <a:rPr lang="en-US" sz="2400" dirty="0">
                <a:solidFill>
                  <a:schemeClr val="tx1"/>
                </a:solidFill>
                <a:latin typeface="Times New Roman" pitchFamily="18" charset="0"/>
                <a:cs typeface="Times New Roman" pitchFamily="18" charset="0"/>
              </a:rPr>
              <a:t>species are quite large (e.g., eukaryotes).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faculty.jsd.claremont.edu/jarmstrong/images/chromatin.gif"/>
          <p:cNvPicPr>
            <a:picLocks noChangeAspect="1" noChangeArrowheads="1"/>
          </p:cNvPicPr>
          <p:nvPr/>
        </p:nvPicPr>
        <p:blipFill>
          <a:blip r:embed="rId2" cstate="print"/>
          <a:srcRect/>
          <a:stretch>
            <a:fillRect/>
          </a:stretch>
        </p:blipFill>
        <p:spPr bwMode="auto">
          <a:xfrm>
            <a:off x="152400" y="1219200"/>
            <a:ext cx="4292599" cy="3219450"/>
          </a:xfrm>
          <a:prstGeom prst="rect">
            <a:avLst/>
          </a:prstGeom>
          <a:noFill/>
        </p:spPr>
      </p:pic>
      <p:pic>
        <p:nvPicPr>
          <p:cNvPr id="1028" name="Picture 4" descr="http://blogs.discovermagazine.com/gnxp/files/2013/06/Gene.png"/>
          <p:cNvPicPr>
            <a:picLocks noChangeAspect="1" noChangeArrowheads="1"/>
          </p:cNvPicPr>
          <p:nvPr/>
        </p:nvPicPr>
        <p:blipFill>
          <a:blip r:embed="rId3" cstate="print"/>
          <a:srcRect/>
          <a:stretch>
            <a:fillRect/>
          </a:stretch>
        </p:blipFill>
        <p:spPr bwMode="auto">
          <a:xfrm>
            <a:off x="4495800" y="990600"/>
            <a:ext cx="4283402" cy="3429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pPr algn="just">
              <a:buNone/>
            </a:pPr>
            <a:r>
              <a:rPr lang="en-US" sz="2400" dirty="0">
                <a:latin typeface="Times New Roman" pitchFamily="18" charset="0"/>
                <a:cs typeface="Times New Roman" pitchFamily="18" charset="0"/>
              </a:rPr>
              <a:t>Cell division usually proceeds in two sequential steps: nuclear division (</a:t>
            </a:r>
            <a:r>
              <a:rPr lang="en-US" sz="2400" i="1" dirty="0">
                <a:latin typeface="Times New Roman" pitchFamily="18" charset="0"/>
                <a:cs typeface="Times New Roman" pitchFamily="18" charset="0"/>
              </a:rPr>
              <a:t>mitosis) </a:t>
            </a:r>
            <a:r>
              <a:rPr lang="en-US" sz="2400" i="1" dirty="0" smtClean="0">
                <a:latin typeface="Times New Roman" pitchFamily="18" charset="0"/>
                <a:cs typeface="Times New Roman" pitchFamily="18" charset="0"/>
              </a:rPr>
              <a:t>and </a:t>
            </a:r>
            <a:r>
              <a:rPr lang="en-US" sz="2400" dirty="0" smtClean="0">
                <a:latin typeface="Times New Roman" pitchFamily="18" charset="0"/>
                <a:cs typeface="Times New Roman" pitchFamily="18" charset="0"/>
              </a:rPr>
              <a:t>division </a:t>
            </a:r>
            <a:r>
              <a:rPr lang="en-US" sz="2400" dirty="0">
                <a:latin typeface="Times New Roman" pitchFamily="18" charset="0"/>
                <a:cs typeface="Times New Roman" pitchFamily="18" charset="0"/>
              </a:rPr>
              <a:t>of the cytoplasm (</a:t>
            </a:r>
            <a:r>
              <a:rPr lang="en-US" sz="2400" i="1" dirty="0" err="1">
                <a:latin typeface="Times New Roman" pitchFamily="18" charset="0"/>
                <a:cs typeface="Times New Roman" pitchFamily="18" charset="0"/>
              </a:rPr>
              <a:t>cytokinesis</a:t>
            </a:r>
            <a:r>
              <a:rPr lang="en-US" sz="2400" i="1" dirty="0">
                <a:latin typeface="Times New Roman" pitchFamily="18" charset="0"/>
                <a:cs typeface="Times New Roman" pitchFamily="18" charset="0"/>
              </a:rPr>
              <a:t>). Not all cells undergo </a:t>
            </a:r>
            <a:r>
              <a:rPr lang="en-US" sz="2400" i="1" dirty="0" err="1">
                <a:latin typeface="Times New Roman" pitchFamily="18" charset="0"/>
                <a:cs typeface="Times New Roman" pitchFamily="18" charset="0"/>
              </a:rPr>
              <a:t>cytokinesis</a:t>
            </a:r>
            <a:r>
              <a:rPr lang="en-US" sz="2400" i="1" dirty="0">
                <a:latin typeface="Times New Roman" pitchFamily="18" charset="0"/>
                <a:cs typeface="Times New Roman" pitchFamily="18" charset="0"/>
              </a:rPr>
              <a:t> </a:t>
            </a:r>
            <a:r>
              <a:rPr lang="en-US" sz="2400" i="1" dirty="0" smtClean="0">
                <a:latin typeface="Times New Roman" pitchFamily="18" charset="0"/>
                <a:cs typeface="Times New Roman" pitchFamily="18" charset="0"/>
              </a:rPr>
              <a:t>following  </a:t>
            </a:r>
            <a:r>
              <a:rPr lang="en-US" sz="2400" dirty="0" smtClean="0">
                <a:latin typeface="Times New Roman" pitchFamily="18" charset="0"/>
                <a:cs typeface="Times New Roman" pitchFamily="18" charset="0"/>
              </a:rPr>
              <a:t>mitosis.</a:t>
            </a:r>
          </a:p>
          <a:p>
            <a:pPr algn="just">
              <a:buNone/>
            </a:pPr>
            <a:r>
              <a:rPr lang="en-US" sz="2400" dirty="0">
                <a:latin typeface="Times New Roman" pitchFamily="18" charset="0"/>
                <a:cs typeface="Times New Roman" pitchFamily="18" charset="0"/>
              </a:rPr>
              <a:t>The cell cycle alternates between the </a:t>
            </a:r>
            <a:r>
              <a:rPr lang="en-US" sz="2400" i="1" dirty="0">
                <a:latin typeface="Times New Roman" pitchFamily="18" charset="0"/>
                <a:cs typeface="Times New Roman" pitchFamily="18" charset="0"/>
              </a:rPr>
              <a:t>mitotic (M) phase, or dividing phase, </a:t>
            </a:r>
            <a:r>
              <a:rPr lang="en-US" sz="2400" i="1" dirty="0" smtClean="0">
                <a:latin typeface="Times New Roman" pitchFamily="18" charset="0"/>
                <a:cs typeface="Times New Roman" pitchFamily="18" charset="0"/>
              </a:rPr>
              <a:t>and </a:t>
            </a:r>
            <a:r>
              <a:rPr lang="en-US" sz="2400" i="1" dirty="0" err="1" smtClean="0">
                <a:latin typeface="Times New Roman" pitchFamily="18" charset="0"/>
                <a:cs typeface="Times New Roman" pitchFamily="18" charset="0"/>
              </a:rPr>
              <a:t>interphase</a:t>
            </a:r>
            <a:r>
              <a:rPr lang="en-US" sz="2400" i="1" dirty="0">
                <a:latin typeface="Times New Roman" pitchFamily="18" charset="0"/>
                <a:cs typeface="Times New Roman" pitchFamily="18" charset="0"/>
              </a:rPr>
              <a:t>, the </a:t>
            </a:r>
            <a:r>
              <a:rPr lang="en-US" sz="2400" i="1" dirty="0" err="1">
                <a:latin typeface="Times New Roman" pitchFamily="18" charset="0"/>
                <a:cs typeface="Times New Roman" pitchFamily="18" charset="0"/>
              </a:rPr>
              <a:t>nondividing</a:t>
            </a:r>
            <a:r>
              <a:rPr lang="en-US" sz="2400" i="1" dirty="0">
                <a:latin typeface="Times New Roman" pitchFamily="18" charset="0"/>
                <a:cs typeface="Times New Roman" pitchFamily="18" charset="0"/>
              </a:rPr>
              <a:t> phase:</a:t>
            </a:r>
          </a:p>
          <a:p>
            <a:pPr algn="just">
              <a:buNone/>
            </a:pPr>
            <a:r>
              <a:rPr lang="en-US" sz="2400" dirty="0">
                <a:latin typeface="Times New Roman" pitchFamily="18" charset="0"/>
                <a:cs typeface="Times New Roman" pitchFamily="18" charset="0"/>
              </a:rPr>
              <a:t>• M phase, the shortest part of the cell cycle and the phase during which the </a:t>
            </a:r>
            <a:r>
              <a:rPr lang="en-US" sz="2400" dirty="0" smtClean="0">
                <a:latin typeface="Times New Roman" pitchFamily="18" charset="0"/>
                <a:cs typeface="Times New Roman" pitchFamily="18" charset="0"/>
              </a:rPr>
              <a:t>cell divides</a:t>
            </a:r>
            <a:r>
              <a:rPr lang="en-US" sz="2400" dirty="0">
                <a:latin typeface="Times New Roman" pitchFamily="18" charset="0"/>
                <a:cs typeface="Times New Roman" pitchFamily="18" charset="0"/>
              </a:rPr>
              <a:t>, includes:</a:t>
            </a:r>
          </a:p>
          <a:p>
            <a:pPr algn="just">
              <a:buNone/>
            </a:pPr>
            <a:r>
              <a:rPr lang="en-US" sz="2400" dirty="0">
                <a:latin typeface="Times New Roman" pitchFamily="18" charset="0"/>
                <a:cs typeface="Times New Roman" pitchFamily="18" charset="0"/>
              </a:rPr>
              <a:t>1. </a:t>
            </a:r>
            <a:r>
              <a:rPr lang="en-US" sz="2400" i="1" dirty="0">
                <a:latin typeface="Times New Roman" pitchFamily="18" charset="0"/>
                <a:cs typeface="Times New Roman" pitchFamily="18" charset="0"/>
              </a:rPr>
              <a:t>Mitosis - Division of the nucleus</a:t>
            </a:r>
          </a:p>
          <a:p>
            <a:pPr algn="just">
              <a:buNone/>
            </a:pPr>
            <a:r>
              <a:rPr lang="en-US" sz="2400" dirty="0">
                <a:latin typeface="Times New Roman" pitchFamily="18" charset="0"/>
                <a:cs typeface="Times New Roman" pitchFamily="18" charset="0"/>
              </a:rPr>
              <a:t>2. </a:t>
            </a:r>
            <a:r>
              <a:rPr lang="en-US" sz="2400" i="1" dirty="0" err="1">
                <a:latin typeface="Times New Roman" pitchFamily="18" charset="0"/>
                <a:cs typeface="Times New Roman" pitchFamily="18" charset="0"/>
              </a:rPr>
              <a:t>Cytokinesis</a:t>
            </a:r>
            <a:r>
              <a:rPr lang="en-US" sz="2400" i="1" dirty="0">
                <a:latin typeface="Times New Roman" pitchFamily="18" charset="0"/>
                <a:cs typeface="Times New Roman" pitchFamily="18" charset="0"/>
              </a:rPr>
              <a:t> - Division of the cytoplasm</a:t>
            </a:r>
          </a:p>
          <a:p>
            <a:pPr algn="just">
              <a:buNone/>
            </a:pPr>
            <a:r>
              <a:rPr lang="en-US" sz="2400" dirty="0">
                <a:latin typeface="Times New Roman" pitchFamily="18" charset="0"/>
                <a:cs typeface="Times New Roman" pitchFamily="18" charset="0"/>
              </a:rPr>
              <a:t>• </a:t>
            </a:r>
            <a:r>
              <a:rPr lang="en-US" sz="2400" i="1" dirty="0" err="1">
                <a:latin typeface="Times New Roman" pitchFamily="18" charset="0"/>
                <a:cs typeface="Times New Roman" pitchFamily="18" charset="0"/>
              </a:rPr>
              <a:t>Interphase</a:t>
            </a:r>
            <a:r>
              <a:rPr lang="en-US" sz="2400" i="1" dirty="0">
                <a:latin typeface="Times New Roman" pitchFamily="18" charset="0"/>
                <a:cs typeface="Times New Roman" pitchFamily="18" charset="0"/>
              </a:rPr>
              <a:t>, the </a:t>
            </a:r>
            <a:r>
              <a:rPr lang="en-US" sz="2400" i="1" dirty="0" err="1">
                <a:latin typeface="Times New Roman" pitchFamily="18" charset="0"/>
                <a:cs typeface="Times New Roman" pitchFamily="18" charset="0"/>
              </a:rPr>
              <a:t>nondividing</a:t>
            </a:r>
            <a:r>
              <a:rPr lang="en-US" sz="2400" i="1" dirty="0">
                <a:latin typeface="Times New Roman" pitchFamily="18" charset="0"/>
                <a:cs typeface="Times New Roman" pitchFamily="18" charset="0"/>
              </a:rPr>
              <a:t> phase, includes most of a cell's growth </a:t>
            </a:r>
            <a:r>
              <a:rPr lang="en-US" sz="2400" i="1" dirty="0" smtClean="0">
                <a:latin typeface="Times New Roman" pitchFamily="18" charset="0"/>
                <a:cs typeface="Times New Roman" pitchFamily="18" charset="0"/>
              </a:rPr>
              <a:t>and </a:t>
            </a:r>
            <a:r>
              <a:rPr lang="en-US" sz="2400" dirty="0" smtClean="0">
                <a:latin typeface="Times New Roman" pitchFamily="18" charset="0"/>
                <a:cs typeface="Times New Roman" pitchFamily="18" charset="0"/>
              </a:rPr>
              <a:t>metabolic </a:t>
            </a:r>
            <a:r>
              <a:rPr lang="en-US" sz="2400" dirty="0">
                <a:latin typeface="Times New Roman" pitchFamily="18" charset="0"/>
                <a:cs typeface="Times New Roman" pitchFamily="18" charset="0"/>
              </a:rPr>
              <a:t>activities.</a:t>
            </a:r>
          </a:p>
          <a:p>
            <a:pPr algn="just">
              <a:buNone/>
            </a:pPr>
            <a:r>
              <a:rPr lang="en-US" sz="2400" dirty="0">
                <a:latin typeface="Times New Roman" pitchFamily="18" charset="0"/>
                <a:cs typeface="Times New Roman" pitchFamily="18" charset="0"/>
              </a:rPr>
              <a:t>• Is about 90% of the cell cycle</a:t>
            </a:r>
          </a:p>
          <a:p>
            <a:pPr algn="just">
              <a:buNone/>
            </a:pPr>
            <a:r>
              <a:rPr lang="en-US" sz="2400" dirty="0">
                <a:latin typeface="Times New Roman" pitchFamily="18" charset="0"/>
                <a:cs typeface="Times New Roman" pitchFamily="18" charset="0"/>
              </a:rPr>
              <a:t>• Is a period of intense biochemical activity during which the cell grows </a:t>
            </a:r>
            <a:r>
              <a:rPr lang="en-US" sz="2400" dirty="0" smtClean="0">
                <a:latin typeface="Times New Roman" pitchFamily="18" charset="0"/>
                <a:cs typeface="Times New Roman" pitchFamily="18" charset="0"/>
              </a:rPr>
              <a:t>and copies </a:t>
            </a:r>
            <a:r>
              <a:rPr lang="en-US" sz="2400" dirty="0">
                <a:latin typeface="Times New Roman" pitchFamily="18" charset="0"/>
                <a:cs typeface="Times New Roman" pitchFamily="18" charset="0"/>
              </a:rPr>
              <a:t>its chromosomes in preparation for cell division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algn="just"/>
            <a:r>
              <a:rPr lang="en-US" sz="2000" dirty="0">
                <a:latin typeface="Times New Roman" pitchFamily="18" charset="0"/>
                <a:cs typeface="Times New Roman" pitchFamily="18" charset="0"/>
              </a:rPr>
              <a:t>Consists of three periods:</a:t>
            </a:r>
          </a:p>
          <a:p>
            <a:pPr algn="just"/>
            <a:r>
              <a:rPr lang="en-US" sz="2000" dirty="0">
                <a:latin typeface="Times New Roman" pitchFamily="18" charset="0"/>
                <a:cs typeface="Times New Roman" pitchFamily="18" charset="0"/>
              </a:rPr>
              <a:t>1. </a:t>
            </a:r>
            <a:r>
              <a:rPr lang="en-US" sz="2000" i="1" dirty="0">
                <a:latin typeface="Times New Roman" pitchFamily="18" charset="0"/>
                <a:cs typeface="Times New Roman" pitchFamily="18" charset="0"/>
              </a:rPr>
              <a:t>G1 phase - First growth phase (G stands for “gap”)</a:t>
            </a:r>
          </a:p>
          <a:p>
            <a:pPr algn="just"/>
            <a:r>
              <a:rPr lang="en-US" sz="2000" dirty="0">
                <a:latin typeface="Times New Roman" pitchFamily="18" charset="0"/>
                <a:cs typeface="Times New Roman" pitchFamily="18" charset="0"/>
              </a:rPr>
              <a:t>2. </a:t>
            </a:r>
            <a:r>
              <a:rPr lang="en-US" sz="2000" i="1" dirty="0">
                <a:latin typeface="Times New Roman" pitchFamily="18" charset="0"/>
                <a:cs typeface="Times New Roman" pitchFamily="18" charset="0"/>
              </a:rPr>
              <a:t>S phase - Synthesis phase occurs when DNA is synthesized </a:t>
            </a:r>
            <a:r>
              <a:rPr lang="en-US" sz="2000" i="1" dirty="0" smtClean="0">
                <a:latin typeface="Times New Roman" pitchFamily="18" charset="0"/>
                <a:cs typeface="Times New Roman" pitchFamily="18" charset="0"/>
              </a:rPr>
              <a:t>as </a:t>
            </a:r>
            <a:r>
              <a:rPr lang="en-US" sz="2000" dirty="0" smtClean="0">
                <a:latin typeface="Times New Roman" pitchFamily="18" charset="0"/>
                <a:cs typeface="Times New Roman" pitchFamily="18" charset="0"/>
              </a:rPr>
              <a:t>chromosomes </a:t>
            </a:r>
            <a:r>
              <a:rPr lang="en-US" sz="2000" dirty="0">
                <a:latin typeface="Times New Roman" pitchFamily="18" charset="0"/>
                <a:cs typeface="Times New Roman" pitchFamily="18" charset="0"/>
              </a:rPr>
              <a:t>are duplicated (S stands for “synthesis”)</a:t>
            </a:r>
          </a:p>
          <a:p>
            <a:pPr algn="just"/>
            <a:r>
              <a:rPr lang="en-US" sz="2000" dirty="0">
                <a:latin typeface="Times New Roman" pitchFamily="18" charset="0"/>
                <a:cs typeface="Times New Roman" pitchFamily="18" charset="0"/>
              </a:rPr>
              <a:t>3. </a:t>
            </a:r>
            <a:r>
              <a:rPr lang="en-US" sz="2000" i="1" dirty="0">
                <a:latin typeface="Times New Roman" pitchFamily="18" charset="0"/>
                <a:cs typeface="Times New Roman" pitchFamily="18" charset="0"/>
              </a:rPr>
              <a:t>G2 phase - Second growth </a:t>
            </a:r>
            <a:r>
              <a:rPr lang="en-US" sz="2000" i="1" dirty="0" smtClean="0">
                <a:latin typeface="Times New Roman" pitchFamily="18" charset="0"/>
                <a:cs typeface="Times New Roman" pitchFamily="18" charset="0"/>
              </a:rPr>
              <a:t>phase</a:t>
            </a:r>
          </a:p>
          <a:p>
            <a:r>
              <a:rPr lang="en-US" sz="2000" dirty="0">
                <a:latin typeface="Times New Roman" pitchFamily="18" charset="0"/>
                <a:cs typeface="Times New Roman" pitchFamily="18" charset="0"/>
              </a:rPr>
              <a:t>Two </a:t>
            </a:r>
            <a:r>
              <a:rPr lang="en-US" sz="2000" dirty="0" err="1">
                <a:latin typeface="Times New Roman" pitchFamily="18" charset="0"/>
                <a:cs typeface="Times New Roman" pitchFamily="18" charset="0"/>
              </a:rPr>
              <a:t>centrosomes</a:t>
            </a:r>
            <a:r>
              <a:rPr lang="en-US" sz="2000" dirty="0">
                <a:latin typeface="Times New Roman" pitchFamily="18" charset="0"/>
                <a:cs typeface="Times New Roman" pitchFamily="18" charset="0"/>
              </a:rPr>
              <a:t> adjacent to </a:t>
            </a:r>
            <a:r>
              <a:rPr lang="en-US" sz="2000" dirty="0" smtClean="0">
                <a:latin typeface="Times New Roman" pitchFamily="18" charset="0"/>
                <a:cs typeface="Times New Roman" pitchFamily="18" charset="0"/>
              </a:rPr>
              <a:t>the nucleus </a:t>
            </a:r>
            <a:r>
              <a:rPr lang="en-US" sz="2000" dirty="0">
                <a:latin typeface="Times New Roman" pitchFamily="18" charset="0"/>
                <a:cs typeface="Times New Roman" pitchFamily="18" charset="0"/>
              </a:rPr>
              <a:t>(formed earlier </a:t>
            </a:r>
            <a:r>
              <a:rPr lang="en-US" sz="2000" dirty="0" smtClean="0">
                <a:latin typeface="Times New Roman" pitchFamily="18" charset="0"/>
                <a:cs typeface="Times New Roman" pitchFamily="18" charset="0"/>
              </a:rPr>
              <a:t>by replication </a:t>
            </a:r>
            <a:r>
              <a:rPr lang="en-US" sz="2000" dirty="0">
                <a:latin typeface="Times New Roman" pitchFamily="18" charset="0"/>
                <a:cs typeface="Times New Roman" pitchFamily="18" charset="0"/>
              </a:rPr>
              <a:t>of a single </a:t>
            </a:r>
            <a:r>
              <a:rPr lang="en-US" sz="2000" dirty="0" err="1">
                <a:latin typeface="Times New Roman" pitchFamily="18" charset="0"/>
                <a:cs typeface="Times New Roman" pitchFamily="18" charset="0"/>
              </a:rPr>
              <a:t>centrosome</a:t>
            </a:r>
            <a:r>
              <a:rPr lang="en-US" sz="2000" dirty="0">
                <a:latin typeface="Times New Roman" pitchFamily="18" charset="0"/>
                <a:cs typeface="Times New Roman" pitchFamily="18" charset="0"/>
              </a:rPr>
              <a:t>)</a:t>
            </a:r>
          </a:p>
        </p:txBody>
      </p:sp>
      <p:pic>
        <p:nvPicPr>
          <p:cNvPr id="15362" name="Picture 2" descr="http://www.biologyjunction.com/images/modcelldiv4.jpg"/>
          <p:cNvPicPr>
            <a:picLocks noChangeAspect="1" noChangeArrowheads="1"/>
          </p:cNvPicPr>
          <p:nvPr/>
        </p:nvPicPr>
        <p:blipFill>
          <a:blip r:embed="rId2" cstate="print"/>
          <a:srcRect/>
          <a:stretch>
            <a:fillRect/>
          </a:stretch>
        </p:blipFill>
        <p:spPr bwMode="auto">
          <a:xfrm>
            <a:off x="4419600" y="2819401"/>
            <a:ext cx="4724400" cy="3505200"/>
          </a:xfrm>
          <a:prstGeom prst="rect">
            <a:avLst/>
          </a:prstGeom>
          <a:noFill/>
        </p:spPr>
      </p:pic>
      <p:pic>
        <p:nvPicPr>
          <p:cNvPr id="15363" name="Picture 3"/>
          <p:cNvPicPr>
            <a:picLocks noChangeAspect="1" noChangeArrowheads="1"/>
          </p:cNvPicPr>
          <p:nvPr/>
        </p:nvPicPr>
        <p:blipFill>
          <a:blip r:embed="rId3" cstate="print"/>
          <a:srcRect l="57394" t="25000" r="10981" b="18750"/>
          <a:stretch>
            <a:fillRect/>
          </a:stretch>
        </p:blipFill>
        <p:spPr bwMode="auto">
          <a:xfrm>
            <a:off x="381000" y="2819400"/>
            <a:ext cx="3962400" cy="38100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algn="just">
              <a:buNone/>
            </a:pPr>
            <a:r>
              <a:rPr lang="en-US" sz="2000" dirty="0" smtClean="0">
                <a:latin typeface="Times New Roman" pitchFamily="18" charset="0"/>
                <a:cs typeface="Times New Roman" pitchFamily="18" charset="0"/>
              </a:rPr>
              <a:t>Prophase</a:t>
            </a:r>
          </a:p>
          <a:p>
            <a:pPr algn="just">
              <a:buNone/>
            </a:pPr>
            <a:r>
              <a:rPr lang="en-US" sz="2000" b="1" dirty="0" smtClean="0">
                <a:latin typeface="Times New Roman" pitchFamily="18" charset="0"/>
                <a:cs typeface="Times New Roman" pitchFamily="18" charset="0"/>
              </a:rPr>
              <a:t>In the nucleus:</a:t>
            </a:r>
          </a:p>
          <a:p>
            <a:pPr algn="just">
              <a:buNone/>
            </a:pPr>
            <a:r>
              <a:rPr lang="en-US" sz="2000" dirty="0" smtClean="0">
                <a:latin typeface="Times New Roman" pitchFamily="18" charset="0"/>
                <a:cs typeface="Times New Roman" pitchFamily="18" charset="0"/>
              </a:rPr>
              <a:t>• Nucleoli disappear</a:t>
            </a:r>
          </a:p>
          <a:p>
            <a:pPr algn="just">
              <a:buNone/>
            </a:pPr>
            <a:r>
              <a:rPr lang="en-US" sz="2000" dirty="0" smtClean="0">
                <a:latin typeface="Times New Roman" pitchFamily="18" charset="0"/>
                <a:cs typeface="Times New Roman" pitchFamily="18" charset="0"/>
              </a:rPr>
              <a:t>• Chromatin fibers condense into discrete, observable chromosomes,</a:t>
            </a:r>
          </a:p>
          <a:p>
            <a:pPr algn="just">
              <a:buNone/>
            </a:pPr>
            <a:r>
              <a:rPr lang="en-US" sz="2000" dirty="0" smtClean="0">
                <a:latin typeface="Times New Roman" pitchFamily="18" charset="0"/>
                <a:cs typeface="Times New Roman" pitchFamily="18" charset="0"/>
              </a:rPr>
              <a:t>composed of two identical sister </a:t>
            </a:r>
            <a:r>
              <a:rPr lang="en-US" sz="2000" dirty="0" err="1" smtClean="0">
                <a:latin typeface="Times New Roman" pitchFamily="18" charset="0"/>
                <a:cs typeface="Times New Roman" pitchFamily="18" charset="0"/>
              </a:rPr>
              <a:t>chromatids</a:t>
            </a:r>
            <a:r>
              <a:rPr lang="en-US" sz="2000" dirty="0" smtClean="0">
                <a:latin typeface="Times New Roman" pitchFamily="18" charset="0"/>
                <a:cs typeface="Times New Roman" pitchFamily="18" charset="0"/>
              </a:rPr>
              <a:t> joined at the </a:t>
            </a:r>
            <a:r>
              <a:rPr lang="en-US" sz="2000" dirty="0" err="1" smtClean="0">
                <a:latin typeface="Times New Roman" pitchFamily="18" charset="0"/>
                <a:cs typeface="Times New Roman" pitchFamily="18" charset="0"/>
              </a:rPr>
              <a:t>centromere</a:t>
            </a:r>
            <a:r>
              <a:rPr lang="en-US" sz="2000" dirty="0" smtClean="0">
                <a:latin typeface="Times New Roman" pitchFamily="18" charset="0"/>
                <a:cs typeface="Times New Roman" pitchFamily="18" charset="0"/>
              </a:rPr>
              <a:t>.</a:t>
            </a:r>
          </a:p>
          <a:p>
            <a:pPr algn="just">
              <a:buNone/>
            </a:pPr>
            <a:r>
              <a:rPr lang="en-US" sz="2000" b="1" dirty="0" smtClean="0">
                <a:latin typeface="Times New Roman" pitchFamily="18" charset="0"/>
                <a:cs typeface="Times New Roman" pitchFamily="18" charset="0"/>
              </a:rPr>
              <a:t>In the cytoplasm:</a:t>
            </a:r>
          </a:p>
          <a:p>
            <a:pPr algn="just">
              <a:buNone/>
            </a:pPr>
            <a:r>
              <a:rPr lang="en-US" sz="2000" dirty="0" smtClean="0">
                <a:latin typeface="Times New Roman" pitchFamily="18" charset="0"/>
                <a:cs typeface="Times New Roman" pitchFamily="18" charset="0"/>
              </a:rPr>
              <a:t>• Mitotic spindle forms. It is composed of microtubules between the two </a:t>
            </a:r>
            <a:r>
              <a:rPr lang="en-US" sz="2000" dirty="0" err="1" smtClean="0">
                <a:latin typeface="Times New Roman" pitchFamily="18" charset="0"/>
                <a:cs typeface="Times New Roman" pitchFamily="18" charset="0"/>
              </a:rPr>
              <a:t>centrosomes</a:t>
            </a:r>
            <a:r>
              <a:rPr lang="en-US" sz="2000" dirty="0" smtClean="0">
                <a:latin typeface="Times New Roman" pitchFamily="18" charset="0"/>
                <a:cs typeface="Times New Roman" pitchFamily="18" charset="0"/>
              </a:rPr>
              <a:t> or microtubule organizing centers.</a:t>
            </a:r>
          </a:p>
          <a:p>
            <a:pPr algn="just">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Centrosomes</a:t>
            </a:r>
            <a:r>
              <a:rPr lang="en-US" sz="2000" dirty="0" smtClean="0">
                <a:latin typeface="Times New Roman" pitchFamily="18" charset="0"/>
                <a:cs typeface="Times New Roman" pitchFamily="18" charset="0"/>
              </a:rPr>
              <a:t> move apart, apparently propelled along the nuclear surface by lengthening of the microtubule bundles between them.</a:t>
            </a:r>
            <a:endParaRPr lang="en-US" sz="2000" dirty="0">
              <a:latin typeface="Times New Roman" pitchFamily="18" charset="0"/>
              <a:cs typeface="Times New Roman" pitchFamily="18" charset="0"/>
            </a:endParaRPr>
          </a:p>
        </p:txBody>
      </p:sp>
      <p:pic>
        <p:nvPicPr>
          <p:cNvPr id="17410" name="Picture 2" descr="http://www.angelfire.com/al4/sevimsaral/CELL_CYCLE_dosyalar/prophase_text.gif"/>
          <p:cNvPicPr>
            <a:picLocks noChangeAspect="1" noChangeArrowheads="1"/>
          </p:cNvPicPr>
          <p:nvPr/>
        </p:nvPicPr>
        <p:blipFill>
          <a:blip r:embed="rId2" cstate="print"/>
          <a:srcRect/>
          <a:stretch>
            <a:fillRect/>
          </a:stretch>
        </p:blipFill>
        <p:spPr bwMode="auto">
          <a:xfrm>
            <a:off x="685800" y="3857624"/>
            <a:ext cx="3810000" cy="300037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pPr algn="just">
              <a:buNone/>
            </a:pPr>
            <a:r>
              <a:rPr lang="en-US" sz="2000" i="1" dirty="0">
                <a:latin typeface="Times New Roman" pitchFamily="18" charset="0"/>
                <a:cs typeface="Times New Roman" pitchFamily="18" charset="0"/>
              </a:rPr>
              <a:t>Metaphase</a:t>
            </a:r>
          </a:p>
          <a:p>
            <a:pPr algn="just">
              <a:buNone/>
            </a:pPr>
            <a:r>
              <a:rPr lang="en-US" sz="2000" dirty="0">
                <a:latin typeface="Times New Roman" pitchFamily="18" charset="0"/>
                <a:cs typeface="Times New Roman" pitchFamily="18" charset="0"/>
              </a:rPr>
              <a:t>During metaphase:</a:t>
            </a:r>
          </a:p>
          <a:p>
            <a:pPr algn="just">
              <a:buNone/>
            </a:pP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Centrosomes</a:t>
            </a:r>
            <a:r>
              <a:rPr lang="en-US" sz="2000" dirty="0">
                <a:latin typeface="Times New Roman" pitchFamily="18" charset="0"/>
                <a:cs typeface="Times New Roman" pitchFamily="18" charset="0"/>
              </a:rPr>
              <a:t> are positioned </a:t>
            </a:r>
            <a:r>
              <a:rPr lang="en-US" sz="2000" dirty="0" smtClean="0">
                <a:latin typeface="Times New Roman" pitchFamily="18" charset="0"/>
                <a:cs typeface="Times New Roman" pitchFamily="18" charset="0"/>
              </a:rPr>
              <a:t>at opposite </a:t>
            </a:r>
            <a:r>
              <a:rPr lang="en-US" sz="2000" dirty="0">
                <a:latin typeface="Times New Roman" pitchFamily="18" charset="0"/>
                <a:cs typeface="Times New Roman" pitchFamily="18" charset="0"/>
              </a:rPr>
              <a:t>poles of the cell.</a:t>
            </a:r>
          </a:p>
          <a:p>
            <a:pPr algn="just">
              <a:buNone/>
            </a:pPr>
            <a:r>
              <a:rPr lang="en-US" sz="2000" dirty="0">
                <a:latin typeface="Times New Roman" pitchFamily="18" charset="0"/>
                <a:cs typeface="Times New Roman" pitchFamily="18" charset="0"/>
              </a:rPr>
              <a:t>• Chromosomes move to </a:t>
            </a:r>
            <a:r>
              <a:rPr lang="en-US" sz="2000" dirty="0" smtClean="0">
                <a:latin typeface="Times New Roman" pitchFamily="18" charset="0"/>
                <a:cs typeface="Times New Roman" pitchFamily="18" charset="0"/>
              </a:rPr>
              <a:t>the </a:t>
            </a:r>
            <a:r>
              <a:rPr lang="en-US" sz="2000" i="1" dirty="0" smtClean="0">
                <a:latin typeface="Times New Roman" pitchFamily="18" charset="0"/>
                <a:cs typeface="Times New Roman" pitchFamily="18" charset="0"/>
              </a:rPr>
              <a:t>metaphase </a:t>
            </a:r>
            <a:r>
              <a:rPr lang="en-US" sz="2000" i="1" dirty="0">
                <a:latin typeface="Times New Roman" pitchFamily="18" charset="0"/>
                <a:cs typeface="Times New Roman" pitchFamily="18" charset="0"/>
              </a:rPr>
              <a:t>plate, the </a:t>
            </a:r>
            <a:r>
              <a:rPr lang="en-US" sz="2000" i="1" dirty="0" smtClean="0">
                <a:latin typeface="Times New Roman" pitchFamily="18" charset="0"/>
                <a:cs typeface="Times New Roman" pitchFamily="18" charset="0"/>
              </a:rPr>
              <a:t>plane </a:t>
            </a:r>
            <a:r>
              <a:rPr lang="en-US" sz="2000" dirty="0" smtClean="0">
                <a:latin typeface="Times New Roman" pitchFamily="18" charset="0"/>
                <a:cs typeface="Times New Roman" pitchFamily="18" charset="0"/>
              </a:rPr>
              <a:t>equidistant </a:t>
            </a:r>
            <a:r>
              <a:rPr lang="en-US" sz="2000" dirty="0">
                <a:latin typeface="Times New Roman" pitchFamily="18" charset="0"/>
                <a:cs typeface="Times New Roman" pitchFamily="18" charset="0"/>
              </a:rPr>
              <a:t>between the </a:t>
            </a:r>
            <a:r>
              <a:rPr lang="en-US" sz="2000" dirty="0" smtClean="0">
                <a:latin typeface="Times New Roman" pitchFamily="18" charset="0"/>
                <a:cs typeface="Times New Roman" pitchFamily="18" charset="0"/>
              </a:rPr>
              <a:t>spindle poles</a:t>
            </a:r>
            <a:r>
              <a:rPr lang="en-US" sz="2000" dirty="0">
                <a:latin typeface="Times New Roman" pitchFamily="18" charset="0"/>
                <a:cs typeface="Times New Roman" pitchFamily="18" charset="0"/>
              </a:rPr>
              <a:t>.</a:t>
            </a:r>
          </a:p>
          <a:p>
            <a:pPr algn="just">
              <a:buNone/>
            </a:pP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Centromeres</a:t>
            </a:r>
            <a:r>
              <a:rPr lang="en-US" sz="2000" dirty="0">
                <a:latin typeface="Times New Roman" pitchFamily="18" charset="0"/>
                <a:cs typeface="Times New Roman" pitchFamily="18" charset="0"/>
              </a:rPr>
              <a:t> of all </a:t>
            </a:r>
            <a:r>
              <a:rPr lang="en-US" sz="2000" dirty="0" smtClean="0">
                <a:latin typeface="Times New Roman" pitchFamily="18" charset="0"/>
                <a:cs typeface="Times New Roman" pitchFamily="18" charset="0"/>
              </a:rPr>
              <a:t>chromosomes are </a:t>
            </a:r>
            <a:r>
              <a:rPr lang="en-US" sz="2000" dirty="0">
                <a:latin typeface="Times New Roman" pitchFamily="18" charset="0"/>
                <a:cs typeface="Times New Roman" pitchFamily="18" charset="0"/>
              </a:rPr>
              <a:t>aligned on the metaphase plate</a:t>
            </a:r>
            <a:r>
              <a:rPr lang="en-US" sz="2000" dirty="0" smtClean="0">
                <a:latin typeface="Times New Roman" pitchFamily="18" charset="0"/>
                <a:cs typeface="Times New Roman" pitchFamily="18" charset="0"/>
              </a:rPr>
              <a:t>.</a:t>
            </a:r>
          </a:p>
          <a:p>
            <a:pPr algn="just">
              <a:buNone/>
            </a:pPr>
            <a:endParaRPr lang="en-US" sz="2000" dirty="0">
              <a:latin typeface="Times New Roman" pitchFamily="18" charset="0"/>
              <a:cs typeface="Times New Roman" pitchFamily="18" charset="0"/>
            </a:endParaRPr>
          </a:p>
        </p:txBody>
      </p:sp>
      <p:pic>
        <p:nvPicPr>
          <p:cNvPr id="18434" name="Picture 2" descr="http://essayweb.net/biology/images/celldivision/metaphase.png"/>
          <p:cNvPicPr>
            <a:picLocks noChangeAspect="1" noChangeArrowheads="1"/>
          </p:cNvPicPr>
          <p:nvPr/>
        </p:nvPicPr>
        <p:blipFill>
          <a:blip r:embed="rId2" cstate="print"/>
          <a:srcRect/>
          <a:stretch>
            <a:fillRect/>
          </a:stretch>
        </p:blipFill>
        <p:spPr bwMode="auto">
          <a:xfrm>
            <a:off x="2133600" y="2895600"/>
            <a:ext cx="4876800" cy="325526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just">
              <a:buNone/>
            </a:pPr>
            <a:r>
              <a:rPr lang="en-US" sz="2000" i="1" dirty="0">
                <a:latin typeface="Times New Roman" pitchFamily="18" charset="0"/>
                <a:cs typeface="Times New Roman" pitchFamily="18" charset="0"/>
              </a:rPr>
              <a:t>Anaphase</a:t>
            </a:r>
          </a:p>
          <a:p>
            <a:pPr algn="just">
              <a:buNone/>
            </a:pPr>
            <a:r>
              <a:rPr lang="en-US" sz="2000" dirty="0">
                <a:latin typeface="Times New Roman" pitchFamily="18" charset="0"/>
                <a:cs typeface="Times New Roman" pitchFamily="18" charset="0"/>
              </a:rPr>
              <a:t>Anaphase is characterized by movement.</a:t>
            </a:r>
          </a:p>
          <a:p>
            <a:pPr algn="just">
              <a:buNone/>
            </a:pPr>
            <a:r>
              <a:rPr lang="en-US" sz="2000" dirty="0">
                <a:latin typeface="Times New Roman" pitchFamily="18" charset="0"/>
                <a:cs typeface="Times New Roman" pitchFamily="18" charset="0"/>
              </a:rPr>
              <a:t>It begins when paired </a:t>
            </a:r>
            <a:r>
              <a:rPr lang="en-US" sz="2000" dirty="0" err="1">
                <a:latin typeface="Times New Roman" pitchFamily="18" charset="0"/>
                <a:cs typeface="Times New Roman" pitchFamily="18" charset="0"/>
              </a:rPr>
              <a:t>centromeres</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of each </a:t>
            </a:r>
            <a:r>
              <a:rPr lang="en-US" sz="2000" dirty="0">
                <a:latin typeface="Times New Roman" pitchFamily="18" charset="0"/>
                <a:cs typeface="Times New Roman" pitchFamily="18" charset="0"/>
              </a:rPr>
              <a:t>chromosome move apart.</a:t>
            </a:r>
          </a:p>
          <a:p>
            <a:pPr algn="just">
              <a:buNone/>
            </a:pPr>
            <a:r>
              <a:rPr lang="en-US" sz="2000" dirty="0">
                <a:latin typeface="Times New Roman" pitchFamily="18" charset="0"/>
                <a:cs typeface="Times New Roman" pitchFamily="18" charset="0"/>
              </a:rPr>
              <a:t>• Sister </a:t>
            </a:r>
            <a:r>
              <a:rPr lang="en-US" sz="2000" dirty="0" err="1">
                <a:latin typeface="Times New Roman" pitchFamily="18" charset="0"/>
                <a:cs typeface="Times New Roman" pitchFamily="18" charset="0"/>
              </a:rPr>
              <a:t>chromatids</a:t>
            </a:r>
            <a:r>
              <a:rPr lang="en-US" sz="2000" dirty="0">
                <a:latin typeface="Times New Roman" pitchFamily="18" charset="0"/>
                <a:cs typeface="Times New Roman" pitchFamily="18" charset="0"/>
              </a:rPr>
              <a:t> split apart </a:t>
            </a:r>
            <a:r>
              <a:rPr lang="en-US" sz="2000" dirty="0" smtClean="0">
                <a:latin typeface="Times New Roman" pitchFamily="18" charset="0"/>
                <a:cs typeface="Times New Roman" pitchFamily="18" charset="0"/>
              </a:rPr>
              <a:t>into separate </a:t>
            </a:r>
            <a:r>
              <a:rPr lang="en-US" sz="2000" dirty="0">
                <a:latin typeface="Times New Roman" pitchFamily="18" charset="0"/>
                <a:cs typeface="Times New Roman" pitchFamily="18" charset="0"/>
              </a:rPr>
              <a:t>chromosomes and </a:t>
            </a:r>
            <a:r>
              <a:rPr lang="en-US" sz="2000" dirty="0" smtClean="0">
                <a:latin typeface="Times New Roman" pitchFamily="18" charset="0"/>
                <a:cs typeface="Times New Roman" pitchFamily="18" charset="0"/>
              </a:rPr>
              <a:t>move towards </a:t>
            </a:r>
            <a:r>
              <a:rPr lang="en-US" sz="2000" dirty="0">
                <a:latin typeface="Times New Roman" pitchFamily="18" charset="0"/>
                <a:cs typeface="Times New Roman" pitchFamily="18" charset="0"/>
              </a:rPr>
              <a:t>opposite poles of the cell.</a:t>
            </a:r>
          </a:p>
        </p:txBody>
      </p:sp>
      <p:pic>
        <p:nvPicPr>
          <p:cNvPr id="19458" name="Picture 2" descr="http://1.bp.blogspot.com/_detzCStVbk8/TKI69-_lquI/AAAAAAAAAGE/hsG4Set2ibI/s400/anaphase_text.JPG"/>
          <p:cNvPicPr>
            <a:picLocks noChangeAspect="1" noChangeArrowheads="1"/>
          </p:cNvPicPr>
          <p:nvPr/>
        </p:nvPicPr>
        <p:blipFill>
          <a:blip r:embed="rId2" cstate="print"/>
          <a:srcRect/>
          <a:stretch>
            <a:fillRect/>
          </a:stretch>
        </p:blipFill>
        <p:spPr bwMode="auto">
          <a:xfrm>
            <a:off x="2209800" y="2362200"/>
            <a:ext cx="4114800" cy="4365024"/>
          </a:xfrm>
          <a:prstGeom prst="rect">
            <a:avLst/>
          </a:prstGeom>
          <a:noFill/>
        </p:spPr>
      </p:pic>
    </p:spTree>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9</TotalTime>
  <Words>837</Words>
  <Application>Microsoft Office PowerPoint</Application>
  <PresentationFormat>On-screen Show (4:3)</PresentationFormat>
  <Paragraphs>63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Soran-Template</vt:lpstr>
      <vt:lpstr>Slide 1</vt:lpstr>
      <vt:lpstr>Cell division</vt:lpstr>
      <vt:lpstr>Cell division functions in reproduction, growth, and repair</vt:lpstr>
      <vt:lpstr>Slide 4</vt:lpstr>
      <vt:lpstr>Slide 5</vt:lpstr>
      <vt:lpstr>Slide 6</vt:lpstr>
      <vt:lpstr>Slide 7</vt:lpstr>
      <vt:lpstr>Slide 8</vt:lpstr>
      <vt:lpstr>Slide 9</vt:lpstr>
      <vt:lpstr>Slide 10</vt:lpstr>
      <vt:lpstr>Internal and external cues help regulate the cell cycle</vt:lpstr>
      <vt:lpstr>Cancer cells have escaped from cell-cycle controls</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sipan</dc:creator>
  <cp:lastModifiedBy>sipan</cp:lastModifiedBy>
  <cp:revision>11</cp:revision>
  <dcterms:created xsi:type="dcterms:W3CDTF">2014-11-09T07:10:53Z</dcterms:created>
  <dcterms:modified xsi:type="dcterms:W3CDTF">2014-11-09T07:20:13Z</dcterms:modified>
</cp:coreProperties>
</file>