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t>10/11/2014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t>‹#›</a:t>
            </a:fld>
            <a:endParaRPr lang="en-GB"/>
          </a:p>
        </p:txBody>
      </p:sp>
    </p:spTree>
    <p:extLst>
      <p:ext uri="{BB962C8B-B14F-4D97-AF65-F5344CB8AC3E}">
        <p14:creationId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0870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pic>
        <p:nvPicPr>
          <p:cNvPr id="7"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77888" y="1571625"/>
            <a:ext cx="3465512"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8" name="Slide Number Placeholder 8"/>
          <p:cNvSpPr>
            <a:spLocks noGrp="1"/>
          </p:cNvSpPr>
          <p:nvPr>
            <p:ph type="sldNum" sz="quarter" idx="10"/>
          </p:nvPr>
        </p:nvSpPr>
        <p:spPr/>
        <p:txBody>
          <a:bodyPr/>
          <a:lstStyle>
            <a:lvl1pPr>
              <a:defRPr/>
            </a:lvl1pPr>
          </a:lstStyle>
          <a:p>
            <a:pPr>
              <a:defRPr/>
            </a:pPr>
            <a:fld id="{E3587F86-6E3F-48C6-A311-1CB3AA4A8E31}" type="slidenum">
              <a:rPr lang="en-GB"/>
              <a:pPr>
                <a:defRPr/>
              </a:pPr>
              <a:t>‹#›</a:t>
            </a:fld>
            <a:endParaRPr lang="en-GB"/>
          </a:p>
        </p:txBody>
      </p:sp>
    </p:spTree>
    <p:extLst>
      <p:ext uri="{BB962C8B-B14F-4D97-AF65-F5344CB8AC3E}">
        <p14:creationId xmlns:p14="http://schemas.microsoft.com/office/powerpoint/2010/main" val="1094594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hyperlink" Target="http://www.soran.edu.iq/" TargetMode="Externa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7"/>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0"/>
          <p:cNvSpPr>
            <a:spLocks noGrp="1"/>
          </p:cNvSpPr>
          <p:nvPr>
            <p:ph type="title"/>
          </p:nvPr>
        </p:nvSpPr>
        <p:spPr/>
        <p:txBody>
          <a:bodyPr/>
          <a:lstStyle/>
          <a:p>
            <a:r>
              <a:rPr lang="en-GB" smtClean="0"/>
              <a:t>Cell and Molecular Biology</a:t>
            </a:r>
          </a:p>
        </p:txBody>
      </p:sp>
      <p:sp>
        <p:nvSpPr>
          <p:cNvPr id="3075" name="Text Placeholder 11"/>
          <p:cNvSpPr>
            <a:spLocks noGrp="1"/>
          </p:cNvSpPr>
          <p:nvPr>
            <p:ph type="body" idx="1"/>
          </p:nvPr>
        </p:nvSpPr>
        <p:spPr>
          <a:xfrm>
            <a:off x="1295400" y="5562600"/>
            <a:ext cx="4040188" cy="581025"/>
          </a:xfrm>
        </p:spPr>
        <p:txBody>
          <a:bodyPr/>
          <a:lstStyle/>
          <a:p>
            <a:r>
              <a:rPr lang="en-GB" dirty="0" err="1" smtClean="0"/>
              <a:t>Behrouz</a:t>
            </a:r>
            <a:r>
              <a:rPr lang="en-GB" dirty="0" smtClean="0"/>
              <a:t> </a:t>
            </a:r>
            <a:r>
              <a:rPr lang="en-GB" dirty="0" err="1" smtClean="0"/>
              <a:t>Mahmoudi</a:t>
            </a:r>
            <a:endParaRPr lang="en-GB" dirty="0" smtClean="0"/>
          </a:p>
        </p:txBody>
      </p:sp>
      <p:sp>
        <p:nvSpPr>
          <p:cNvPr id="13" name="Text Placeholder 12"/>
          <p:cNvSpPr>
            <a:spLocks noGrp="1"/>
          </p:cNvSpPr>
          <p:nvPr>
            <p:ph type="body" sz="quarter" idx="3"/>
          </p:nvPr>
        </p:nvSpPr>
        <p:spPr>
          <a:xfrm>
            <a:off x="4859338" y="1557338"/>
            <a:ext cx="4041775" cy="903287"/>
          </a:xfrm>
        </p:spPr>
        <p:txBody>
          <a:bodyPr rtlCol="0">
            <a:normAutofit fontScale="92500" lnSpcReduction="20000"/>
          </a:bodyPr>
          <a:lstStyle/>
          <a:p>
            <a:pPr algn="ctr" fontAlgn="auto">
              <a:spcAft>
                <a:spcPts val="0"/>
              </a:spcAft>
              <a:buFont typeface="Arial" pitchFamily="34" charset="0"/>
              <a:buNone/>
              <a:defRPr/>
            </a:pPr>
            <a:r>
              <a:rPr lang="en-GB" dirty="0" smtClean="0"/>
              <a:t>DNA mutation and repair</a:t>
            </a:r>
            <a:endParaRPr lang="en-GB" dirty="0"/>
          </a:p>
        </p:txBody>
      </p:sp>
      <p:pic>
        <p:nvPicPr>
          <p:cNvPr id="3077" name="Content Placeholder 3"/>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4787900" y="2565400"/>
            <a:ext cx="4041775" cy="2757488"/>
          </a:xfrm>
        </p:spPr>
      </p:pic>
      <p:sp>
        <p:nvSpPr>
          <p:cNvPr id="7" name="Slide Number Placeholder 6"/>
          <p:cNvSpPr>
            <a:spLocks noGrp="1"/>
          </p:cNvSpPr>
          <p:nvPr>
            <p:ph type="sldNum" sz="quarter" idx="10"/>
          </p:nvPr>
        </p:nvSpPr>
        <p:spPr/>
        <p:txBody>
          <a:bodyPr/>
          <a:lstStyle/>
          <a:p>
            <a:pPr>
              <a:defRPr/>
            </a:pPr>
            <a:fld id="{09CF672B-B80F-4985-AE98-B538A4408711}" type="slidenum">
              <a:rPr lang="en-GB"/>
              <a:pPr>
                <a:defRPr/>
              </a:pPr>
              <a:t>1</a:t>
            </a:fld>
            <a:endParaRPr lang="en-GB"/>
          </a:p>
        </p:txBody>
      </p:sp>
    </p:spTree>
    <p:extLst>
      <p:ext uri="{BB962C8B-B14F-4D97-AF65-F5344CB8AC3E}">
        <p14:creationId xmlns:p14="http://schemas.microsoft.com/office/powerpoint/2010/main" val="502289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D:\Molbio\S85200_molbio\lecture6\DNA repair\brdu.jpg">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825500"/>
            <a:ext cx="3303588"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r>
              <a:rPr lang="en-US" altLang="zh-TW" smtClean="0"/>
              <a:t>Base-analogue Agents</a:t>
            </a:r>
            <a:endParaRPr lang="zh-TW" altLang="zh-TW" smtClean="0"/>
          </a:p>
        </p:txBody>
      </p:sp>
      <p:sp>
        <p:nvSpPr>
          <p:cNvPr id="34819" name="Rectangle 3"/>
          <p:cNvSpPr>
            <a:spLocks noGrp="1" noChangeArrowheads="1"/>
          </p:cNvSpPr>
          <p:nvPr>
            <p:ph idx="1"/>
          </p:nvPr>
        </p:nvSpPr>
        <p:spPr>
          <a:xfrm>
            <a:off x="228600" y="1295400"/>
            <a:ext cx="5410200" cy="5562600"/>
          </a:xfrm>
        </p:spPr>
        <p:txBody>
          <a:bodyPr rtlCol="0">
            <a:normAutofit lnSpcReduction="10000"/>
          </a:bodyPr>
          <a:lstStyle/>
          <a:p>
            <a:pPr marL="190500" indent="-190500" fontAlgn="auto">
              <a:spcAft>
                <a:spcPts val="0"/>
              </a:spcAft>
              <a:buFontTx/>
              <a:buNone/>
              <a:defRPr/>
            </a:pPr>
            <a:r>
              <a:rPr lang="en-US" altLang="zh-TW" sz="2800" dirty="0" smtClean="0">
                <a:latin typeface="Times New Roman" pitchFamily="18" charset="0"/>
              </a:rPr>
              <a:t>A base analogue is a substance other than a standard nucleic acid base that can be incorporated into a DNA molecule by the normal process of polymerization.  Such a substance must be able to pair with the base on the complementary strand being copies, or the 3'-&gt;5' editing function will remove it.  For example, 5-bromouracil is an analogue of thymine and might cause an A-T to G-C transition mutation.</a:t>
            </a:r>
            <a:endParaRPr lang="zh-TW" altLang="zh-TW" sz="2800" dirty="0" smtClean="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10</a:t>
            </a:fld>
            <a:endParaRPr lang="en-GB"/>
          </a:p>
        </p:txBody>
      </p:sp>
    </p:spTree>
    <p:extLst>
      <p:ext uri="{BB962C8B-B14F-4D97-AF65-F5344CB8AC3E}">
        <p14:creationId xmlns:p14="http://schemas.microsoft.com/office/powerpoint/2010/main" val="1030849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zh-TW" smtClean="0"/>
              <a:t>Base Analogue</a:t>
            </a:r>
          </a:p>
        </p:txBody>
      </p:sp>
      <p:pic>
        <p:nvPicPr>
          <p:cNvPr id="13315" name="Picture 4" descr="D:\Molbio\S85200_molbio\lecture6\DNA repair\enol-in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314450"/>
            <a:ext cx="8763000"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11</a:t>
            </a:fld>
            <a:endParaRPr lang="en-GB"/>
          </a:p>
        </p:txBody>
      </p:sp>
    </p:spTree>
    <p:extLst>
      <p:ext uri="{BB962C8B-B14F-4D97-AF65-F5344CB8AC3E}">
        <p14:creationId xmlns:p14="http://schemas.microsoft.com/office/powerpoint/2010/main" val="8685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TW" smtClean="0"/>
              <a:t>Intercalating Agents:</a:t>
            </a:r>
            <a:endParaRPr lang="zh-TW" altLang="zh-TW" smtClean="0"/>
          </a:p>
        </p:txBody>
      </p:sp>
      <p:sp>
        <p:nvSpPr>
          <p:cNvPr id="14339" name="Rectangle 3"/>
          <p:cNvSpPr>
            <a:spLocks noGrp="1" noChangeArrowheads="1"/>
          </p:cNvSpPr>
          <p:nvPr>
            <p:ph idx="1"/>
          </p:nvPr>
        </p:nvSpPr>
        <p:spPr>
          <a:xfrm>
            <a:off x="457200" y="1219200"/>
            <a:ext cx="8153400" cy="3581400"/>
          </a:xfrm>
        </p:spPr>
        <p:txBody>
          <a:bodyPr/>
          <a:lstStyle/>
          <a:p>
            <a:pPr>
              <a:buFontTx/>
              <a:buNone/>
            </a:pPr>
            <a:r>
              <a:rPr lang="en-US" altLang="zh-TW" smtClean="0">
                <a:solidFill>
                  <a:schemeClr val="accent2"/>
                </a:solidFill>
                <a:latin typeface="Times New Roman" pitchFamily="18" charset="0"/>
              </a:rPr>
              <a:t>Intercalating agents:</a:t>
            </a:r>
            <a:r>
              <a:rPr lang="en-US" altLang="zh-TW" smtClean="0">
                <a:latin typeface="Times New Roman" pitchFamily="18" charset="0"/>
              </a:rPr>
              <a:t> Substances whose dimensions are roughly the same as those of a purine-pyrimidine pair.  In aqueous solutions, these substances form stacked arrays, and are also able to stack with a base-pair by insertion between two base-pairs. This may result in frameshift mutation.</a:t>
            </a:r>
            <a:endParaRPr lang="zh-TW" altLang="zh-TW" smtClean="0">
              <a:latin typeface="Times New Roman" pitchFamily="18" charset="0"/>
            </a:endParaRPr>
          </a:p>
        </p:txBody>
      </p:sp>
      <p:pic>
        <p:nvPicPr>
          <p:cNvPr id="14340" name="Picture 4" descr="\\蔡少正\D DRIVE\Personal Folder\Sean's folder\MOl BIO figures\S3806\DNA repair\acrod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876800"/>
            <a:ext cx="8229600"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12</a:t>
            </a:fld>
            <a:endParaRPr lang="en-GB"/>
          </a:p>
        </p:txBody>
      </p:sp>
    </p:spTree>
    <p:extLst>
      <p:ext uri="{BB962C8B-B14F-4D97-AF65-F5344CB8AC3E}">
        <p14:creationId xmlns:p14="http://schemas.microsoft.com/office/powerpoint/2010/main" val="2056638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152400"/>
            <a:ext cx="7772400" cy="1295400"/>
          </a:xfrm>
        </p:spPr>
        <p:txBody>
          <a:bodyPr rtlCol="0">
            <a:normAutofit fontScale="90000"/>
          </a:bodyPr>
          <a:lstStyle/>
          <a:p>
            <a:pPr fontAlgn="auto">
              <a:spcAft>
                <a:spcPts val="0"/>
              </a:spcAft>
              <a:defRPr/>
            </a:pPr>
            <a:r>
              <a:rPr lang="en-US" altLang="zh-TW" smtClean="0"/>
              <a:t>Model of intercalating agent induced mutagenesis</a:t>
            </a:r>
          </a:p>
        </p:txBody>
      </p:sp>
      <p:pic>
        <p:nvPicPr>
          <p:cNvPr id="15363" name="Picture 5" descr="\\蔡少正\D DRIVE\Personal Folder\Sean's folder\MOl BIO figures\S3806\DNA repair\intercala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476375"/>
            <a:ext cx="6705600"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13</a:t>
            </a:fld>
            <a:endParaRPr lang="en-GB"/>
          </a:p>
        </p:txBody>
      </p:sp>
    </p:spTree>
    <p:extLst>
      <p:ext uri="{BB962C8B-B14F-4D97-AF65-F5344CB8AC3E}">
        <p14:creationId xmlns:p14="http://schemas.microsoft.com/office/powerpoint/2010/main" val="2714672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zh-TW" smtClean="0"/>
              <a:t>Metabolite Mutagens</a:t>
            </a:r>
          </a:p>
        </p:txBody>
      </p:sp>
      <p:sp>
        <p:nvSpPr>
          <p:cNvPr id="16387" name="Rectangle 3"/>
          <p:cNvSpPr>
            <a:spLocks noGrp="1" noChangeArrowheads="1"/>
          </p:cNvSpPr>
          <p:nvPr>
            <p:ph idx="1"/>
          </p:nvPr>
        </p:nvSpPr>
        <p:spPr>
          <a:xfrm>
            <a:off x="381000" y="1371600"/>
            <a:ext cx="7772400" cy="1676400"/>
          </a:xfrm>
        </p:spPr>
        <p:txBody>
          <a:bodyPr/>
          <a:lstStyle/>
          <a:p>
            <a:pPr>
              <a:buFontTx/>
              <a:buNone/>
            </a:pPr>
            <a:r>
              <a:rPr lang="en-US" altLang="zh-TW" smtClean="0">
                <a:latin typeface="Times New Roman" pitchFamily="18" charset="0"/>
              </a:rPr>
              <a:t>Chemicals that are metabolized to electrophilic reagents: Aflatoxins, benzo[a]pyrene</a:t>
            </a:r>
          </a:p>
          <a:p>
            <a:pPr>
              <a:buFontTx/>
              <a:buNone/>
            </a:pPr>
            <a:endParaRPr lang="en-US" altLang="zh-TW" smtClean="0">
              <a:latin typeface="Times New Roman" pitchFamily="18" charset="0"/>
              <a:ea typeface="細明體" pitchFamily="49" charset="-120"/>
            </a:endParaRPr>
          </a:p>
          <a:p>
            <a:pPr>
              <a:buFontTx/>
              <a:buNone/>
            </a:pPr>
            <a:endParaRPr lang="zh-TW" altLang="en-US" smtClean="0">
              <a:latin typeface="Times New Roman" pitchFamily="18" charset="0"/>
            </a:endParaRPr>
          </a:p>
        </p:txBody>
      </p:sp>
      <p:sp>
        <p:nvSpPr>
          <p:cNvPr id="16388" name="Rectangle 4"/>
          <p:cNvSpPr>
            <a:spLocks noChangeArrowheads="1"/>
          </p:cNvSpPr>
          <p:nvPr/>
        </p:nvSpPr>
        <p:spPr bwMode="auto">
          <a:xfrm>
            <a:off x="381000" y="2971800"/>
            <a:ext cx="77724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TW" sz="3200">
                <a:solidFill>
                  <a:srgbClr val="000000"/>
                </a:solidFill>
                <a:latin typeface="Times New Roman" pitchFamily="18" charset="0"/>
                <a:ea typeface="細明體" pitchFamily="49" charset="-120"/>
              </a:rPr>
              <a:t>A mutagen is a physical or chemical agent that causes mutations to occurs.  </a:t>
            </a:r>
          </a:p>
          <a:p>
            <a:pPr marL="342900" indent="-342900">
              <a:spcBef>
                <a:spcPct val="20000"/>
              </a:spcBef>
            </a:pPr>
            <a:r>
              <a:rPr lang="en-US" altLang="zh-TW" sz="3200">
                <a:solidFill>
                  <a:srgbClr val="000000"/>
                </a:solidFill>
                <a:latin typeface="Times New Roman" pitchFamily="18" charset="0"/>
                <a:ea typeface="細明體" pitchFamily="49" charset="-120"/>
              </a:rPr>
              <a:t>	Mutagenesis is the process of producing a mutation.  </a:t>
            </a:r>
          </a:p>
          <a:p>
            <a:pPr marL="342900" indent="-342900">
              <a:spcBef>
                <a:spcPct val="20000"/>
              </a:spcBef>
            </a:pPr>
            <a:r>
              <a:rPr lang="en-US" altLang="zh-TW" sz="3200">
                <a:solidFill>
                  <a:srgbClr val="000000"/>
                </a:solidFill>
                <a:latin typeface="Times New Roman" pitchFamily="18" charset="0"/>
                <a:ea typeface="細明體" pitchFamily="49" charset="-120"/>
              </a:rPr>
              <a:t>	Mutant refers to an organism or a gene that is different from the normal or wild type.</a:t>
            </a:r>
            <a:endParaRPr lang="zh-TW" altLang="zh-TW" sz="3200">
              <a:solidFill>
                <a:srgbClr val="000000"/>
              </a:solidFill>
              <a:latin typeface="Times New Roman" pitchFamily="18" charset="0"/>
              <a:ea typeface="細明體" pitchFamily="49" charset="-12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14</a:t>
            </a:fld>
            <a:endParaRPr lang="en-GB"/>
          </a:p>
        </p:txBody>
      </p:sp>
    </p:spTree>
    <p:extLst>
      <p:ext uri="{BB962C8B-B14F-4D97-AF65-F5344CB8AC3E}">
        <p14:creationId xmlns:p14="http://schemas.microsoft.com/office/powerpoint/2010/main" val="1278435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28600"/>
            <a:ext cx="3657600" cy="914400"/>
          </a:xfrm>
        </p:spPr>
        <p:txBody>
          <a:bodyPr rtlCol="0">
            <a:noAutofit/>
          </a:bodyPr>
          <a:lstStyle/>
          <a:p>
            <a:pPr fontAlgn="auto">
              <a:spcAft>
                <a:spcPts val="0"/>
              </a:spcAft>
              <a:defRPr/>
            </a:pPr>
            <a:r>
              <a:rPr lang="en-US" altLang="zh-TW" sz="2400" dirty="0" smtClean="0"/>
              <a:t>Reversion and the Ames test:</a:t>
            </a:r>
            <a:endParaRPr lang="zh-TW" altLang="zh-TW" sz="2400" dirty="0" smtClean="0"/>
          </a:p>
        </p:txBody>
      </p:sp>
      <p:pic>
        <p:nvPicPr>
          <p:cNvPr id="17411" name="Picture 4" descr="D:\Molbio\S85200_molbio\lecture6\DNA repair\Am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38125"/>
            <a:ext cx="4572000" cy="654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5"/>
          <p:cNvSpPr txBox="1">
            <a:spLocks noChangeArrowheads="1"/>
          </p:cNvSpPr>
          <p:nvPr/>
        </p:nvSpPr>
        <p:spPr bwMode="auto">
          <a:xfrm>
            <a:off x="152400" y="1524000"/>
            <a:ext cx="43434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a:latin typeface="Times New Roman" pitchFamily="18" charset="0"/>
              </a:rPr>
              <a:t>Mutants may have second mutation and become wild type again.</a:t>
            </a:r>
          </a:p>
        </p:txBody>
      </p:sp>
      <p:sp>
        <p:nvSpPr>
          <p:cNvPr id="17413" name="Text Box 6"/>
          <p:cNvSpPr txBox="1">
            <a:spLocks noChangeArrowheads="1"/>
          </p:cNvSpPr>
          <p:nvPr/>
        </p:nvSpPr>
        <p:spPr bwMode="auto">
          <a:xfrm>
            <a:off x="152400" y="3581400"/>
            <a:ext cx="41148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a:latin typeface="Times New Roman" pitchFamily="18" charset="0"/>
              </a:rPr>
              <a:t>Reversion was used as a means of detecting mutagens and carcinogens- the Ames test</a:t>
            </a:r>
          </a:p>
        </p:txBody>
      </p:sp>
      <p:sp>
        <p:nvSpPr>
          <p:cNvPr id="2" name="Slide Number Placeholder 1"/>
          <p:cNvSpPr>
            <a:spLocks noGrp="1"/>
          </p:cNvSpPr>
          <p:nvPr>
            <p:ph type="sldNum" sz="quarter" idx="12"/>
          </p:nvPr>
        </p:nvSpPr>
        <p:spPr/>
        <p:txBody>
          <a:bodyPr/>
          <a:lstStyle/>
          <a:p>
            <a:fld id="{781C0F97-348B-46A2-84FE-EBA07D71BB30}" type="slidenum">
              <a:rPr lang="en-GB" smtClean="0"/>
              <a:t>15</a:t>
            </a:fld>
            <a:endParaRPr lang="en-GB"/>
          </a:p>
        </p:txBody>
      </p:sp>
    </p:spTree>
    <p:extLst>
      <p:ext uri="{BB962C8B-B14F-4D97-AF65-F5344CB8AC3E}">
        <p14:creationId xmlns:p14="http://schemas.microsoft.com/office/powerpoint/2010/main" val="676376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zh-TW" smtClean="0">
                <a:ea typeface="細明體" pitchFamily="49" charset="-120"/>
              </a:rPr>
              <a:t>DNA Repair Mechanisms</a:t>
            </a:r>
            <a:endParaRPr lang="zh-TW" altLang="zh-TW" smtClean="0">
              <a:ea typeface="細明體" pitchFamily="49" charset="-120"/>
            </a:endParaRPr>
          </a:p>
        </p:txBody>
      </p:sp>
      <p:sp>
        <p:nvSpPr>
          <p:cNvPr id="39939" name="Rectangle 3"/>
          <p:cNvSpPr>
            <a:spLocks noGrp="1" noChangeArrowheads="1"/>
          </p:cNvSpPr>
          <p:nvPr>
            <p:ph idx="1"/>
          </p:nvPr>
        </p:nvSpPr>
        <p:spPr>
          <a:xfrm>
            <a:off x="685800" y="2209800"/>
            <a:ext cx="7696200" cy="2971800"/>
          </a:xfrm>
        </p:spPr>
        <p:txBody>
          <a:bodyPr rtlCol="0">
            <a:normAutofit fontScale="92500" lnSpcReduction="20000"/>
          </a:bodyPr>
          <a:lstStyle/>
          <a:p>
            <a:pPr fontAlgn="auto">
              <a:spcAft>
                <a:spcPts val="0"/>
              </a:spcAft>
              <a:buFontTx/>
              <a:buNone/>
              <a:defRPr/>
            </a:pPr>
            <a:r>
              <a:rPr lang="zh-TW" altLang="zh-TW" smtClean="0">
                <a:latin typeface="Times New Roman" pitchFamily="18" charset="0"/>
                <a:ea typeface="細明體" pitchFamily="49" charset="-120"/>
              </a:rPr>
              <a:t>(1) </a:t>
            </a:r>
            <a:r>
              <a:rPr lang="en-US" altLang="zh-TW" smtClean="0">
                <a:latin typeface="Times New Roman" pitchFamily="18" charset="0"/>
                <a:ea typeface="細明體" pitchFamily="49" charset="-120"/>
              </a:rPr>
              <a:t>Repair by direct reversal: The simplest mechanism. e.g. UV induced T-T dimer is recognized by </a:t>
            </a:r>
            <a:r>
              <a:rPr lang="en-US" altLang="zh-TW" smtClean="0">
                <a:solidFill>
                  <a:schemeClr val="accent2"/>
                </a:solidFill>
                <a:latin typeface="Times New Roman" pitchFamily="18" charset="0"/>
                <a:ea typeface="細明體" pitchFamily="49" charset="-120"/>
              </a:rPr>
              <a:t>photolyase</a:t>
            </a:r>
            <a:r>
              <a:rPr lang="en-US" altLang="zh-TW" smtClean="0">
                <a:latin typeface="Times New Roman" pitchFamily="18" charset="0"/>
                <a:ea typeface="細明體" pitchFamily="49" charset="-120"/>
              </a:rPr>
              <a:t> and is cleaved into intact thymine (light dependent).  This is called photoactivation </a:t>
            </a:r>
          </a:p>
          <a:p>
            <a:pPr fontAlgn="auto">
              <a:spcAft>
                <a:spcPts val="0"/>
              </a:spcAft>
              <a:buFontTx/>
              <a:buNone/>
              <a:defRPr/>
            </a:pPr>
            <a:endParaRPr lang="en-US" altLang="zh-TW" smtClean="0">
              <a:latin typeface="Times New Roman" pitchFamily="18" charset="0"/>
              <a:ea typeface="細明體" pitchFamily="49" charset="-120"/>
            </a:endParaRPr>
          </a:p>
          <a:p>
            <a:pPr fontAlgn="auto">
              <a:spcAft>
                <a:spcPts val="0"/>
              </a:spcAft>
              <a:buFontTx/>
              <a:buNone/>
              <a:defRPr/>
            </a:pPr>
            <a:r>
              <a:rPr lang="en-US" altLang="zh-TW" smtClean="0">
                <a:latin typeface="Times New Roman" pitchFamily="18" charset="0"/>
              </a:rPr>
              <a:t>	</a:t>
            </a:r>
            <a:endParaRPr lang="zh-TW" altLang="zh-TW" smtClean="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16</a:t>
            </a:fld>
            <a:endParaRPr lang="en-GB"/>
          </a:p>
        </p:txBody>
      </p:sp>
    </p:spTree>
    <p:extLst>
      <p:ext uri="{BB962C8B-B14F-4D97-AF65-F5344CB8AC3E}">
        <p14:creationId xmlns:p14="http://schemas.microsoft.com/office/powerpoint/2010/main" val="2667266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zh-TW" smtClean="0"/>
              <a:t>Excision Repair</a:t>
            </a:r>
            <a:endParaRPr lang="zh-TW" altLang="zh-TW" smtClean="0"/>
          </a:p>
        </p:txBody>
      </p:sp>
      <p:sp>
        <p:nvSpPr>
          <p:cNvPr id="19459" name="Rectangle 3"/>
          <p:cNvSpPr>
            <a:spLocks noGrp="1" noChangeArrowheads="1"/>
          </p:cNvSpPr>
          <p:nvPr>
            <p:ph idx="1"/>
          </p:nvPr>
        </p:nvSpPr>
        <p:spPr>
          <a:xfrm>
            <a:off x="304800" y="1371600"/>
            <a:ext cx="3733800" cy="4114800"/>
          </a:xfrm>
        </p:spPr>
        <p:txBody>
          <a:bodyPr/>
          <a:lstStyle/>
          <a:p>
            <a:pPr>
              <a:buFontTx/>
              <a:buNone/>
            </a:pPr>
            <a:r>
              <a:rPr lang="zh-TW" altLang="zh-TW" smtClean="0">
                <a:latin typeface="Times New Roman" pitchFamily="18" charset="0"/>
              </a:rPr>
              <a:t>(2) </a:t>
            </a:r>
            <a:r>
              <a:rPr lang="en-US" altLang="zh-TW" smtClean="0">
                <a:solidFill>
                  <a:schemeClr val="accent2"/>
                </a:solidFill>
                <a:latin typeface="Times New Roman" pitchFamily="18" charset="0"/>
              </a:rPr>
              <a:t>Excision Repair</a:t>
            </a:r>
            <a:r>
              <a:rPr lang="en-US" altLang="zh-TW" smtClean="0">
                <a:latin typeface="Times New Roman" pitchFamily="18" charset="0"/>
              </a:rPr>
              <a:t>: The most ubiquitous repair mechanism, which can deal with a large variety of structural defects in DNA.</a:t>
            </a:r>
            <a:endParaRPr lang="zh-TW" altLang="zh-TW" smtClean="0">
              <a:latin typeface="Times New Roman" pitchFamily="18" charset="0"/>
            </a:endParaRPr>
          </a:p>
          <a:p>
            <a:endParaRPr lang="zh-TW" altLang="en-US" smtClean="0"/>
          </a:p>
        </p:txBody>
      </p:sp>
      <p:pic>
        <p:nvPicPr>
          <p:cNvPr id="19460" name="Picture 4" descr="D:\Molbio\S85200_molbio\lecture6\DNA repair\exci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219200"/>
            <a:ext cx="4822825" cy="488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17</a:t>
            </a:fld>
            <a:endParaRPr lang="en-GB"/>
          </a:p>
        </p:txBody>
      </p:sp>
    </p:spTree>
    <p:extLst>
      <p:ext uri="{BB962C8B-B14F-4D97-AF65-F5344CB8AC3E}">
        <p14:creationId xmlns:p14="http://schemas.microsoft.com/office/powerpoint/2010/main" val="348410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zh-TW" smtClean="0"/>
              <a:t>Recombinational Repair</a:t>
            </a:r>
          </a:p>
        </p:txBody>
      </p:sp>
      <p:sp>
        <p:nvSpPr>
          <p:cNvPr id="20483" name="Rectangle 3"/>
          <p:cNvSpPr>
            <a:spLocks noGrp="1" noChangeArrowheads="1"/>
          </p:cNvSpPr>
          <p:nvPr>
            <p:ph idx="1"/>
          </p:nvPr>
        </p:nvSpPr>
        <p:spPr>
          <a:xfrm>
            <a:off x="685800" y="1371600"/>
            <a:ext cx="7772400" cy="2057400"/>
          </a:xfrm>
        </p:spPr>
        <p:txBody>
          <a:bodyPr/>
          <a:lstStyle/>
          <a:p>
            <a:pPr>
              <a:buFontTx/>
              <a:buNone/>
            </a:pPr>
            <a:r>
              <a:rPr lang="zh-TW" altLang="en-US" smtClean="0">
                <a:latin typeface="Times New Roman" pitchFamily="18" charset="0"/>
              </a:rPr>
              <a:t>(3) </a:t>
            </a:r>
            <a:r>
              <a:rPr lang="en-US" altLang="zh-TW" smtClean="0">
                <a:latin typeface="Times New Roman" pitchFamily="18" charset="0"/>
              </a:rPr>
              <a:t>Recombinational repair (Postreplicational repair): Occurs before excision repair has happened or when excision repair can not fix the problem</a:t>
            </a:r>
            <a:endParaRPr lang="zh-TW" altLang="zh-TW" smtClean="0">
              <a:latin typeface="Times New Roman" pitchFamily="18" charset="0"/>
            </a:endParaRPr>
          </a:p>
        </p:txBody>
      </p:sp>
      <p:pic>
        <p:nvPicPr>
          <p:cNvPr id="20484" name="Picture 4" descr="D:\Molbio\S85200_molbio\lecture6\DNA repair\recombin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657600"/>
            <a:ext cx="89916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18</a:t>
            </a:fld>
            <a:endParaRPr lang="en-GB"/>
          </a:p>
        </p:txBody>
      </p:sp>
    </p:spTree>
    <p:extLst>
      <p:ext uri="{BB962C8B-B14F-4D97-AF65-F5344CB8AC3E}">
        <p14:creationId xmlns:p14="http://schemas.microsoft.com/office/powerpoint/2010/main" val="2800441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zh-TW" smtClean="0"/>
              <a:t>The SOS response</a:t>
            </a:r>
            <a:endParaRPr lang="zh-TW" altLang="zh-TW" smtClean="0"/>
          </a:p>
        </p:txBody>
      </p:sp>
      <p:sp>
        <p:nvSpPr>
          <p:cNvPr id="21507" name="Rectangle 3"/>
          <p:cNvSpPr>
            <a:spLocks noGrp="1" noChangeArrowheads="1"/>
          </p:cNvSpPr>
          <p:nvPr>
            <p:ph idx="1"/>
          </p:nvPr>
        </p:nvSpPr>
        <p:spPr/>
        <p:txBody>
          <a:bodyPr/>
          <a:lstStyle/>
          <a:p>
            <a:pPr>
              <a:buFontTx/>
              <a:buNone/>
            </a:pPr>
            <a:r>
              <a:rPr lang="zh-TW" altLang="en-US" smtClean="0">
                <a:latin typeface="Times New Roman" pitchFamily="18" charset="0"/>
              </a:rPr>
              <a:t>(4) </a:t>
            </a:r>
            <a:r>
              <a:rPr lang="en-US" altLang="zh-TW" smtClean="0">
                <a:latin typeface="Times New Roman" pitchFamily="18" charset="0"/>
              </a:rPr>
              <a:t>The SOS response:  The SOS response system is only active in response to some signal such as a blocked of replication fork.  In E. Coli, recA and lexA govern the expression of a number of other genes involved in DNA repair.  This is an error-prone DNA repair mechanism and result in higher than normal mutagenesis.</a:t>
            </a:r>
            <a:endParaRPr lang="zh-TW" altLang="zh-TW" smtClean="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19</a:t>
            </a:fld>
            <a:endParaRPr lang="en-GB"/>
          </a:p>
        </p:txBody>
      </p:sp>
    </p:spTree>
    <p:extLst>
      <p:ext uri="{BB962C8B-B14F-4D97-AF65-F5344CB8AC3E}">
        <p14:creationId xmlns:p14="http://schemas.microsoft.com/office/powerpoint/2010/main" val="299644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1"/>
          <p:cNvSpPr>
            <a:spLocks noGrp="1" noChangeArrowheads="1"/>
          </p:cNvSpPr>
          <p:nvPr>
            <p:ph type="title"/>
          </p:nvPr>
        </p:nvSpPr>
        <p:spPr/>
        <p:txBody>
          <a:bodyPr/>
          <a:lstStyle/>
          <a:p>
            <a:r>
              <a:rPr lang="en-US" altLang="zh-TW" smtClean="0">
                <a:ea typeface="細明體" pitchFamily="49" charset="-120"/>
              </a:rPr>
              <a:t>DNA Damage</a:t>
            </a:r>
            <a:endParaRPr lang="zh-TW" altLang="zh-TW" smtClean="0">
              <a:ea typeface="細明體" pitchFamily="49" charset="-120"/>
            </a:endParaRPr>
          </a:p>
        </p:txBody>
      </p:sp>
      <p:sp>
        <p:nvSpPr>
          <p:cNvPr id="4099" name="Text Box 25"/>
          <p:cNvSpPr txBox="1">
            <a:spLocks noChangeArrowheads="1"/>
          </p:cNvSpPr>
          <p:nvPr/>
        </p:nvSpPr>
        <p:spPr bwMode="auto">
          <a:xfrm>
            <a:off x="304800" y="2514600"/>
            <a:ext cx="8305800" cy="356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6096000" algn="ctr"/>
              </a:tabLst>
              <a:defRPr sz="2400">
                <a:solidFill>
                  <a:schemeClr val="tx1"/>
                </a:solidFill>
                <a:latin typeface="Times" charset="0"/>
                <a:ea typeface="新細明體" pitchFamily="18" charset="-120"/>
              </a:defRPr>
            </a:lvl1pPr>
            <a:lvl2pPr marL="742950" indent="-285750">
              <a:tabLst>
                <a:tab pos="6096000" algn="ctr"/>
              </a:tabLst>
              <a:defRPr sz="2400">
                <a:solidFill>
                  <a:schemeClr val="tx1"/>
                </a:solidFill>
                <a:latin typeface="Times" charset="0"/>
                <a:ea typeface="新細明體" pitchFamily="18" charset="-120"/>
              </a:defRPr>
            </a:lvl2pPr>
            <a:lvl3pPr marL="1143000" indent="-228600">
              <a:tabLst>
                <a:tab pos="6096000" algn="ctr"/>
              </a:tabLst>
              <a:defRPr sz="2400">
                <a:solidFill>
                  <a:schemeClr val="tx1"/>
                </a:solidFill>
                <a:latin typeface="Times" charset="0"/>
                <a:ea typeface="新細明體" pitchFamily="18" charset="-120"/>
              </a:defRPr>
            </a:lvl3pPr>
            <a:lvl4pPr marL="1600200" indent="-228600">
              <a:tabLst>
                <a:tab pos="6096000" algn="ctr"/>
              </a:tabLst>
              <a:defRPr sz="2400">
                <a:solidFill>
                  <a:schemeClr val="tx1"/>
                </a:solidFill>
                <a:latin typeface="Times" charset="0"/>
                <a:ea typeface="新細明體" pitchFamily="18" charset="-120"/>
              </a:defRPr>
            </a:lvl4pPr>
            <a:lvl5pPr marL="2057400" indent="-228600">
              <a:tabLst>
                <a:tab pos="6096000" algn="ctr"/>
              </a:tabLst>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tabLst>
                <a:tab pos="6096000" algn="ctr"/>
              </a:tabLs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tabLst>
                <a:tab pos="6096000" algn="ctr"/>
              </a:tabLs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tabLst>
                <a:tab pos="6096000" algn="ctr"/>
              </a:tabLs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tabLst>
                <a:tab pos="6096000" algn="ctr"/>
              </a:tabLst>
              <a:defRPr sz="2400">
                <a:solidFill>
                  <a:schemeClr val="tx1"/>
                </a:solidFill>
                <a:latin typeface="Times" charset="0"/>
                <a:ea typeface="新細明體" pitchFamily="18" charset="-120"/>
              </a:defRPr>
            </a:lvl9pPr>
          </a:lstStyle>
          <a:p>
            <a:r>
              <a:rPr lang="en-US" altLang="zh-TW" b="1" u="sng">
                <a:solidFill>
                  <a:schemeClr val="accent2"/>
                </a:solidFill>
                <a:latin typeface="Times New Roman" pitchFamily="18" charset="0"/>
                <a:ea typeface="細明體" pitchFamily="49" charset="-120"/>
              </a:rPr>
              <a:t>Machanism</a:t>
            </a:r>
            <a:r>
              <a:rPr lang="en-US" altLang="zh-TW" u="sng">
                <a:solidFill>
                  <a:schemeClr val="accent2"/>
                </a:solidFill>
                <a:latin typeface="細明體" pitchFamily="49" charset="-120"/>
                <a:ea typeface="細明體" pitchFamily="49" charset="-120"/>
              </a:rPr>
              <a:t>	</a:t>
            </a:r>
            <a:r>
              <a:rPr lang="en-US" altLang="zh-TW" b="1" u="sng">
                <a:solidFill>
                  <a:schemeClr val="accent2"/>
                </a:solidFill>
                <a:latin typeface="Times New Roman" pitchFamily="18" charset="0"/>
                <a:ea typeface="細明體" pitchFamily="49" charset="-120"/>
              </a:rPr>
              <a:t>Cumulative error frequency</a:t>
            </a:r>
            <a:endParaRPr lang="en-US" altLang="zh-TW">
              <a:solidFill>
                <a:schemeClr val="accent2"/>
              </a:solidFill>
              <a:latin typeface="細明體" pitchFamily="49" charset="-120"/>
              <a:ea typeface="細明體" pitchFamily="49" charset="-120"/>
            </a:endParaRPr>
          </a:p>
          <a:p>
            <a:pPr>
              <a:lnSpc>
                <a:spcPct val="150000"/>
              </a:lnSpc>
            </a:pPr>
            <a:r>
              <a:rPr lang="en-US" altLang="zh-TW">
                <a:latin typeface="Times New Roman" pitchFamily="18" charset="0"/>
                <a:ea typeface="細明體" pitchFamily="49" charset="-120"/>
              </a:rPr>
              <a:t>Base pairing	~10</a:t>
            </a:r>
            <a:r>
              <a:rPr lang="en-US" altLang="zh-TW" baseline="30000">
                <a:latin typeface="Times New Roman" pitchFamily="18" charset="0"/>
                <a:ea typeface="細明體" pitchFamily="49" charset="-120"/>
              </a:rPr>
              <a:t>-1</a:t>
            </a:r>
            <a:r>
              <a:rPr lang="en-US" altLang="zh-TW">
                <a:latin typeface="Times New Roman" pitchFamily="18" charset="0"/>
                <a:ea typeface="細明體" pitchFamily="49" charset="-120"/>
              </a:rPr>
              <a:t> - 10</a:t>
            </a:r>
            <a:r>
              <a:rPr lang="en-US" altLang="zh-TW" baseline="30000">
                <a:latin typeface="Times New Roman" pitchFamily="18" charset="0"/>
                <a:ea typeface="細明體" pitchFamily="49" charset="-120"/>
              </a:rPr>
              <a:t>-2</a:t>
            </a:r>
            <a:endParaRPr lang="en-US" altLang="zh-TW">
              <a:latin typeface="細明體" pitchFamily="49" charset="-120"/>
              <a:ea typeface="細明體" pitchFamily="49" charset="-120"/>
            </a:endParaRPr>
          </a:p>
          <a:p>
            <a:pPr>
              <a:lnSpc>
                <a:spcPct val="150000"/>
              </a:lnSpc>
            </a:pPr>
            <a:r>
              <a:rPr lang="en-US" altLang="zh-TW">
                <a:latin typeface="Times New Roman" pitchFamily="18" charset="0"/>
                <a:ea typeface="細明體" pitchFamily="49" charset="-120"/>
              </a:rPr>
              <a:t>DNA polymerase actions (including base	~10</a:t>
            </a:r>
            <a:r>
              <a:rPr lang="en-US" altLang="zh-TW" baseline="30000">
                <a:latin typeface="Times New Roman" pitchFamily="18" charset="0"/>
                <a:ea typeface="細明體" pitchFamily="49" charset="-120"/>
              </a:rPr>
              <a:t>-5</a:t>
            </a:r>
            <a:r>
              <a:rPr lang="en-US" altLang="zh-TW">
                <a:latin typeface="Times New Roman" pitchFamily="18" charset="0"/>
                <a:ea typeface="細明體" pitchFamily="49" charset="-120"/>
              </a:rPr>
              <a:t> - 10</a:t>
            </a:r>
            <a:r>
              <a:rPr lang="en-US" altLang="zh-TW" baseline="30000">
                <a:latin typeface="Times New Roman" pitchFamily="18" charset="0"/>
                <a:ea typeface="細明體" pitchFamily="49" charset="-120"/>
              </a:rPr>
              <a:t>-6</a:t>
            </a:r>
            <a:endParaRPr lang="en-US" altLang="zh-TW">
              <a:latin typeface="細明體" pitchFamily="49" charset="-120"/>
              <a:ea typeface="細明體" pitchFamily="49" charset="-120"/>
            </a:endParaRPr>
          </a:p>
          <a:p>
            <a:pPr>
              <a:lnSpc>
                <a:spcPct val="150000"/>
              </a:lnSpc>
            </a:pPr>
            <a:r>
              <a:rPr lang="en-US" altLang="zh-TW">
                <a:latin typeface="Times New Roman" pitchFamily="18" charset="0"/>
                <a:ea typeface="細明體" pitchFamily="49" charset="-120"/>
              </a:rPr>
              <a:t>selection, 3'-&gt;5' proofreading)</a:t>
            </a:r>
          </a:p>
          <a:p>
            <a:pPr>
              <a:lnSpc>
                <a:spcPct val="150000"/>
              </a:lnSpc>
            </a:pPr>
            <a:r>
              <a:rPr lang="en-US" altLang="zh-TW">
                <a:latin typeface="Times New Roman" pitchFamily="18" charset="0"/>
                <a:ea typeface="細明體" pitchFamily="49" charset="-120"/>
              </a:rPr>
              <a:t>Accessory proteins (e.g. SSBP)	~10</a:t>
            </a:r>
            <a:r>
              <a:rPr lang="en-US" altLang="zh-TW" baseline="30000">
                <a:latin typeface="Times New Roman" pitchFamily="18" charset="0"/>
                <a:ea typeface="細明體" pitchFamily="49" charset="-120"/>
              </a:rPr>
              <a:t>-7</a:t>
            </a:r>
            <a:endParaRPr lang="en-US" altLang="zh-TW">
              <a:latin typeface="細明體" pitchFamily="49" charset="-120"/>
              <a:ea typeface="細明體" pitchFamily="49" charset="-120"/>
            </a:endParaRPr>
          </a:p>
          <a:p>
            <a:pPr>
              <a:lnSpc>
                <a:spcPct val="150000"/>
              </a:lnSpc>
            </a:pPr>
            <a:r>
              <a:rPr lang="en-US" altLang="zh-TW">
                <a:latin typeface="Times New Roman" pitchFamily="18" charset="0"/>
                <a:ea typeface="細明體" pitchFamily="49" charset="-120"/>
              </a:rPr>
              <a:t>Post-replication mismatch correction	~10</a:t>
            </a:r>
            <a:r>
              <a:rPr lang="en-US" altLang="zh-TW" baseline="30000">
                <a:latin typeface="Times New Roman" pitchFamily="18" charset="0"/>
                <a:ea typeface="細明體" pitchFamily="49" charset="-120"/>
              </a:rPr>
              <a:t>-10</a:t>
            </a:r>
            <a:endParaRPr lang="en-US" altLang="zh-TW">
              <a:latin typeface="細明體" pitchFamily="49" charset="-120"/>
              <a:ea typeface="細明體" pitchFamily="49" charset="-120"/>
            </a:endParaRPr>
          </a:p>
          <a:p>
            <a:pPr eaLnBrk="1" hangingPunct="1"/>
            <a:endParaRPr kumimoji="1" lang="zh-TW" altLang="en-US">
              <a:latin typeface="Times New Roman" pitchFamily="18" charset="0"/>
            </a:endParaRPr>
          </a:p>
        </p:txBody>
      </p:sp>
      <p:sp>
        <p:nvSpPr>
          <p:cNvPr id="4100" name="Rectangle 26"/>
          <p:cNvSpPr>
            <a:spLocks noChangeArrowheads="1"/>
          </p:cNvSpPr>
          <p:nvPr/>
        </p:nvSpPr>
        <p:spPr bwMode="auto">
          <a:xfrm>
            <a:off x="457200" y="1219200"/>
            <a:ext cx="82296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zh-TW" sz="2800">
                <a:latin typeface="Times New Roman" pitchFamily="18" charset="0"/>
                <a:ea typeface="細明體" pitchFamily="49" charset="-120"/>
              </a:rPr>
              <a:t>Mechanisms for maintaining genetic stability associated with DNA replication in E. Coli</a:t>
            </a:r>
            <a:endParaRPr lang="zh-TW" altLang="zh-TW" sz="2800">
              <a:latin typeface="Times New Roman" pitchFamily="18" charset="0"/>
              <a:ea typeface="細明體" pitchFamily="49" charset="-12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2</a:t>
            </a:fld>
            <a:endParaRPr lang="en-GB"/>
          </a:p>
        </p:txBody>
      </p:sp>
    </p:spTree>
    <p:extLst>
      <p:ext uri="{BB962C8B-B14F-4D97-AF65-F5344CB8AC3E}">
        <p14:creationId xmlns:p14="http://schemas.microsoft.com/office/powerpoint/2010/main" val="3011899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zh-TW" smtClean="0"/>
              <a:t>SOS DNA Repair</a:t>
            </a:r>
          </a:p>
        </p:txBody>
      </p:sp>
      <p:sp>
        <p:nvSpPr>
          <p:cNvPr id="48131" name="Rectangle 3"/>
          <p:cNvSpPr>
            <a:spLocks noGrp="1" noChangeArrowheads="1"/>
          </p:cNvSpPr>
          <p:nvPr>
            <p:ph idx="1"/>
          </p:nvPr>
        </p:nvSpPr>
        <p:spPr>
          <a:xfrm>
            <a:off x="1295400" y="1524000"/>
            <a:ext cx="7162800" cy="5029200"/>
          </a:xfrm>
        </p:spPr>
        <p:txBody>
          <a:bodyPr rtlCol="0">
            <a:normAutofit fontScale="92500" lnSpcReduction="10000"/>
          </a:bodyPr>
          <a:lstStyle/>
          <a:p>
            <a:pPr fontAlgn="auto">
              <a:spcAft>
                <a:spcPts val="0"/>
              </a:spcAft>
              <a:buFontTx/>
              <a:buNone/>
              <a:defRPr/>
            </a:pPr>
            <a:r>
              <a:rPr lang="en-US" altLang="zh-TW" dirty="0" smtClean="0"/>
              <a:t>1. DNA damage</a:t>
            </a:r>
          </a:p>
          <a:p>
            <a:pPr fontAlgn="auto">
              <a:spcAft>
                <a:spcPts val="0"/>
              </a:spcAft>
              <a:buFontTx/>
              <a:buNone/>
              <a:defRPr/>
            </a:pPr>
            <a:r>
              <a:rPr lang="en-US" altLang="zh-TW" dirty="0" smtClean="0"/>
              <a:t>2. </a:t>
            </a:r>
            <a:r>
              <a:rPr lang="en-US" altLang="zh-TW" dirty="0" err="1" smtClean="0"/>
              <a:t>RecA</a:t>
            </a:r>
            <a:r>
              <a:rPr lang="en-US" altLang="zh-TW" dirty="0" smtClean="0"/>
              <a:t> converted to </a:t>
            </a:r>
            <a:r>
              <a:rPr lang="en-US" altLang="zh-TW" dirty="0" err="1" smtClean="0"/>
              <a:t>RecA</a:t>
            </a:r>
            <a:r>
              <a:rPr lang="en-US" altLang="zh-TW" dirty="0" smtClean="0"/>
              <a:t>*</a:t>
            </a:r>
          </a:p>
          <a:p>
            <a:pPr fontAlgn="auto">
              <a:spcAft>
                <a:spcPts val="0"/>
              </a:spcAft>
              <a:buFontTx/>
              <a:buNone/>
              <a:defRPr/>
            </a:pPr>
            <a:r>
              <a:rPr lang="en-US" altLang="zh-TW" dirty="0" smtClean="0"/>
              <a:t>3. </a:t>
            </a:r>
            <a:r>
              <a:rPr lang="en-US" altLang="zh-TW" dirty="0" err="1" smtClean="0"/>
              <a:t>RecA</a:t>
            </a:r>
            <a:r>
              <a:rPr lang="en-US" altLang="zh-TW" dirty="0" smtClean="0"/>
              <a:t>* facilitated </a:t>
            </a:r>
            <a:r>
              <a:rPr lang="en-US" altLang="zh-TW" dirty="0" err="1" smtClean="0"/>
              <a:t>LexA</a:t>
            </a:r>
            <a:r>
              <a:rPr lang="en-US" altLang="zh-TW" dirty="0" smtClean="0"/>
              <a:t> self-cleavage</a:t>
            </a:r>
          </a:p>
          <a:p>
            <a:pPr fontAlgn="auto">
              <a:spcAft>
                <a:spcPts val="0"/>
              </a:spcAft>
              <a:buFontTx/>
              <a:buNone/>
              <a:defRPr/>
            </a:pPr>
            <a:r>
              <a:rPr lang="en-US" altLang="zh-TW" dirty="0" smtClean="0"/>
              <a:t>4. Increased synthesis of SOS proteins</a:t>
            </a:r>
          </a:p>
          <a:p>
            <a:pPr fontAlgn="auto">
              <a:spcAft>
                <a:spcPts val="0"/>
              </a:spcAft>
              <a:buFontTx/>
              <a:buNone/>
              <a:defRPr/>
            </a:pPr>
            <a:r>
              <a:rPr lang="en-US" altLang="zh-TW" dirty="0" smtClean="0"/>
              <a:t>5. Error prone repair induced</a:t>
            </a:r>
          </a:p>
          <a:p>
            <a:pPr fontAlgn="auto">
              <a:spcAft>
                <a:spcPts val="0"/>
              </a:spcAft>
              <a:buFontTx/>
              <a:buNone/>
              <a:defRPr/>
            </a:pPr>
            <a:r>
              <a:rPr lang="en-US" altLang="zh-TW" dirty="0" smtClean="0"/>
              <a:t>6. DNA damage repaired</a:t>
            </a:r>
          </a:p>
          <a:p>
            <a:pPr fontAlgn="auto">
              <a:spcAft>
                <a:spcPts val="0"/>
              </a:spcAft>
              <a:buFontTx/>
              <a:buNone/>
              <a:defRPr/>
            </a:pPr>
            <a:r>
              <a:rPr lang="en-US" altLang="zh-TW" dirty="0" smtClean="0"/>
              <a:t>7. </a:t>
            </a:r>
            <a:r>
              <a:rPr lang="en-US" altLang="zh-TW" dirty="0" err="1" smtClean="0"/>
              <a:t>RecA</a:t>
            </a:r>
            <a:r>
              <a:rPr lang="en-US" altLang="zh-TW" dirty="0" smtClean="0"/>
              <a:t>* returned to </a:t>
            </a:r>
            <a:r>
              <a:rPr lang="en-US" altLang="zh-TW" dirty="0" err="1" smtClean="0"/>
              <a:t>RecA</a:t>
            </a:r>
            <a:endParaRPr lang="en-US" altLang="zh-TW" dirty="0" smtClean="0"/>
          </a:p>
          <a:p>
            <a:pPr fontAlgn="auto">
              <a:spcAft>
                <a:spcPts val="0"/>
              </a:spcAft>
              <a:buFontTx/>
              <a:buNone/>
              <a:defRPr/>
            </a:pPr>
            <a:r>
              <a:rPr lang="en-US" altLang="zh-TW" dirty="0" smtClean="0"/>
              <a:t>8. </a:t>
            </a:r>
            <a:r>
              <a:rPr lang="en-US" altLang="zh-TW" dirty="0" err="1" smtClean="0"/>
              <a:t>LexA</a:t>
            </a:r>
            <a:r>
              <a:rPr lang="en-US" altLang="zh-TW" dirty="0" smtClean="0"/>
              <a:t> no longer self-cleaved</a:t>
            </a:r>
          </a:p>
          <a:p>
            <a:pPr fontAlgn="auto">
              <a:spcAft>
                <a:spcPts val="0"/>
              </a:spcAft>
              <a:buFontTx/>
              <a:buNone/>
              <a:defRPr/>
            </a:pPr>
            <a:r>
              <a:rPr lang="en-US" altLang="zh-TW" dirty="0" smtClean="0"/>
              <a:t>9. </a:t>
            </a:r>
            <a:r>
              <a:rPr lang="en-US" altLang="zh-TW" dirty="0" err="1" smtClean="0"/>
              <a:t>LexA</a:t>
            </a:r>
            <a:r>
              <a:rPr lang="en-US" altLang="zh-TW" dirty="0" smtClean="0"/>
              <a:t> repressed SOS genes</a:t>
            </a:r>
          </a:p>
          <a:p>
            <a:pPr fontAlgn="auto">
              <a:spcAft>
                <a:spcPts val="0"/>
              </a:spcAft>
              <a:buFontTx/>
              <a:buNone/>
              <a:defRPr/>
            </a:pPr>
            <a:r>
              <a:rPr lang="en-US" altLang="zh-TW" dirty="0" smtClean="0"/>
              <a:t>10. </a:t>
            </a:r>
            <a:r>
              <a:rPr lang="en-US" altLang="zh-TW" dirty="0" err="1" smtClean="0"/>
              <a:t>LexA</a:t>
            </a:r>
            <a:r>
              <a:rPr lang="en-US" altLang="zh-TW" dirty="0" smtClean="0"/>
              <a:t> repress </a:t>
            </a:r>
            <a:r>
              <a:rPr lang="en-US" altLang="zh-TW" i="1" dirty="0" err="1" smtClean="0"/>
              <a:t>lexA</a:t>
            </a:r>
            <a:r>
              <a:rPr lang="en-US" altLang="zh-TW" dirty="0" smtClean="0"/>
              <a:t> gene expression</a:t>
            </a:r>
          </a:p>
        </p:txBody>
      </p:sp>
      <p:sp>
        <p:nvSpPr>
          <p:cNvPr id="2" name="Slide Number Placeholder 1"/>
          <p:cNvSpPr>
            <a:spLocks noGrp="1"/>
          </p:cNvSpPr>
          <p:nvPr>
            <p:ph type="sldNum" sz="quarter" idx="12"/>
          </p:nvPr>
        </p:nvSpPr>
        <p:spPr/>
        <p:txBody>
          <a:bodyPr/>
          <a:lstStyle/>
          <a:p>
            <a:fld id="{781C0F97-348B-46A2-84FE-EBA07D71BB30}" type="slidenum">
              <a:rPr lang="en-GB" smtClean="0"/>
              <a:t>20</a:t>
            </a:fld>
            <a:endParaRPr lang="en-GB"/>
          </a:p>
        </p:txBody>
      </p:sp>
    </p:spTree>
    <p:extLst>
      <p:ext uri="{BB962C8B-B14F-4D97-AF65-F5344CB8AC3E}">
        <p14:creationId xmlns:p14="http://schemas.microsoft.com/office/powerpoint/2010/main" val="4106483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600200" y="152400"/>
            <a:ext cx="6629400" cy="1020762"/>
          </a:xfrm>
        </p:spPr>
        <p:txBody>
          <a:bodyPr>
            <a:normAutofit/>
          </a:bodyPr>
          <a:lstStyle/>
          <a:p>
            <a:r>
              <a:rPr lang="en-US" altLang="zh-TW" sz="3600" dirty="0" smtClean="0"/>
              <a:t>Type of Mutations(I)</a:t>
            </a:r>
            <a:endParaRPr lang="zh-TW" altLang="zh-TW" sz="3600" dirty="0" smtClean="0"/>
          </a:p>
        </p:txBody>
      </p:sp>
      <p:sp>
        <p:nvSpPr>
          <p:cNvPr id="23555" name="Text Box 12"/>
          <p:cNvSpPr txBox="1">
            <a:spLocks noChangeArrowheads="1"/>
          </p:cNvSpPr>
          <p:nvPr/>
        </p:nvSpPr>
        <p:spPr bwMode="auto">
          <a:xfrm>
            <a:off x="1447800" y="2590800"/>
            <a:ext cx="74676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625600" indent="-1625600" defTabSz="1409700">
              <a:defRPr sz="2400">
                <a:solidFill>
                  <a:schemeClr val="tx1"/>
                </a:solidFill>
                <a:latin typeface="Times" charset="0"/>
                <a:ea typeface="新細明體" pitchFamily="18" charset="-120"/>
              </a:defRPr>
            </a:lvl1pPr>
            <a:lvl2pPr marL="742950" indent="-285750" defTabSz="1409700">
              <a:defRPr sz="2400">
                <a:solidFill>
                  <a:schemeClr val="tx1"/>
                </a:solidFill>
                <a:latin typeface="Times" charset="0"/>
                <a:ea typeface="新細明體" pitchFamily="18" charset="-120"/>
              </a:defRPr>
            </a:lvl2pPr>
            <a:lvl3pPr marL="1143000" indent="-228600" defTabSz="1409700">
              <a:defRPr sz="2400">
                <a:solidFill>
                  <a:schemeClr val="tx1"/>
                </a:solidFill>
                <a:latin typeface="Times" charset="0"/>
                <a:ea typeface="新細明體" pitchFamily="18" charset="-120"/>
              </a:defRPr>
            </a:lvl3pPr>
            <a:lvl4pPr marL="1600200" indent="-228600" defTabSz="1409700">
              <a:defRPr sz="2400">
                <a:solidFill>
                  <a:schemeClr val="tx1"/>
                </a:solidFill>
                <a:latin typeface="Times" charset="0"/>
                <a:ea typeface="新細明體" pitchFamily="18" charset="-120"/>
              </a:defRPr>
            </a:lvl4pPr>
            <a:lvl5pPr marL="2057400" indent="-228600" defTabSz="1409700">
              <a:defRPr sz="2400">
                <a:solidFill>
                  <a:schemeClr val="tx1"/>
                </a:solidFill>
                <a:latin typeface="Times" charset="0"/>
                <a:ea typeface="新細明體" pitchFamily="18" charset="-120"/>
              </a:defRPr>
            </a:lvl5pPr>
            <a:lvl6pPr marL="2514600" indent="-228600" defTabSz="14097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defTabSz="14097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defTabSz="14097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defTabSz="14097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a:solidFill>
                  <a:schemeClr val="accent2"/>
                </a:solidFill>
                <a:latin typeface="Times New Roman" pitchFamily="18" charset="0"/>
              </a:rPr>
              <a:t>Transition:</a:t>
            </a:r>
            <a:r>
              <a:rPr kumimoji="1" lang="en-US" altLang="zh-TW" sz="2800">
                <a:latin typeface="Times New Roman" pitchFamily="18" charset="0"/>
              </a:rPr>
              <a:t> One purine replaced by a different purine;or one pyrimidine replaced by a diferent pyrimidine</a:t>
            </a:r>
          </a:p>
          <a:p>
            <a:pPr eaLnBrk="1" hangingPunct="1"/>
            <a:r>
              <a:rPr kumimoji="1" lang="en-US" altLang="zh-TW" sz="2800">
                <a:latin typeface="Times New Roman" pitchFamily="18" charset="0"/>
              </a:rPr>
              <a:t>	</a:t>
            </a:r>
            <a:r>
              <a:rPr kumimoji="1" lang="en-US" altLang="zh-TW" sz="2800" b="1">
                <a:latin typeface="Times New Roman" pitchFamily="18" charset="0"/>
              </a:rPr>
              <a:t>A	G	T	C</a:t>
            </a:r>
          </a:p>
        </p:txBody>
      </p:sp>
      <p:sp>
        <p:nvSpPr>
          <p:cNvPr id="23556" name="Line 13"/>
          <p:cNvSpPr>
            <a:spLocks noChangeShapeType="1"/>
          </p:cNvSpPr>
          <p:nvPr/>
        </p:nvSpPr>
        <p:spPr bwMode="auto">
          <a:xfrm>
            <a:off x="3581400" y="4114800"/>
            <a:ext cx="685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7" name="Text Box 14"/>
          <p:cNvSpPr txBox="1">
            <a:spLocks noChangeArrowheads="1"/>
          </p:cNvSpPr>
          <p:nvPr/>
        </p:nvSpPr>
        <p:spPr bwMode="auto">
          <a:xfrm>
            <a:off x="1524000" y="4435475"/>
            <a:ext cx="7391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006600" indent="-2006600">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a:solidFill>
                  <a:schemeClr val="accent2"/>
                </a:solidFill>
                <a:latin typeface="Times New Roman" pitchFamily="18" charset="0"/>
              </a:rPr>
              <a:t>Transversion:</a:t>
            </a:r>
            <a:r>
              <a:rPr kumimoji="1" lang="en-US" altLang="zh-TW" sz="2800">
                <a:latin typeface="Times New Roman" pitchFamily="18" charset="0"/>
              </a:rPr>
              <a:t> A purine replaced by a pyrimidine or vice versa</a:t>
            </a:r>
          </a:p>
        </p:txBody>
      </p:sp>
      <p:sp>
        <p:nvSpPr>
          <p:cNvPr id="23558" name="Text Box 15"/>
          <p:cNvSpPr txBox="1">
            <a:spLocks noChangeArrowheads="1"/>
          </p:cNvSpPr>
          <p:nvPr/>
        </p:nvSpPr>
        <p:spPr bwMode="auto">
          <a:xfrm>
            <a:off x="1794669" y="1038272"/>
            <a:ext cx="32845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3200" b="1" u="sng" dirty="0">
                <a:solidFill>
                  <a:srgbClr val="35CB31"/>
                </a:solidFill>
                <a:latin typeface="Times New Roman" pitchFamily="18" charset="0"/>
              </a:rPr>
              <a:t>I. Point mutation:</a:t>
            </a:r>
            <a:endParaRPr kumimoji="1" lang="en-US" altLang="zh-TW" b="1" u="sng" dirty="0">
              <a:solidFill>
                <a:schemeClr val="accent2"/>
              </a:solidFill>
              <a:latin typeface="Times New Roman" pitchFamily="18" charset="0"/>
            </a:endParaRPr>
          </a:p>
          <a:p>
            <a:pPr eaLnBrk="1" hangingPunct="1"/>
            <a:r>
              <a:rPr kumimoji="1" lang="en-US" altLang="zh-TW" sz="2800" b="1" dirty="0">
                <a:solidFill>
                  <a:schemeClr val="accent2"/>
                </a:solidFill>
                <a:latin typeface="Times New Roman" pitchFamily="18" charset="0"/>
              </a:rPr>
              <a:t>A. Base substitution</a:t>
            </a:r>
            <a:endParaRPr kumimoji="1" lang="en-US" altLang="zh-TW" u="sng" dirty="0">
              <a:latin typeface="Times New Roman" pitchFamily="18" charset="0"/>
            </a:endParaRPr>
          </a:p>
        </p:txBody>
      </p:sp>
      <p:sp>
        <p:nvSpPr>
          <p:cNvPr id="23559" name="Text Box 16"/>
          <p:cNvSpPr txBox="1">
            <a:spLocks noChangeArrowheads="1"/>
          </p:cNvSpPr>
          <p:nvPr/>
        </p:nvSpPr>
        <p:spPr bwMode="auto">
          <a:xfrm>
            <a:off x="3200400" y="5334000"/>
            <a:ext cx="15128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546100">
              <a:defRPr sz="2400">
                <a:solidFill>
                  <a:schemeClr val="tx1"/>
                </a:solidFill>
                <a:latin typeface="Times" charset="0"/>
                <a:ea typeface="新細明體" pitchFamily="18" charset="-120"/>
              </a:defRPr>
            </a:lvl1pPr>
            <a:lvl2pPr marL="742950" indent="-285750" defTabSz="546100">
              <a:defRPr sz="2400">
                <a:solidFill>
                  <a:schemeClr val="tx1"/>
                </a:solidFill>
                <a:latin typeface="Times" charset="0"/>
                <a:ea typeface="新細明體" pitchFamily="18" charset="-120"/>
              </a:defRPr>
            </a:lvl2pPr>
            <a:lvl3pPr marL="1143000" indent="-228600" defTabSz="546100">
              <a:defRPr sz="2400">
                <a:solidFill>
                  <a:schemeClr val="tx1"/>
                </a:solidFill>
                <a:latin typeface="Times" charset="0"/>
                <a:ea typeface="新細明體" pitchFamily="18" charset="-120"/>
              </a:defRPr>
            </a:lvl3pPr>
            <a:lvl4pPr marL="1600200" indent="-228600" defTabSz="546100">
              <a:defRPr sz="2400">
                <a:solidFill>
                  <a:schemeClr val="tx1"/>
                </a:solidFill>
                <a:latin typeface="Times" charset="0"/>
                <a:ea typeface="新細明體" pitchFamily="18" charset="-120"/>
              </a:defRPr>
            </a:lvl4pPr>
            <a:lvl5pPr marL="2057400" indent="-228600" defTabSz="546100">
              <a:defRPr sz="2400">
                <a:solidFill>
                  <a:schemeClr val="tx1"/>
                </a:solidFill>
                <a:latin typeface="Times" charset="0"/>
                <a:ea typeface="新細明體" pitchFamily="18" charset="-120"/>
              </a:defRPr>
            </a:lvl5pPr>
            <a:lvl6pPr marL="2514600" indent="-228600" defTabSz="5461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defTabSz="5461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defTabSz="5461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defTabSz="5461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b="1">
                <a:latin typeface="Times New Roman" pitchFamily="18" charset="0"/>
              </a:rPr>
              <a:t>A		T</a:t>
            </a:r>
          </a:p>
        </p:txBody>
      </p:sp>
      <p:sp>
        <p:nvSpPr>
          <p:cNvPr id="23560" name="Line 17"/>
          <p:cNvSpPr>
            <a:spLocks noChangeShapeType="1"/>
          </p:cNvSpPr>
          <p:nvPr/>
        </p:nvSpPr>
        <p:spPr bwMode="auto">
          <a:xfrm>
            <a:off x="3657600" y="5638800"/>
            <a:ext cx="685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1" name="Rectangle 19"/>
          <p:cNvSpPr>
            <a:spLocks noChangeArrowheads="1"/>
          </p:cNvSpPr>
          <p:nvPr/>
        </p:nvSpPr>
        <p:spPr bwMode="auto">
          <a:xfrm>
            <a:off x="838200" y="2133600"/>
            <a:ext cx="2597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sz="2800" b="1">
                <a:solidFill>
                  <a:srgbClr val="CC0099"/>
                </a:solidFill>
                <a:latin typeface="Times New Roman" pitchFamily="18" charset="0"/>
              </a:rPr>
              <a:t>Change in DNA</a:t>
            </a:r>
            <a:endParaRPr kumimoji="1" lang="zh-TW" altLang="zh-TW" sz="2800" b="1">
              <a:solidFill>
                <a:srgbClr val="CC0099"/>
              </a:solidFill>
              <a:latin typeface="Times New Roman" pitchFamily="18" charset="0"/>
            </a:endParaRPr>
          </a:p>
        </p:txBody>
      </p:sp>
      <p:sp>
        <p:nvSpPr>
          <p:cNvPr id="23562" name="Line 20"/>
          <p:cNvSpPr>
            <a:spLocks noChangeShapeType="1"/>
          </p:cNvSpPr>
          <p:nvPr/>
        </p:nvSpPr>
        <p:spPr bwMode="auto">
          <a:xfrm>
            <a:off x="6172200" y="4114800"/>
            <a:ext cx="685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3" name="Text Box 21"/>
          <p:cNvSpPr txBox="1">
            <a:spLocks noChangeArrowheads="1"/>
          </p:cNvSpPr>
          <p:nvPr/>
        </p:nvSpPr>
        <p:spPr bwMode="auto">
          <a:xfrm>
            <a:off x="5165725" y="5334000"/>
            <a:ext cx="1514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054100">
              <a:defRPr sz="2400">
                <a:solidFill>
                  <a:schemeClr val="tx1"/>
                </a:solidFill>
                <a:latin typeface="Times" charset="0"/>
                <a:ea typeface="新細明體" pitchFamily="18" charset="-120"/>
              </a:defRPr>
            </a:lvl1pPr>
            <a:lvl2pPr marL="742950" indent="-285750" defTabSz="1054100">
              <a:defRPr sz="2400">
                <a:solidFill>
                  <a:schemeClr val="tx1"/>
                </a:solidFill>
                <a:latin typeface="Times" charset="0"/>
                <a:ea typeface="新細明體" pitchFamily="18" charset="-120"/>
              </a:defRPr>
            </a:lvl2pPr>
            <a:lvl3pPr marL="1143000" indent="-228600" defTabSz="1054100">
              <a:defRPr sz="2400">
                <a:solidFill>
                  <a:schemeClr val="tx1"/>
                </a:solidFill>
                <a:latin typeface="Times" charset="0"/>
                <a:ea typeface="新細明體" pitchFamily="18" charset="-120"/>
              </a:defRPr>
            </a:lvl3pPr>
            <a:lvl4pPr marL="1600200" indent="-228600" defTabSz="1054100">
              <a:defRPr sz="2400">
                <a:solidFill>
                  <a:schemeClr val="tx1"/>
                </a:solidFill>
                <a:latin typeface="Times" charset="0"/>
                <a:ea typeface="新細明體" pitchFamily="18" charset="-120"/>
              </a:defRPr>
            </a:lvl4pPr>
            <a:lvl5pPr marL="2057400" indent="-228600" defTabSz="1054100">
              <a:defRPr sz="2400">
                <a:solidFill>
                  <a:schemeClr val="tx1"/>
                </a:solidFill>
                <a:latin typeface="Times" charset="0"/>
                <a:ea typeface="新細明體" pitchFamily="18" charset="-120"/>
              </a:defRPr>
            </a:lvl5pPr>
            <a:lvl6pPr marL="2514600" indent="-228600" defTabSz="10541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defTabSz="10541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defTabSz="10541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defTabSz="10541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2800" b="1">
                <a:latin typeface="Times New Roman" pitchFamily="18" charset="0"/>
              </a:rPr>
              <a:t>C	G</a:t>
            </a:r>
          </a:p>
        </p:txBody>
      </p:sp>
      <p:sp>
        <p:nvSpPr>
          <p:cNvPr id="23564" name="Line 22"/>
          <p:cNvSpPr>
            <a:spLocks noChangeShapeType="1"/>
          </p:cNvSpPr>
          <p:nvPr/>
        </p:nvSpPr>
        <p:spPr bwMode="auto">
          <a:xfrm>
            <a:off x="5562600" y="5638800"/>
            <a:ext cx="685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21</a:t>
            </a:fld>
            <a:endParaRPr lang="en-GB"/>
          </a:p>
        </p:txBody>
      </p:sp>
    </p:spTree>
    <p:extLst>
      <p:ext uri="{BB962C8B-B14F-4D97-AF65-F5344CB8AC3E}">
        <p14:creationId xmlns:p14="http://schemas.microsoft.com/office/powerpoint/2010/main" val="301080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zh-TW" smtClean="0"/>
              <a:t>Type of Mutations (II)</a:t>
            </a:r>
            <a:endParaRPr lang="zh-TW" altLang="zh-TW" smtClean="0"/>
          </a:p>
        </p:txBody>
      </p:sp>
      <p:sp>
        <p:nvSpPr>
          <p:cNvPr id="24579" name="Text Box 27"/>
          <p:cNvSpPr>
            <a:spLocks noGrp="1" noChangeArrowheads="1"/>
          </p:cNvSpPr>
          <p:nvPr>
            <p:ph idx="1"/>
          </p:nvPr>
        </p:nvSpPr>
        <p:spPr>
          <a:xfrm>
            <a:off x="457200" y="1295400"/>
            <a:ext cx="7772400" cy="4724400"/>
          </a:xfrm>
        </p:spPr>
        <p:txBody>
          <a:bodyPr/>
          <a:lstStyle/>
          <a:p>
            <a:pPr marL="762000" indent="-762000">
              <a:buFontTx/>
              <a:buNone/>
              <a:tabLst>
                <a:tab pos="381000" algn="l"/>
              </a:tabLst>
            </a:pPr>
            <a:r>
              <a:rPr kumimoji="1" lang="en-US" altLang="zh-TW" b="1" smtClean="0">
                <a:solidFill>
                  <a:srgbClr val="CC0099"/>
                </a:solidFill>
                <a:latin typeface="Times New Roman" pitchFamily="18" charset="0"/>
              </a:rPr>
              <a:t>Change in protein</a:t>
            </a:r>
            <a:endParaRPr kumimoji="1" lang="en-US" altLang="zh-TW" sz="3600" b="1" smtClean="0">
              <a:solidFill>
                <a:schemeClr val="accent2"/>
              </a:solidFill>
              <a:latin typeface="Times New Roman" pitchFamily="18" charset="0"/>
            </a:endParaRPr>
          </a:p>
          <a:p>
            <a:pPr marL="762000" indent="-762000">
              <a:buFontTx/>
              <a:buNone/>
              <a:tabLst>
                <a:tab pos="381000" algn="l"/>
              </a:tabLst>
            </a:pPr>
            <a:r>
              <a:rPr kumimoji="1" lang="en-US" altLang="zh-TW" sz="3600" b="1" smtClean="0">
                <a:solidFill>
                  <a:schemeClr val="accent2"/>
                </a:solidFill>
                <a:latin typeface="Times New Roman" pitchFamily="18" charset="0"/>
              </a:rPr>
              <a:t>	</a:t>
            </a:r>
            <a:r>
              <a:rPr kumimoji="1" lang="en-US" altLang="zh-TW" sz="2800" b="1" smtClean="0">
                <a:solidFill>
                  <a:schemeClr val="tx2"/>
                </a:solidFill>
                <a:latin typeface="Times New Roman" pitchFamily="18" charset="0"/>
              </a:rPr>
              <a:t>1. </a:t>
            </a:r>
            <a:r>
              <a:rPr kumimoji="1" lang="en-US" altLang="zh-TW" sz="2800" b="1" smtClean="0">
                <a:solidFill>
                  <a:srgbClr val="FF6600"/>
                </a:solidFill>
                <a:latin typeface="Times New Roman" pitchFamily="18" charset="0"/>
              </a:rPr>
              <a:t>Silent mutation:</a:t>
            </a:r>
            <a:r>
              <a:rPr kumimoji="1" lang="en-US" altLang="zh-TW" sz="2800" b="1" smtClean="0">
                <a:solidFill>
                  <a:schemeClr val="tx2"/>
                </a:solidFill>
                <a:latin typeface="Times New Roman" pitchFamily="18" charset="0"/>
              </a:rPr>
              <a:t> altered codon codes for the same a.a.</a:t>
            </a:r>
          </a:p>
          <a:p>
            <a:pPr marL="762000" indent="-762000">
              <a:buFontTx/>
              <a:buNone/>
              <a:tabLst>
                <a:tab pos="381000" algn="l"/>
              </a:tabLst>
            </a:pPr>
            <a:r>
              <a:rPr kumimoji="1" lang="en-US" altLang="zh-TW" sz="2800" b="1" smtClean="0">
                <a:solidFill>
                  <a:schemeClr val="tx2"/>
                </a:solidFill>
                <a:latin typeface="Times New Roman" pitchFamily="18" charset="0"/>
              </a:rPr>
              <a:t>	2. </a:t>
            </a:r>
            <a:r>
              <a:rPr kumimoji="1" lang="en-US" altLang="zh-TW" sz="2800" b="1" smtClean="0">
                <a:solidFill>
                  <a:srgbClr val="FF6600"/>
                </a:solidFill>
                <a:latin typeface="Times New Roman" pitchFamily="18" charset="0"/>
              </a:rPr>
              <a:t>Neutral mutation:</a:t>
            </a:r>
            <a:r>
              <a:rPr kumimoji="1" lang="en-US" altLang="zh-TW" sz="2800" b="1" smtClean="0">
                <a:solidFill>
                  <a:schemeClr val="tx2"/>
                </a:solidFill>
                <a:latin typeface="Times New Roman" pitchFamily="18" charset="0"/>
              </a:rPr>
              <a:t> altered codon codes for functional similar a.a.</a:t>
            </a:r>
          </a:p>
          <a:p>
            <a:pPr marL="762000" indent="-762000">
              <a:buFontTx/>
              <a:buNone/>
              <a:tabLst>
                <a:tab pos="381000" algn="l"/>
              </a:tabLst>
            </a:pPr>
            <a:r>
              <a:rPr kumimoji="1" lang="en-US" altLang="zh-TW" sz="2800" b="1" smtClean="0">
                <a:solidFill>
                  <a:schemeClr val="tx2"/>
                </a:solidFill>
                <a:latin typeface="Times New Roman" pitchFamily="18" charset="0"/>
              </a:rPr>
              <a:t>	3. </a:t>
            </a:r>
            <a:r>
              <a:rPr kumimoji="1" lang="en-US" altLang="zh-TW" sz="2800" b="1" smtClean="0">
                <a:solidFill>
                  <a:srgbClr val="FF6600"/>
                </a:solidFill>
                <a:latin typeface="Times New Roman" pitchFamily="18" charset="0"/>
              </a:rPr>
              <a:t>Missense mutation</a:t>
            </a:r>
            <a:r>
              <a:rPr kumimoji="1" lang="en-US" altLang="zh-TW" sz="2800" b="1" smtClean="0">
                <a:solidFill>
                  <a:schemeClr val="tx2"/>
                </a:solidFill>
                <a:latin typeface="Times New Roman" pitchFamily="18" charset="0"/>
              </a:rPr>
              <a:t>: altered codon codes for different dissimilar a.a.</a:t>
            </a:r>
          </a:p>
          <a:p>
            <a:pPr marL="762000" indent="-762000">
              <a:buFontTx/>
              <a:buNone/>
              <a:tabLst>
                <a:tab pos="381000" algn="l"/>
              </a:tabLst>
            </a:pPr>
            <a:r>
              <a:rPr kumimoji="1" lang="en-US" altLang="zh-TW" sz="2800" b="1" smtClean="0">
                <a:solidFill>
                  <a:schemeClr val="tx2"/>
                </a:solidFill>
                <a:latin typeface="Times New Roman" pitchFamily="18" charset="0"/>
              </a:rPr>
              <a:t>	4. </a:t>
            </a:r>
            <a:r>
              <a:rPr kumimoji="1" lang="en-US" altLang="zh-TW" sz="2800" b="1" smtClean="0">
                <a:solidFill>
                  <a:srgbClr val="FF6600"/>
                </a:solidFill>
                <a:latin typeface="Times New Roman" pitchFamily="18" charset="0"/>
              </a:rPr>
              <a:t>Nonsense mutation:</a:t>
            </a:r>
            <a:r>
              <a:rPr kumimoji="1" lang="en-US" altLang="zh-TW" sz="2800" b="1" smtClean="0">
                <a:solidFill>
                  <a:schemeClr val="tx2"/>
                </a:solidFill>
                <a:latin typeface="Times New Roman" pitchFamily="18" charset="0"/>
              </a:rPr>
              <a:t> altered codon becsomes a stop codon</a:t>
            </a:r>
          </a:p>
        </p:txBody>
      </p:sp>
      <p:sp>
        <p:nvSpPr>
          <p:cNvPr id="20509" name="Text Box 29"/>
          <p:cNvSpPr txBox="1">
            <a:spLocks noChangeArrowheads="1"/>
          </p:cNvSpPr>
          <p:nvPr/>
        </p:nvSpPr>
        <p:spPr bwMode="auto">
          <a:xfrm>
            <a:off x="3352800" y="2590800"/>
            <a:ext cx="3649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b="1">
                <a:solidFill>
                  <a:srgbClr val="3333FF"/>
                </a:solidFill>
                <a:latin typeface="Times New Roman" pitchFamily="18" charset="0"/>
              </a:rPr>
              <a:t>GAG (Glu) ---&gt;GAA (Glu)</a:t>
            </a:r>
          </a:p>
        </p:txBody>
      </p:sp>
      <p:sp>
        <p:nvSpPr>
          <p:cNvPr id="20510" name="Text Box 30"/>
          <p:cNvSpPr txBox="1">
            <a:spLocks noChangeArrowheads="1"/>
          </p:cNvSpPr>
          <p:nvPr/>
        </p:nvSpPr>
        <p:spPr bwMode="auto">
          <a:xfrm>
            <a:off x="4876800" y="3505200"/>
            <a:ext cx="282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b="1">
                <a:solidFill>
                  <a:srgbClr val="3333FF"/>
                </a:solidFill>
                <a:latin typeface="Times New Roman" pitchFamily="18" charset="0"/>
              </a:rPr>
              <a:t>GAG---&gt;GAC (Asp)</a:t>
            </a:r>
          </a:p>
        </p:txBody>
      </p:sp>
      <p:sp>
        <p:nvSpPr>
          <p:cNvPr id="20511" name="Text Box 31"/>
          <p:cNvSpPr txBox="1">
            <a:spLocks noChangeArrowheads="1"/>
          </p:cNvSpPr>
          <p:nvPr/>
        </p:nvSpPr>
        <p:spPr bwMode="auto">
          <a:xfrm>
            <a:off x="5029200" y="4495800"/>
            <a:ext cx="2940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b="1">
                <a:solidFill>
                  <a:srgbClr val="3333FF"/>
                </a:solidFill>
                <a:latin typeface="Times New Roman" pitchFamily="18" charset="0"/>
              </a:rPr>
              <a:t>GAG ---&gt; AAG (Lys)</a:t>
            </a:r>
          </a:p>
        </p:txBody>
      </p:sp>
      <p:sp>
        <p:nvSpPr>
          <p:cNvPr id="20512" name="Text Box 32"/>
          <p:cNvSpPr txBox="1">
            <a:spLocks noChangeArrowheads="1"/>
          </p:cNvSpPr>
          <p:nvPr/>
        </p:nvSpPr>
        <p:spPr bwMode="auto">
          <a:xfrm>
            <a:off x="4572000" y="5486400"/>
            <a:ext cx="3008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b="1">
                <a:solidFill>
                  <a:srgbClr val="3333FF"/>
                </a:solidFill>
                <a:latin typeface="Times New Roman" pitchFamily="18" charset="0"/>
              </a:rPr>
              <a:t>GAG ---&gt; UAG (stop)</a:t>
            </a:r>
          </a:p>
        </p:txBody>
      </p:sp>
      <p:sp>
        <p:nvSpPr>
          <p:cNvPr id="2" name="Slide Number Placeholder 1"/>
          <p:cNvSpPr>
            <a:spLocks noGrp="1"/>
          </p:cNvSpPr>
          <p:nvPr>
            <p:ph type="sldNum" sz="quarter" idx="12"/>
          </p:nvPr>
        </p:nvSpPr>
        <p:spPr/>
        <p:txBody>
          <a:bodyPr/>
          <a:lstStyle/>
          <a:p>
            <a:fld id="{781C0F97-348B-46A2-84FE-EBA07D71BB30}" type="slidenum">
              <a:rPr lang="en-GB" smtClean="0"/>
              <a:t>22</a:t>
            </a:fld>
            <a:endParaRPr lang="en-GB"/>
          </a:p>
        </p:txBody>
      </p:sp>
    </p:spTree>
    <p:extLst>
      <p:ext uri="{BB962C8B-B14F-4D97-AF65-F5344CB8AC3E}">
        <p14:creationId xmlns:p14="http://schemas.microsoft.com/office/powerpoint/2010/main" val="2680037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509"/>
                                        </p:tgtEl>
                                        <p:attrNameLst>
                                          <p:attrName>style.visibility</p:attrName>
                                        </p:attrNameLst>
                                      </p:cBhvr>
                                      <p:to>
                                        <p:strVal val="visible"/>
                                      </p:to>
                                    </p:set>
                                    <p:animEffect transition="in" filter="wipe(left)">
                                      <p:cBhvr>
                                        <p:cTn id="7" dur="500"/>
                                        <p:tgtEl>
                                          <p:spTgt spid="205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510"/>
                                        </p:tgtEl>
                                        <p:attrNameLst>
                                          <p:attrName>style.visibility</p:attrName>
                                        </p:attrNameLst>
                                      </p:cBhvr>
                                      <p:to>
                                        <p:strVal val="visible"/>
                                      </p:to>
                                    </p:set>
                                    <p:animEffect transition="in" filter="wipe(left)">
                                      <p:cBhvr>
                                        <p:cTn id="12" dur="500"/>
                                        <p:tgtEl>
                                          <p:spTgt spid="205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511"/>
                                        </p:tgtEl>
                                        <p:attrNameLst>
                                          <p:attrName>style.visibility</p:attrName>
                                        </p:attrNameLst>
                                      </p:cBhvr>
                                      <p:to>
                                        <p:strVal val="visible"/>
                                      </p:to>
                                    </p:set>
                                    <p:animEffect transition="in" filter="wipe(left)">
                                      <p:cBhvr>
                                        <p:cTn id="17" dur="500"/>
                                        <p:tgtEl>
                                          <p:spTgt spid="205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512"/>
                                        </p:tgtEl>
                                        <p:attrNameLst>
                                          <p:attrName>style.visibility</p:attrName>
                                        </p:attrNameLst>
                                      </p:cBhvr>
                                      <p:to>
                                        <p:strVal val="visible"/>
                                      </p:to>
                                    </p:set>
                                    <p:animEffect transition="in" filter="wipe(left)">
                                      <p:cBhvr>
                                        <p:cTn id="22" dur="500"/>
                                        <p:tgtEl>
                                          <p:spTgt spid="20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9" grpId="0" autoUpdateAnimBg="0"/>
      <p:bldP spid="20510" grpId="0" autoUpdateAnimBg="0"/>
      <p:bldP spid="20511" grpId="0" autoUpdateAnimBg="0"/>
      <p:bldP spid="2051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zh-TW" smtClean="0"/>
              <a:t>Type of Mutations (III)</a:t>
            </a:r>
            <a:endParaRPr lang="zh-TW" altLang="zh-TW" smtClean="0"/>
          </a:p>
        </p:txBody>
      </p:sp>
      <p:sp>
        <p:nvSpPr>
          <p:cNvPr id="25603" name="Rectangle 3"/>
          <p:cNvSpPr>
            <a:spLocks noGrp="1" noChangeArrowheads="1"/>
          </p:cNvSpPr>
          <p:nvPr>
            <p:ph idx="1"/>
          </p:nvPr>
        </p:nvSpPr>
        <p:spPr>
          <a:xfrm>
            <a:off x="304800" y="1371600"/>
            <a:ext cx="8077200" cy="4495800"/>
          </a:xfrm>
        </p:spPr>
        <p:txBody>
          <a:bodyPr/>
          <a:lstStyle/>
          <a:p>
            <a:pPr>
              <a:buFontTx/>
              <a:buNone/>
            </a:pPr>
            <a:r>
              <a:rPr lang="zh-TW" altLang="zh-TW" sz="2800" b="1" smtClean="0"/>
              <a:t>B. Frameshift mutation: addition or deletion of one base-pair result in a shift of reading frame and alter amino acid sequence</a:t>
            </a:r>
          </a:p>
          <a:p>
            <a:pPr>
              <a:buFontTx/>
              <a:buNone/>
            </a:pPr>
            <a:endParaRPr lang="zh-TW" altLang="zh-TW" sz="2800" b="1" smtClean="0"/>
          </a:p>
          <a:p>
            <a:pPr>
              <a:buFontTx/>
              <a:buNone/>
            </a:pPr>
            <a:r>
              <a:rPr lang="zh-TW" altLang="zh-TW" sz="2800" b="1" smtClean="0"/>
              <a:t>	1. Wild type: 		ATG AC</a:t>
            </a:r>
            <a:r>
              <a:rPr lang="zh-TW" altLang="zh-TW" sz="2800" b="1" smtClean="0">
                <a:solidFill>
                  <a:srgbClr val="CC0099"/>
                </a:solidFill>
              </a:rPr>
              <a:t>C</a:t>
            </a:r>
            <a:r>
              <a:rPr lang="zh-TW" altLang="zh-TW" sz="2800" b="1" smtClean="0"/>
              <a:t> AGG TC</a:t>
            </a:r>
          </a:p>
          <a:p>
            <a:pPr>
              <a:buFontTx/>
              <a:buNone/>
            </a:pPr>
            <a:endParaRPr lang="zh-TW" altLang="zh-TW" sz="2800" b="1" smtClean="0"/>
          </a:p>
          <a:p>
            <a:pPr>
              <a:buFontTx/>
              <a:buNone/>
            </a:pPr>
            <a:r>
              <a:rPr lang="zh-TW" altLang="zh-TW" sz="2800" b="1" smtClean="0"/>
              <a:t>	2. Base addition: 	ATG AC</a:t>
            </a:r>
            <a:r>
              <a:rPr lang="zh-TW" altLang="zh-TW" sz="2800" b="1" smtClean="0">
                <a:solidFill>
                  <a:srgbClr val="35CB31"/>
                </a:solidFill>
              </a:rPr>
              <a:t>A</a:t>
            </a:r>
            <a:r>
              <a:rPr lang="zh-TW" altLang="zh-TW" sz="2800" b="1" smtClean="0"/>
              <a:t> </a:t>
            </a:r>
            <a:r>
              <a:rPr lang="zh-TW" altLang="zh-TW" sz="2800" b="1" smtClean="0">
                <a:solidFill>
                  <a:srgbClr val="CC0099"/>
                </a:solidFill>
              </a:rPr>
              <a:t>C</a:t>
            </a:r>
            <a:r>
              <a:rPr lang="zh-TW" altLang="zh-TW" sz="2800" b="1" smtClean="0"/>
              <a:t>AG GTC</a:t>
            </a:r>
          </a:p>
          <a:p>
            <a:pPr>
              <a:buFontTx/>
              <a:buNone/>
            </a:pPr>
            <a:endParaRPr lang="zh-TW" altLang="zh-TW" sz="2800" b="1" smtClean="0"/>
          </a:p>
          <a:p>
            <a:pPr>
              <a:buFontTx/>
              <a:buNone/>
            </a:pPr>
            <a:r>
              <a:rPr lang="zh-TW" altLang="zh-TW" sz="2800" b="1" smtClean="0"/>
              <a:t>	3. Base deletion: 	ATG ACA GGT C</a:t>
            </a:r>
          </a:p>
        </p:txBody>
      </p:sp>
      <p:grpSp>
        <p:nvGrpSpPr>
          <p:cNvPr id="25604" name="Group 27"/>
          <p:cNvGrpSpPr>
            <a:grpSpLocks/>
          </p:cNvGrpSpPr>
          <p:nvPr/>
        </p:nvGrpSpPr>
        <p:grpSpPr bwMode="auto">
          <a:xfrm>
            <a:off x="4168775" y="3657600"/>
            <a:ext cx="2395538" cy="457200"/>
            <a:chOff x="2011" y="2304"/>
            <a:chExt cx="1509" cy="288"/>
          </a:xfrm>
        </p:grpSpPr>
        <p:sp>
          <p:nvSpPr>
            <p:cNvPr id="25615" name="Text Box 13"/>
            <p:cNvSpPr txBox="1">
              <a:spLocks noChangeArrowheads="1"/>
            </p:cNvSpPr>
            <p:nvPr/>
          </p:nvSpPr>
          <p:spPr bwMode="auto">
            <a:xfrm>
              <a:off x="3105" y="2304"/>
              <a:ext cx="4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rgbClr val="FC3649"/>
                  </a:solidFill>
                  <a:latin typeface="Times New Roman" pitchFamily="18" charset="0"/>
                </a:rPr>
                <a:t>Arg</a:t>
              </a:r>
              <a:endParaRPr kumimoji="1" lang="en-US" altLang="zh-TW">
                <a:solidFill>
                  <a:schemeClr val="accent2"/>
                </a:solidFill>
                <a:latin typeface="Times New Roman" pitchFamily="18" charset="0"/>
              </a:endParaRPr>
            </a:p>
          </p:txBody>
        </p:sp>
        <p:sp>
          <p:nvSpPr>
            <p:cNvPr id="25616" name="Rectangle 14"/>
            <p:cNvSpPr>
              <a:spLocks noChangeArrowheads="1"/>
            </p:cNvSpPr>
            <p:nvPr/>
          </p:nvSpPr>
          <p:spPr bwMode="auto">
            <a:xfrm>
              <a:off x="2011" y="2304"/>
              <a:ext cx="4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a:solidFill>
                    <a:schemeClr val="accent2"/>
                  </a:solidFill>
                  <a:latin typeface="Times New Roman" pitchFamily="18" charset="0"/>
                </a:rPr>
                <a:t>Met</a:t>
              </a:r>
              <a:endParaRPr kumimoji="1" lang="zh-TW" altLang="zh-TW">
                <a:solidFill>
                  <a:schemeClr val="accent2"/>
                </a:solidFill>
                <a:latin typeface="Times New Roman" pitchFamily="18" charset="0"/>
              </a:endParaRPr>
            </a:p>
          </p:txBody>
        </p:sp>
        <p:sp>
          <p:nvSpPr>
            <p:cNvPr id="25617" name="Rectangle 17"/>
            <p:cNvSpPr>
              <a:spLocks noChangeArrowheads="1"/>
            </p:cNvSpPr>
            <p:nvPr/>
          </p:nvSpPr>
          <p:spPr bwMode="auto">
            <a:xfrm>
              <a:off x="2587" y="2304"/>
              <a:ext cx="3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a:solidFill>
                    <a:schemeClr val="accent2"/>
                  </a:solidFill>
                  <a:latin typeface="Times New Roman" pitchFamily="18" charset="0"/>
                </a:rPr>
                <a:t>Thr</a:t>
              </a:r>
              <a:endParaRPr kumimoji="1" lang="zh-TW" altLang="zh-TW">
                <a:solidFill>
                  <a:schemeClr val="accent2"/>
                </a:solidFill>
                <a:latin typeface="Times New Roman" pitchFamily="18" charset="0"/>
              </a:endParaRPr>
            </a:p>
          </p:txBody>
        </p:sp>
      </p:grpSp>
      <p:grpSp>
        <p:nvGrpSpPr>
          <p:cNvPr id="25605" name="Group 28"/>
          <p:cNvGrpSpPr>
            <a:grpSpLocks/>
          </p:cNvGrpSpPr>
          <p:nvPr/>
        </p:nvGrpSpPr>
        <p:grpSpPr bwMode="auto">
          <a:xfrm>
            <a:off x="4168775" y="4800600"/>
            <a:ext cx="3222625" cy="457200"/>
            <a:chOff x="2011" y="3024"/>
            <a:chExt cx="2030" cy="288"/>
          </a:xfrm>
        </p:grpSpPr>
        <p:sp>
          <p:nvSpPr>
            <p:cNvPr id="25611" name="Rectangle 15"/>
            <p:cNvSpPr>
              <a:spLocks noChangeArrowheads="1"/>
            </p:cNvSpPr>
            <p:nvPr/>
          </p:nvSpPr>
          <p:spPr bwMode="auto">
            <a:xfrm>
              <a:off x="2011" y="3024"/>
              <a:ext cx="4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a:solidFill>
                    <a:schemeClr val="accent2"/>
                  </a:solidFill>
                  <a:latin typeface="Times New Roman" pitchFamily="18" charset="0"/>
                </a:rPr>
                <a:t>Met</a:t>
              </a:r>
              <a:endParaRPr kumimoji="1" lang="zh-TW" altLang="zh-TW">
                <a:solidFill>
                  <a:schemeClr val="accent2"/>
                </a:solidFill>
                <a:latin typeface="Times New Roman" pitchFamily="18" charset="0"/>
              </a:endParaRPr>
            </a:p>
          </p:txBody>
        </p:sp>
        <p:sp>
          <p:nvSpPr>
            <p:cNvPr id="25612" name="Text Box 18"/>
            <p:cNvSpPr txBox="1">
              <a:spLocks noChangeArrowheads="1"/>
            </p:cNvSpPr>
            <p:nvPr/>
          </p:nvSpPr>
          <p:spPr bwMode="auto">
            <a:xfrm>
              <a:off x="2587" y="3024"/>
              <a:ext cx="3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chemeClr val="accent2"/>
                  </a:solidFill>
                  <a:latin typeface="Times New Roman" pitchFamily="18" charset="0"/>
                </a:rPr>
                <a:t>Thr</a:t>
              </a:r>
            </a:p>
          </p:txBody>
        </p:sp>
        <p:sp>
          <p:nvSpPr>
            <p:cNvPr id="25613" name="Text Box 19"/>
            <p:cNvSpPr txBox="1">
              <a:spLocks noChangeArrowheads="1"/>
            </p:cNvSpPr>
            <p:nvPr/>
          </p:nvSpPr>
          <p:spPr bwMode="auto">
            <a:xfrm>
              <a:off x="3110" y="3024"/>
              <a:ext cx="4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rgbClr val="FC3649"/>
                  </a:solidFill>
                  <a:latin typeface="Times New Roman" pitchFamily="18" charset="0"/>
                </a:rPr>
                <a:t>Gln</a:t>
              </a:r>
              <a:endParaRPr kumimoji="1" lang="en-US" altLang="zh-TW">
                <a:solidFill>
                  <a:schemeClr val="accent2"/>
                </a:solidFill>
                <a:latin typeface="Times New Roman" pitchFamily="18" charset="0"/>
              </a:endParaRPr>
            </a:p>
          </p:txBody>
        </p:sp>
        <p:sp>
          <p:nvSpPr>
            <p:cNvPr id="25614" name="Text Box 20"/>
            <p:cNvSpPr txBox="1">
              <a:spLocks noChangeArrowheads="1"/>
            </p:cNvSpPr>
            <p:nvPr/>
          </p:nvSpPr>
          <p:spPr bwMode="auto">
            <a:xfrm>
              <a:off x="3648" y="3024"/>
              <a:ext cx="3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chemeClr val="accent2"/>
                  </a:solidFill>
                  <a:latin typeface="Times New Roman" pitchFamily="18" charset="0"/>
                </a:rPr>
                <a:t>Val</a:t>
              </a:r>
            </a:p>
          </p:txBody>
        </p:sp>
      </p:grpSp>
      <p:grpSp>
        <p:nvGrpSpPr>
          <p:cNvPr id="25606" name="Group 29"/>
          <p:cNvGrpSpPr>
            <a:grpSpLocks/>
          </p:cNvGrpSpPr>
          <p:nvPr/>
        </p:nvGrpSpPr>
        <p:grpSpPr bwMode="auto">
          <a:xfrm>
            <a:off x="4168775" y="5697538"/>
            <a:ext cx="2386013" cy="457200"/>
            <a:chOff x="2011" y="3589"/>
            <a:chExt cx="1503" cy="288"/>
          </a:xfrm>
        </p:grpSpPr>
        <p:sp>
          <p:nvSpPr>
            <p:cNvPr id="25608" name="Rectangle 16"/>
            <p:cNvSpPr>
              <a:spLocks noChangeArrowheads="1"/>
            </p:cNvSpPr>
            <p:nvPr/>
          </p:nvSpPr>
          <p:spPr bwMode="auto">
            <a:xfrm>
              <a:off x="2011" y="3589"/>
              <a:ext cx="4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a:solidFill>
                    <a:schemeClr val="accent2"/>
                  </a:solidFill>
                  <a:latin typeface="Times New Roman" pitchFamily="18" charset="0"/>
                </a:rPr>
                <a:t>Met</a:t>
              </a:r>
              <a:endParaRPr kumimoji="1" lang="zh-TW" altLang="zh-TW">
                <a:solidFill>
                  <a:schemeClr val="accent2"/>
                </a:solidFill>
                <a:latin typeface="Times New Roman" pitchFamily="18" charset="0"/>
              </a:endParaRPr>
            </a:p>
          </p:txBody>
        </p:sp>
        <p:sp>
          <p:nvSpPr>
            <p:cNvPr id="25609" name="Text Box 21"/>
            <p:cNvSpPr txBox="1">
              <a:spLocks noChangeArrowheads="1"/>
            </p:cNvSpPr>
            <p:nvPr/>
          </p:nvSpPr>
          <p:spPr bwMode="auto">
            <a:xfrm>
              <a:off x="2587" y="3589"/>
              <a:ext cx="3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chemeClr val="accent2"/>
                  </a:solidFill>
                  <a:latin typeface="Times New Roman" pitchFamily="18" charset="0"/>
                </a:rPr>
                <a:t>Thr</a:t>
              </a:r>
            </a:p>
          </p:txBody>
        </p:sp>
        <p:sp>
          <p:nvSpPr>
            <p:cNvPr id="25610" name="Text Box 22"/>
            <p:cNvSpPr txBox="1">
              <a:spLocks noChangeArrowheads="1"/>
            </p:cNvSpPr>
            <p:nvPr/>
          </p:nvSpPr>
          <p:spPr bwMode="auto">
            <a:xfrm>
              <a:off x="3110" y="3589"/>
              <a:ext cx="4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a:solidFill>
                    <a:srgbClr val="FC3649"/>
                  </a:solidFill>
                  <a:latin typeface="Times New Roman" pitchFamily="18" charset="0"/>
                </a:rPr>
                <a:t>Gly</a:t>
              </a:r>
              <a:endParaRPr kumimoji="1" lang="en-US" altLang="zh-TW">
                <a:solidFill>
                  <a:schemeClr val="accent2"/>
                </a:solidFill>
                <a:latin typeface="Times New Roman" pitchFamily="18" charset="0"/>
              </a:endParaRPr>
            </a:p>
          </p:txBody>
        </p:sp>
      </p:grpSp>
      <p:sp>
        <p:nvSpPr>
          <p:cNvPr id="21530" name="Rectangle 26"/>
          <p:cNvSpPr>
            <a:spLocks noChangeArrowheads="1"/>
          </p:cNvSpPr>
          <p:nvPr/>
        </p:nvSpPr>
        <p:spPr bwMode="auto">
          <a:xfrm>
            <a:off x="5715000" y="3733800"/>
            <a:ext cx="838200" cy="2514600"/>
          </a:xfrm>
          <a:prstGeom prst="rect">
            <a:avLst/>
          </a:prstGeom>
          <a:noFill/>
          <a:ln w="38100">
            <a:solidFill>
              <a:srgbClr val="35D7F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23</a:t>
            </a:fld>
            <a:endParaRPr lang="en-GB"/>
          </a:p>
        </p:txBody>
      </p:sp>
    </p:spTree>
    <p:extLst>
      <p:ext uri="{BB962C8B-B14F-4D97-AF65-F5344CB8AC3E}">
        <p14:creationId xmlns:p14="http://schemas.microsoft.com/office/powerpoint/2010/main" val="472816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30"/>
                                        </p:tgtEl>
                                        <p:attrNameLst>
                                          <p:attrName>style.visibility</p:attrName>
                                        </p:attrNameLst>
                                      </p:cBhvr>
                                      <p:to>
                                        <p:strVal val="visible"/>
                                      </p:to>
                                    </p:set>
                                    <p:animEffect transition="in" filter="dissolve">
                                      <p:cBhvr>
                                        <p:cTn id="7" dur="500"/>
                                        <p:tgtEl>
                                          <p:spTgt spid="21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zh-TW" smtClean="0"/>
              <a:t>Type of Mutations (IV)</a:t>
            </a:r>
            <a:endParaRPr lang="zh-TW" altLang="zh-TW" sz="4000" smtClean="0"/>
          </a:p>
        </p:txBody>
      </p:sp>
      <p:sp>
        <p:nvSpPr>
          <p:cNvPr id="26627" name="Rectangle 4"/>
          <p:cNvSpPr>
            <a:spLocks noGrp="1" noChangeArrowheads="1"/>
          </p:cNvSpPr>
          <p:nvPr>
            <p:ph idx="1"/>
          </p:nvPr>
        </p:nvSpPr>
        <p:spPr>
          <a:xfrm>
            <a:off x="685800" y="1371600"/>
            <a:ext cx="3352800" cy="4114800"/>
          </a:xfrm>
        </p:spPr>
        <p:txBody>
          <a:bodyPr/>
          <a:lstStyle/>
          <a:p>
            <a:pPr>
              <a:buFontTx/>
              <a:buNone/>
            </a:pPr>
            <a:r>
              <a:rPr lang="en-US" altLang="zh-TW" smtClean="0"/>
              <a:t>II. Insertion</a:t>
            </a:r>
          </a:p>
          <a:p>
            <a:pPr>
              <a:buFontTx/>
              <a:buNone/>
            </a:pPr>
            <a:endParaRPr lang="en-US" altLang="zh-TW" smtClean="0"/>
          </a:p>
          <a:p>
            <a:pPr>
              <a:buFontTx/>
              <a:buNone/>
            </a:pPr>
            <a:r>
              <a:rPr lang="en-US" altLang="zh-TW" smtClean="0"/>
              <a:t>III. Deletion</a:t>
            </a:r>
          </a:p>
          <a:p>
            <a:pPr>
              <a:buFontTx/>
              <a:buNone/>
            </a:pPr>
            <a:endParaRPr lang="en-US" altLang="zh-TW" smtClean="0"/>
          </a:p>
          <a:p>
            <a:pPr>
              <a:buFontTx/>
              <a:buNone/>
            </a:pPr>
            <a:r>
              <a:rPr lang="en-US" altLang="zh-TW" smtClean="0"/>
              <a:t>IV. Translocation</a:t>
            </a:r>
          </a:p>
          <a:p>
            <a:pPr>
              <a:buFontTx/>
              <a:buNone/>
            </a:pPr>
            <a:endParaRPr lang="en-US" altLang="zh-TW" smtClean="0"/>
          </a:p>
          <a:p>
            <a:pPr>
              <a:buFontTx/>
              <a:buNone/>
            </a:pPr>
            <a:r>
              <a:rPr lang="en-US" altLang="zh-TW" smtClean="0"/>
              <a:t>V. Inversion</a:t>
            </a:r>
          </a:p>
        </p:txBody>
      </p:sp>
      <p:grpSp>
        <p:nvGrpSpPr>
          <p:cNvPr id="26628" name="Group 9"/>
          <p:cNvGrpSpPr>
            <a:grpSpLocks/>
          </p:cNvGrpSpPr>
          <p:nvPr/>
        </p:nvGrpSpPr>
        <p:grpSpPr bwMode="auto">
          <a:xfrm>
            <a:off x="3429000" y="1600200"/>
            <a:ext cx="1524000" cy="152400"/>
            <a:chOff x="2496" y="1056"/>
            <a:chExt cx="960" cy="96"/>
          </a:xfrm>
        </p:grpSpPr>
        <p:sp>
          <p:nvSpPr>
            <p:cNvPr id="26671" name="Line 5"/>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2" name="Line 6"/>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29" name="Line 7"/>
          <p:cNvSpPr>
            <a:spLocks noChangeShapeType="1"/>
          </p:cNvSpPr>
          <p:nvPr/>
        </p:nvSpPr>
        <p:spPr bwMode="auto">
          <a:xfrm>
            <a:off x="7010400" y="1524000"/>
            <a:ext cx="38100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Line 8"/>
          <p:cNvSpPr>
            <a:spLocks noChangeShapeType="1"/>
          </p:cNvSpPr>
          <p:nvPr/>
        </p:nvSpPr>
        <p:spPr bwMode="auto">
          <a:xfrm>
            <a:off x="7010400" y="1676400"/>
            <a:ext cx="38100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6631" name="Group 10"/>
          <p:cNvGrpSpPr>
            <a:grpSpLocks/>
          </p:cNvGrpSpPr>
          <p:nvPr/>
        </p:nvGrpSpPr>
        <p:grpSpPr bwMode="auto">
          <a:xfrm>
            <a:off x="5867400" y="1524000"/>
            <a:ext cx="1143000" cy="152400"/>
            <a:chOff x="2496" y="1056"/>
            <a:chExt cx="960" cy="96"/>
          </a:xfrm>
        </p:grpSpPr>
        <p:sp>
          <p:nvSpPr>
            <p:cNvPr id="26669" name="Line 11"/>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0" name="Line 12"/>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2" name="Group 13"/>
          <p:cNvGrpSpPr>
            <a:grpSpLocks/>
          </p:cNvGrpSpPr>
          <p:nvPr/>
        </p:nvGrpSpPr>
        <p:grpSpPr bwMode="auto">
          <a:xfrm>
            <a:off x="7315200" y="1524000"/>
            <a:ext cx="762000" cy="152400"/>
            <a:chOff x="2496" y="1056"/>
            <a:chExt cx="960" cy="96"/>
          </a:xfrm>
        </p:grpSpPr>
        <p:sp>
          <p:nvSpPr>
            <p:cNvPr id="26667" name="Line 14"/>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8" name="Line 15"/>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3" name="Group 16"/>
          <p:cNvGrpSpPr>
            <a:grpSpLocks/>
          </p:cNvGrpSpPr>
          <p:nvPr/>
        </p:nvGrpSpPr>
        <p:grpSpPr bwMode="auto">
          <a:xfrm>
            <a:off x="3352800" y="2819400"/>
            <a:ext cx="1371600" cy="152400"/>
            <a:chOff x="2496" y="1056"/>
            <a:chExt cx="960" cy="96"/>
          </a:xfrm>
        </p:grpSpPr>
        <p:sp>
          <p:nvSpPr>
            <p:cNvPr id="26665" name="Line 17"/>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6" name="Line 18"/>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4" name="Group 19"/>
          <p:cNvGrpSpPr>
            <a:grpSpLocks/>
          </p:cNvGrpSpPr>
          <p:nvPr/>
        </p:nvGrpSpPr>
        <p:grpSpPr bwMode="auto">
          <a:xfrm>
            <a:off x="6096000" y="2743200"/>
            <a:ext cx="1752600" cy="152400"/>
            <a:chOff x="2496" y="1056"/>
            <a:chExt cx="960" cy="96"/>
          </a:xfrm>
        </p:grpSpPr>
        <p:sp>
          <p:nvSpPr>
            <p:cNvPr id="26663" name="Line 20"/>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4" name="Line 21"/>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35" name="Line 22"/>
          <p:cNvSpPr>
            <a:spLocks noChangeShapeType="1"/>
          </p:cNvSpPr>
          <p:nvPr/>
        </p:nvSpPr>
        <p:spPr bwMode="auto">
          <a:xfrm>
            <a:off x="4648200" y="28194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6" name="Line 23"/>
          <p:cNvSpPr>
            <a:spLocks noChangeShapeType="1"/>
          </p:cNvSpPr>
          <p:nvPr/>
        </p:nvSpPr>
        <p:spPr bwMode="auto">
          <a:xfrm>
            <a:off x="4648200" y="29718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7" name="Line 24"/>
          <p:cNvSpPr>
            <a:spLocks noChangeShapeType="1"/>
          </p:cNvSpPr>
          <p:nvPr/>
        </p:nvSpPr>
        <p:spPr bwMode="auto">
          <a:xfrm>
            <a:off x="5029200" y="2819400"/>
            <a:ext cx="381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8" name="Line 25"/>
          <p:cNvSpPr>
            <a:spLocks noChangeShapeType="1"/>
          </p:cNvSpPr>
          <p:nvPr/>
        </p:nvSpPr>
        <p:spPr bwMode="auto">
          <a:xfrm>
            <a:off x="5029200" y="2971800"/>
            <a:ext cx="381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9" name="Line 26"/>
          <p:cNvSpPr>
            <a:spLocks noChangeShapeType="1"/>
          </p:cNvSpPr>
          <p:nvPr/>
        </p:nvSpPr>
        <p:spPr bwMode="auto">
          <a:xfrm>
            <a:off x="7696200" y="43434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0" name="Line 27"/>
          <p:cNvSpPr>
            <a:spLocks noChangeShapeType="1"/>
          </p:cNvSpPr>
          <p:nvPr/>
        </p:nvSpPr>
        <p:spPr bwMode="auto">
          <a:xfrm>
            <a:off x="7696200" y="44958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6641" name="Group 28"/>
          <p:cNvGrpSpPr>
            <a:grpSpLocks/>
          </p:cNvGrpSpPr>
          <p:nvPr/>
        </p:nvGrpSpPr>
        <p:grpSpPr bwMode="auto">
          <a:xfrm>
            <a:off x="3733800" y="3810000"/>
            <a:ext cx="1371600" cy="152400"/>
            <a:chOff x="2496" y="1056"/>
            <a:chExt cx="960" cy="96"/>
          </a:xfrm>
        </p:grpSpPr>
        <p:sp>
          <p:nvSpPr>
            <p:cNvPr id="26661" name="Line 29"/>
            <p:cNvSpPr>
              <a:spLocks noChangeShapeType="1"/>
            </p:cNvSpPr>
            <p:nvPr/>
          </p:nvSpPr>
          <p:spPr bwMode="auto">
            <a:xfrm>
              <a:off x="2496" y="1056"/>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2" name="Line 30"/>
            <p:cNvSpPr>
              <a:spLocks noChangeShapeType="1"/>
            </p:cNvSpPr>
            <p:nvPr/>
          </p:nvSpPr>
          <p:spPr bwMode="auto">
            <a:xfrm>
              <a:off x="2496" y="1152"/>
              <a:ext cx="9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42" name="Line 31"/>
          <p:cNvSpPr>
            <a:spLocks noChangeShapeType="1"/>
          </p:cNvSpPr>
          <p:nvPr/>
        </p:nvSpPr>
        <p:spPr bwMode="auto">
          <a:xfrm>
            <a:off x="5029200" y="38100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3" name="Line 32"/>
          <p:cNvSpPr>
            <a:spLocks noChangeShapeType="1"/>
          </p:cNvSpPr>
          <p:nvPr/>
        </p:nvSpPr>
        <p:spPr bwMode="auto">
          <a:xfrm>
            <a:off x="5029200" y="3962400"/>
            <a:ext cx="381000" cy="0"/>
          </a:xfrm>
          <a:prstGeom prst="line">
            <a:avLst/>
          </a:prstGeom>
          <a:noFill/>
          <a:ln w="3810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6644" name="Group 35"/>
          <p:cNvGrpSpPr>
            <a:grpSpLocks/>
          </p:cNvGrpSpPr>
          <p:nvPr/>
        </p:nvGrpSpPr>
        <p:grpSpPr bwMode="auto">
          <a:xfrm>
            <a:off x="3733800" y="4267200"/>
            <a:ext cx="1371600" cy="152400"/>
            <a:chOff x="2496" y="1056"/>
            <a:chExt cx="960" cy="96"/>
          </a:xfrm>
        </p:grpSpPr>
        <p:sp>
          <p:nvSpPr>
            <p:cNvPr id="26659" name="Line 36"/>
            <p:cNvSpPr>
              <a:spLocks noChangeShapeType="1"/>
            </p:cNvSpPr>
            <p:nvPr/>
          </p:nvSpPr>
          <p:spPr bwMode="auto">
            <a:xfrm>
              <a:off x="2496" y="1056"/>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0" name="Line 37"/>
            <p:cNvSpPr>
              <a:spLocks noChangeShapeType="1"/>
            </p:cNvSpPr>
            <p:nvPr/>
          </p:nvSpPr>
          <p:spPr bwMode="auto">
            <a:xfrm>
              <a:off x="2496" y="1152"/>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5" name="Group 38"/>
          <p:cNvGrpSpPr>
            <a:grpSpLocks/>
          </p:cNvGrpSpPr>
          <p:nvPr/>
        </p:nvGrpSpPr>
        <p:grpSpPr bwMode="auto">
          <a:xfrm>
            <a:off x="6324600" y="4343400"/>
            <a:ext cx="1371600" cy="152400"/>
            <a:chOff x="2496" y="1056"/>
            <a:chExt cx="960" cy="96"/>
          </a:xfrm>
        </p:grpSpPr>
        <p:sp>
          <p:nvSpPr>
            <p:cNvPr id="26657" name="Line 39"/>
            <p:cNvSpPr>
              <a:spLocks noChangeShapeType="1"/>
            </p:cNvSpPr>
            <p:nvPr/>
          </p:nvSpPr>
          <p:spPr bwMode="auto">
            <a:xfrm>
              <a:off x="2496" y="1056"/>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8" name="Line 40"/>
            <p:cNvSpPr>
              <a:spLocks noChangeShapeType="1"/>
            </p:cNvSpPr>
            <p:nvPr/>
          </p:nvSpPr>
          <p:spPr bwMode="auto">
            <a:xfrm>
              <a:off x="2496" y="1152"/>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6" name="Group 41"/>
          <p:cNvGrpSpPr>
            <a:grpSpLocks/>
          </p:cNvGrpSpPr>
          <p:nvPr/>
        </p:nvGrpSpPr>
        <p:grpSpPr bwMode="auto">
          <a:xfrm>
            <a:off x="6324600" y="3810000"/>
            <a:ext cx="1371600" cy="152400"/>
            <a:chOff x="2496" y="1056"/>
            <a:chExt cx="960" cy="96"/>
          </a:xfrm>
        </p:grpSpPr>
        <p:sp>
          <p:nvSpPr>
            <p:cNvPr id="26655" name="Line 42"/>
            <p:cNvSpPr>
              <a:spLocks noChangeShapeType="1"/>
            </p:cNvSpPr>
            <p:nvPr/>
          </p:nvSpPr>
          <p:spPr bwMode="auto">
            <a:xfrm>
              <a:off x="2496" y="1056"/>
              <a:ext cx="960"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6" name="Line 43"/>
            <p:cNvSpPr>
              <a:spLocks noChangeShapeType="1"/>
            </p:cNvSpPr>
            <p:nvPr/>
          </p:nvSpPr>
          <p:spPr bwMode="auto">
            <a:xfrm>
              <a:off x="2496" y="1152"/>
              <a:ext cx="960"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7" name="Group 44"/>
          <p:cNvGrpSpPr>
            <a:grpSpLocks/>
          </p:cNvGrpSpPr>
          <p:nvPr/>
        </p:nvGrpSpPr>
        <p:grpSpPr bwMode="auto">
          <a:xfrm>
            <a:off x="3429000" y="5105400"/>
            <a:ext cx="1752600" cy="152400"/>
            <a:chOff x="2496" y="1056"/>
            <a:chExt cx="960" cy="96"/>
          </a:xfrm>
        </p:grpSpPr>
        <p:sp>
          <p:nvSpPr>
            <p:cNvPr id="26653" name="Line 45"/>
            <p:cNvSpPr>
              <a:spLocks noChangeShapeType="1"/>
            </p:cNvSpPr>
            <p:nvPr/>
          </p:nvSpPr>
          <p:spPr bwMode="auto">
            <a:xfrm>
              <a:off x="2496" y="1056"/>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4" name="Line 46"/>
            <p:cNvSpPr>
              <a:spLocks noChangeShapeType="1"/>
            </p:cNvSpPr>
            <p:nvPr/>
          </p:nvSpPr>
          <p:spPr bwMode="auto">
            <a:xfrm>
              <a:off x="2496" y="1152"/>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48" name="Line 47"/>
          <p:cNvSpPr>
            <a:spLocks noChangeShapeType="1"/>
          </p:cNvSpPr>
          <p:nvPr/>
        </p:nvSpPr>
        <p:spPr bwMode="auto">
          <a:xfrm>
            <a:off x="3657600" y="5105400"/>
            <a:ext cx="609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6649" name="Group 48"/>
          <p:cNvGrpSpPr>
            <a:grpSpLocks/>
          </p:cNvGrpSpPr>
          <p:nvPr/>
        </p:nvGrpSpPr>
        <p:grpSpPr bwMode="auto">
          <a:xfrm>
            <a:off x="6324600" y="5029200"/>
            <a:ext cx="1371600" cy="152400"/>
            <a:chOff x="2496" y="1056"/>
            <a:chExt cx="960" cy="96"/>
          </a:xfrm>
        </p:grpSpPr>
        <p:sp>
          <p:nvSpPr>
            <p:cNvPr id="26651" name="Line 49"/>
            <p:cNvSpPr>
              <a:spLocks noChangeShapeType="1"/>
            </p:cNvSpPr>
            <p:nvPr/>
          </p:nvSpPr>
          <p:spPr bwMode="auto">
            <a:xfrm>
              <a:off x="2496" y="1056"/>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2" name="Line 50"/>
            <p:cNvSpPr>
              <a:spLocks noChangeShapeType="1"/>
            </p:cNvSpPr>
            <p:nvPr/>
          </p:nvSpPr>
          <p:spPr bwMode="auto">
            <a:xfrm>
              <a:off x="2496" y="1152"/>
              <a:ext cx="960" cy="0"/>
            </a:xfrm>
            <a:prstGeom prst="line">
              <a:avLst/>
            </a:prstGeom>
            <a:noFill/>
            <a:ln w="38100">
              <a:solidFill>
                <a:srgbClr val="FC364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50" name="Line 51"/>
          <p:cNvSpPr>
            <a:spLocks noChangeShapeType="1"/>
          </p:cNvSpPr>
          <p:nvPr/>
        </p:nvSpPr>
        <p:spPr bwMode="auto">
          <a:xfrm flipH="1">
            <a:off x="6553200" y="5029200"/>
            <a:ext cx="609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24</a:t>
            </a:fld>
            <a:endParaRPr lang="en-GB"/>
          </a:p>
        </p:txBody>
      </p:sp>
    </p:spTree>
    <p:extLst>
      <p:ext uri="{BB962C8B-B14F-4D97-AF65-F5344CB8AC3E}">
        <p14:creationId xmlns:p14="http://schemas.microsoft.com/office/powerpoint/2010/main" val="2778966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8" descr="D:\Molbio\S85200_molbio\lecture6\DNA repair\inser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85800"/>
            <a:ext cx="6629400" cy="593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25</a:t>
            </a:fld>
            <a:endParaRPr lang="en-GB"/>
          </a:p>
        </p:txBody>
      </p:sp>
    </p:spTree>
    <p:extLst>
      <p:ext uri="{BB962C8B-B14F-4D97-AF65-F5344CB8AC3E}">
        <p14:creationId xmlns:p14="http://schemas.microsoft.com/office/powerpoint/2010/main" val="802273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D:\Molbio\S85200_molbio\lecture6\DNA repair\mismat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9675" y="228600"/>
            <a:ext cx="3895725"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8"/>
          <p:cNvSpPr>
            <a:spLocks noChangeArrowheads="1"/>
          </p:cNvSpPr>
          <p:nvPr/>
        </p:nvSpPr>
        <p:spPr bwMode="auto">
          <a:xfrm>
            <a:off x="457200" y="3505200"/>
            <a:ext cx="43434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zh-TW" altLang="zh-TW" sz="2800" b="1">
                <a:solidFill>
                  <a:srgbClr val="FF6600"/>
                </a:solidFill>
                <a:latin typeface="Times New Roman" pitchFamily="18" charset="0"/>
                <a:ea typeface="細明體" pitchFamily="49" charset="-120"/>
              </a:rPr>
              <a:t>(</a:t>
            </a:r>
            <a:r>
              <a:rPr lang="en-US" altLang="zh-TW" sz="2800" b="1">
                <a:solidFill>
                  <a:srgbClr val="FF6600"/>
                </a:solidFill>
                <a:latin typeface="Times New Roman" pitchFamily="18" charset="0"/>
                <a:ea typeface="細明體" pitchFamily="49" charset="-120"/>
              </a:rPr>
              <a:t>a) Mismatches:</a:t>
            </a:r>
            <a:r>
              <a:rPr lang="en-US" altLang="zh-TW" sz="2800" b="1">
                <a:latin typeface="Times New Roman" pitchFamily="18" charset="0"/>
                <a:ea typeface="細明體" pitchFamily="49" charset="-120"/>
              </a:rPr>
              <a:t> Occurs during DNA synthesis (i.e. replication, repair, or recombination)</a:t>
            </a:r>
            <a:endParaRPr lang="zh-TW" altLang="zh-TW" sz="2800" b="1">
              <a:latin typeface="Times New Roman" pitchFamily="18" charset="0"/>
              <a:ea typeface="細明體" pitchFamily="49" charset="-120"/>
            </a:endParaRPr>
          </a:p>
        </p:txBody>
      </p:sp>
      <p:sp>
        <p:nvSpPr>
          <p:cNvPr id="5124" name="Text Box 9"/>
          <p:cNvSpPr txBox="1">
            <a:spLocks noChangeArrowheads="1"/>
          </p:cNvSpPr>
          <p:nvPr/>
        </p:nvSpPr>
        <p:spPr bwMode="auto">
          <a:xfrm>
            <a:off x="152400" y="1600200"/>
            <a:ext cx="51816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r>
              <a:rPr lang="en-US" altLang="zh-TW" sz="3200" b="1" u="sng" dirty="0">
                <a:solidFill>
                  <a:schemeClr val="accent2"/>
                </a:solidFill>
                <a:latin typeface="Times New Roman" pitchFamily="18" charset="0"/>
                <a:ea typeface="細明體" pitchFamily="49" charset="-120"/>
              </a:rPr>
              <a:t>Spontaneous alterations:</a:t>
            </a:r>
            <a:r>
              <a:rPr lang="en-US" altLang="zh-TW" u="sng" dirty="0">
                <a:latin typeface="Times New Roman" pitchFamily="18" charset="0"/>
                <a:ea typeface="細明體" pitchFamily="49" charset="-120"/>
              </a:rPr>
              <a:t> </a:t>
            </a:r>
            <a:endParaRPr lang="en-US" altLang="zh-TW" dirty="0">
              <a:latin typeface="Times New Roman" pitchFamily="18" charset="0"/>
              <a:ea typeface="細明體" pitchFamily="49" charset="-120"/>
            </a:endParaRPr>
          </a:p>
          <a:p>
            <a:pPr eaLnBrk="1" hangingPunct="1"/>
            <a:endParaRPr kumimoji="1" lang="zh-TW" altLang="en-US" dirty="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3</a:t>
            </a:fld>
            <a:endParaRPr lang="en-GB"/>
          </a:p>
        </p:txBody>
      </p:sp>
    </p:spTree>
    <p:extLst>
      <p:ext uri="{BB962C8B-B14F-4D97-AF65-F5344CB8AC3E}">
        <p14:creationId xmlns:p14="http://schemas.microsoft.com/office/powerpoint/2010/main" val="1469507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zh-TW" altLang="en-US" smtClean="0">
                <a:ea typeface="細明體" pitchFamily="49" charset="-120"/>
              </a:rPr>
              <a:t>(</a:t>
            </a:r>
            <a:r>
              <a:rPr lang="en-US" altLang="zh-TW" smtClean="0">
                <a:ea typeface="細明體" pitchFamily="49" charset="-120"/>
              </a:rPr>
              <a:t>b) Tautomeric shifts</a:t>
            </a:r>
            <a:endParaRPr lang="zh-TW" altLang="zh-TW" smtClean="0">
              <a:ea typeface="細明體" pitchFamily="49" charset="-120"/>
            </a:endParaRPr>
          </a:p>
        </p:txBody>
      </p:sp>
      <p:sp>
        <p:nvSpPr>
          <p:cNvPr id="6147" name="Text Box 6"/>
          <p:cNvSpPr>
            <a:spLocks noGrp="1" noChangeArrowheads="1"/>
          </p:cNvSpPr>
          <p:nvPr>
            <p:ph idx="1"/>
          </p:nvPr>
        </p:nvSpPr>
        <p:spPr>
          <a:xfrm>
            <a:off x="457200" y="1371600"/>
            <a:ext cx="8382000" cy="4724400"/>
          </a:xfrm>
        </p:spPr>
        <p:txBody>
          <a:bodyPr/>
          <a:lstStyle/>
          <a:p>
            <a:pPr>
              <a:buFontTx/>
              <a:buNone/>
            </a:pPr>
            <a:r>
              <a:rPr lang="en-US" altLang="zh-TW" smtClean="0">
                <a:latin typeface="Times New Roman" pitchFamily="18" charset="0"/>
                <a:ea typeface="細明體" pitchFamily="49" charset="-120"/>
              </a:rPr>
              <a:t>Nucleotides spontaneously under go a transient rearrangement of bonding, e.g. a shift from NH2 (amino form) to NH (imino form) or C=O (keto) to C-OH (enol).  Therefore, if any base in a template strand exists in its rare tautomeric form during DNA replication, misincorporation in the daughter strand can result.</a:t>
            </a:r>
            <a:endParaRPr kumimoji="1" lang="zh-TW" altLang="zh-TW" smtClean="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4</a:t>
            </a:fld>
            <a:endParaRPr lang="en-GB"/>
          </a:p>
        </p:txBody>
      </p:sp>
    </p:spTree>
    <p:extLst>
      <p:ext uri="{BB962C8B-B14F-4D97-AF65-F5344CB8AC3E}">
        <p14:creationId xmlns:p14="http://schemas.microsoft.com/office/powerpoint/2010/main" val="389644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152400"/>
            <a:ext cx="8077200" cy="914400"/>
          </a:xfrm>
        </p:spPr>
        <p:txBody>
          <a:bodyPr/>
          <a:lstStyle/>
          <a:p>
            <a:r>
              <a:rPr lang="en-US" altLang="zh-TW" smtClean="0"/>
              <a:t>Base Pairing of Imino A-C</a:t>
            </a:r>
          </a:p>
        </p:txBody>
      </p:sp>
      <p:pic>
        <p:nvPicPr>
          <p:cNvPr id="7171" name="Picture 4" descr="D:\Molbio\S85200_molbio\lecture6\DNA repair\damin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087438"/>
            <a:ext cx="6400800" cy="569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5</a:t>
            </a:fld>
            <a:endParaRPr lang="en-GB"/>
          </a:p>
        </p:txBody>
      </p:sp>
    </p:spTree>
    <p:extLst>
      <p:ext uri="{BB962C8B-B14F-4D97-AF65-F5344CB8AC3E}">
        <p14:creationId xmlns:p14="http://schemas.microsoft.com/office/powerpoint/2010/main" val="3350182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zh-TW" smtClean="0"/>
              <a:t>(c) Deamination</a:t>
            </a:r>
          </a:p>
        </p:txBody>
      </p:sp>
      <p:sp>
        <p:nvSpPr>
          <p:cNvPr id="8195" name="Rectangle 6"/>
          <p:cNvSpPr>
            <a:spLocks noGrp="1" noChangeArrowheads="1"/>
          </p:cNvSpPr>
          <p:nvPr>
            <p:ph idx="1"/>
          </p:nvPr>
        </p:nvSpPr>
        <p:spPr/>
        <p:txBody>
          <a:bodyPr/>
          <a:lstStyle/>
          <a:p>
            <a:pPr>
              <a:buFontTx/>
              <a:buNone/>
            </a:pPr>
            <a:r>
              <a:rPr lang="en-US" altLang="zh-TW" smtClean="0">
                <a:latin typeface="Times New Roman" pitchFamily="18" charset="0"/>
              </a:rPr>
              <a:t>Three of the four bases normally present in DNA (cytosine, adenine, and guanine) contain amino group (NH2).  The loss of the amino group (deamination) can occur spontaneously and result in the conversion of the affected bases to uracil, hypoxanthine, and xanthine, respectively.</a:t>
            </a:r>
            <a:endParaRPr lang="zh-TW" altLang="zh-TW" smtClean="0">
              <a:latin typeface="Times New Roman" pitchFamily="18" charset="0"/>
            </a:endParaRPr>
          </a:p>
        </p:txBody>
      </p:sp>
      <p:sp>
        <p:nvSpPr>
          <p:cNvPr id="2" name="Slide Number Placeholder 1"/>
          <p:cNvSpPr>
            <a:spLocks noGrp="1"/>
          </p:cNvSpPr>
          <p:nvPr>
            <p:ph type="sldNum" sz="quarter" idx="12"/>
          </p:nvPr>
        </p:nvSpPr>
        <p:spPr/>
        <p:txBody>
          <a:bodyPr/>
          <a:lstStyle/>
          <a:p>
            <a:fld id="{781C0F97-348B-46A2-84FE-EBA07D71BB30}" type="slidenum">
              <a:rPr lang="en-GB" smtClean="0"/>
              <a:t>6</a:t>
            </a:fld>
            <a:endParaRPr lang="en-GB"/>
          </a:p>
        </p:txBody>
      </p:sp>
    </p:spTree>
    <p:extLst>
      <p:ext uri="{BB962C8B-B14F-4D97-AF65-F5344CB8AC3E}">
        <p14:creationId xmlns:p14="http://schemas.microsoft.com/office/powerpoint/2010/main" val="20371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7" descr="D:\Molbio\S85200_molbio\lecture6\DNA repair\depurin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375" y="1447800"/>
            <a:ext cx="3959225"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2"/>
          <p:cNvSpPr>
            <a:spLocks noGrp="1" noChangeArrowheads="1"/>
          </p:cNvSpPr>
          <p:nvPr>
            <p:ph type="title"/>
          </p:nvPr>
        </p:nvSpPr>
        <p:spPr/>
        <p:txBody>
          <a:bodyPr/>
          <a:lstStyle/>
          <a:p>
            <a:r>
              <a:rPr lang="en-US" altLang="zh-TW" smtClean="0"/>
              <a:t>(d) Loss of bases</a:t>
            </a:r>
          </a:p>
        </p:txBody>
      </p:sp>
      <p:sp>
        <p:nvSpPr>
          <p:cNvPr id="9220" name="Rectangle 6"/>
          <p:cNvSpPr>
            <a:spLocks noGrp="1" noChangeArrowheads="1"/>
          </p:cNvSpPr>
          <p:nvPr>
            <p:ph idx="1"/>
          </p:nvPr>
        </p:nvSpPr>
        <p:spPr>
          <a:xfrm>
            <a:off x="152400" y="1676400"/>
            <a:ext cx="5410200" cy="5791200"/>
          </a:xfrm>
        </p:spPr>
        <p:txBody>
          <a:bodyPr/>
          <a:lstStyle/>
          <a:p>
            <a:pPr marL="292100" indent="-292100">
              <a:buFontTx/>
              <a:buNone/>
            </a:pPr>
            <a:r>
              <a:rPr lang="en-US" altLang="zh-TW" sz="2800" dirty="0" err="1" smtClean="0">
                <a:latin typeface="Times New Roman" pitchFamily="18" charset="0"/>
              </a:rPr>
              <a:t>Depurination</a:t>
            </a:r>
            <a:r>
              <a:rPr lang="en-US" altLang="zh-TW" sz="2800" dirty="0" smtClean="0">
                <a:latin typeface="Times New Roman" pitchFamily="18" charset="0"/>
              </a:rPr>
              <a:t> and </a:t>
            </a:r>
            <a:r>
              <a:rPr lang="en-US" altLang="zh-TW" sz="2800" dirty="0" err="1" smtClean="0">
                <a:latin typeface="Times New Roman" pitchFamily="18" charset="0"/>
              </a:rPr>
              <a:t>depyrimidination</a:t>
            </a:r>
            <a:r>
              <a:rPr lang="en-US" altLang="zh-TW" sz="2800" dirty="0" smtClean="0">
                <a:latin typeface="Times New Roman" pitchFamily="18" charset="0"/>
              </a:rPr>
              <a:t>: The loss of purines or </a:t>
            </a:r>
            <a:r>
              <a:rPr lang="en-US" altLang="zh-TW" sz="2800" dirty="0" err="1" smtClean="0">
                <a:latin typeface="Times New Roman" pitchFamily="18" charset="0"/>
              </a:rPr>
              <a:t>pyrimidines</a:t>
            </a:r>
            <a:r>
              <a:rPr lang="en-US" altLang="zh-TW" sz="2800" dirty="0" smtClean="0">
                <a:latin typeface="Times New Roman" pitchFamily="18" charset="0"/>
              </a:rPr>
              <a:t> from DNA usually occurs at acidic pH; however, it can also happen in physiological pH (~10,000 purine per day in mammalian cell; ~500 pyrimidine/day).  This will results in breaking the 3' </a:t>
            </a:r>
            <a:r>
              <a:rPr lang="en-US" altLang="zh-TW" sz="2800" dirty="0" err="1" smtClean="0">
                <a:latin typeface="Times New Roman" pitchFamily="18" charset="0"/>
              </a:rPr>
              <a:t>phosphodiester</a:t>
            </a:r>
            <a:r>
              <a:rPr lang="en-US" altLang="zh-TW" sz="2800" dirty="0" smtClean="0">
                <a:latin typeface="Times New Roman" pitchFamily="18" charset="0"/>
              </a:rPr>
              <a:t> bond called </a:t>
            </a:r>
            <a:r>
              <a:rPr lang="en-US" altLang="zh-TW" sz="2800" dirty="0" smtClean="0">
                <a:latin typeface="Symbol" pitchFamily="18" charset="2"/>
              </a:rPr>
              <a:t>b</a:t>
            </a:r>
            <a:r>
              <a:rPr lang="en-US" altLang="zh-TW" sz="2800" dirty="0" smtClean="0">
                <a:latin typeface="Times New Roman" pitchFamily="18" charset="0"/>
              </a:rPr>
              <a:t>-elimination.</a:t>
            </a:r>
            <a:endParaRPr lang="zh-TW" altLang="zh-TW" sz="2800" dirty="0" smtClean="0">
              <a:latin typeface="Times New Roman" pitchFamily="18" charset="0"/>
            </a:endParaRPr>
          </a:p>
        </p:txBody>
      </p:sp>
      <p:sp>
        <p:nvSpPr>
          <p:cNvPr id="9221" name="Line 8"/>
          <p:cNvSpPr>
            <a:spLocks noChangeShapeType="1"/>
          </p:cNvSpPr>
          <p:nvPr/>
        </p:nvSpPr>
        <p:spPr bwMode="auto">
          <a:xfrm>
            <a:off x="7239000" y="3352800"/>
            <a:ext cx="533400" cy="381000"/>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781C0F97-348B-46A2-84FE-EBA07D71BB30}" type="slidenum">
              <a:rPr lang="en-GB" smtClean="0"/>
              <a:t>7</a:t>
            </a:fld>
            <a:endParaRPr lang="en-GB"/>
          </a:p>
        </p:txBody>
      </p:sp>
    </p:spTree>
    <p:extLst>
      <p:ext uri="{BB962C8B-B14F-4D97-AF65-F5344CB8AC3E}">
        <p14:creationId xmlns:p14="http://schemas.microsoft.com/office/powerpoint/2010/main" val="262661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52400"/>
            <a:ext cx="7924800" cy="914400"/>
          </a:xfrm>
        </p:spPr>
        <p:txBody>
          <a:bodyPr/>
          <a:lstStyle/>
          <a:p>
            <a:r>
              <a:rPr lang="en-US" altLang="zh-TW" smtClean="0">
                <a:ea typeface="細明體" pitchFamily="49" charset="-120"/>
              </a:rPr>
              <a:t>Induced Mutations</a:t>
            </a:r>
            <a:endParaRPr lang="zh-TW" altLang="zh-TW" smtClean="0">
              <a:ea typeface="細明體" pitchFamily="49" charset="-120"/>
            </a:endParaRPr>
          </a:p>
        </p:txBody>
      </p:sp>
      <p:sp>
        <p:nvSpPr>
          <p:cNvPr id="10243" name="Rectangle 6"/>
          <p:cNvSpPr>
            <a:spLocks noGrp="1" noChangeArrowheads="1"/>
          </p:cNvSpPr>
          <p:nvPr>
            <p:ph idx="1"/>
          </p:nvPr>
        </p:nvSpPr>
        <p:spPr>
          <a:xfrm>
            <a:off x="1295400" y="1143000"/>
            <a:ext cx="7772400" cy="2895600"/>
          </a:xfrm>
        </p:spPr>
        <p:txBody>
          <a:bodyPr/>
          <a:lstStyle/>
          <a:p>
            <a:pPr marL="1143000" indent="-1143000">
              <a:buFontTx/>
              <a:buNone/>
              <a:tabLst>
                <a:tab pos="571500" algn="l"/>
              </a:tabLst>
            </a:pPr>
            <a:r>
              <a:rPr lang="zh-TW" altLang="zh-TW" dirty="0" smtClean="0">
                <a:solidFill>
                  <a:schemeClr val="accent2"/>
                </a:solidFill>
                <a:latin typeface="Times New Roman" pitchFamily="18" charset="0"/>
                <a:ea typeface="細明體" pitchFamily="49" charset="-120"/>
              </a:rPr>
              <a:t>(</a:t>
            </a:r>
            <a:r>
              <a:rPr lang="en-US" altLang="zh-TW" dirty="0" smtClean="0">
                <a:solidFill>
                  <a:schemeClr val="accent2"/>
                </a:solidFill>
                <a:latin typeface="Times New Roman" pitchFamily="18" charset="0"/>
                <a:ea typeface="細明體" pitchFamily="49" charset="-120"/>
              </a:rPr>
              <a:t>a) Physical agents that damage DNA:</a:t>
            </a:r>
            <a:endParaRPr lang="en-US" altLang="zh-TW" dirty="0" smtClean="0">
              <a:latin typeface="Times New Roman" pitchFamily="18" charset="0"/>
              <a:ea typeface="細明體" pitchFamily="49" charset="-120"/>
            </a:endParaRPr>
          </a:p>
          <a:p>
            <a:pPr marL="1143000" indent="-1143000">
              <a:buFontTx/>
              <a:buNone/>
              <a:tabLst>
                <a:tab pos="571500" algn="l"/>
              </a:tabLst>
            </a:pPr>
            <a:r>
              <a:rPr lang="en-US" altLang="zh-TW" dirty="0" smtClean="0">
                <a:latin typeface="Times New Roman" pitchFamily="18" charset="0"/>
                <a:ea typeface="細明體" pitchFamily="49" charset="-120"/>
              </a:rPr>
              <a:t>	--- Ionizing radiation: OH, O</a:t>
            </a:r>
            <a:r>
              <a:rPr lang="en-US" altLang="zh-TW" baseline="-25000" dirty="0" smtClean="0">
                <a:latin typeface="Times New Roman" pitchFamily="18" charset="0"/>
                <a:ea typeface="細明體" pitchFamily="49" charset="-120"/>
              </a:rPr>
              <a:t>2</a:t>
            </a:r>
            <a:r>
              <a:rPr lang="en-US" altLang="zh-TW" baseline="30000" dirty="0" smtClean="0">
                <a:latin typeface="Times New Roman" pitchFamily="18" charset="0"/>
                <a:ea typeface="細明體" pitchFamily="49" charset="-120"/>
              </a:rPr>
              <a:t>-</a:t>
            </a:r>
            <a:r>
              <a:rPr lang="en-US" altLang="zh-TW" dirty="0" smtClean="0">
                <a:latin typeface="Times New Roman" pitchFamily="18" charset="0"/>
                <a:ea typeface="細明體" pitchFamily="49" charset="-120"/>
              </a:rPr>
              <a:t>, H</a:t>
            </a:r>
            <a:r>
              <a:rPr lang="en-US" altLang="zh-TW" baseline="-25000" dirty="0" smtClean="0">
                <a:latin typeface="Times New Roman" pitchFamily="18" charset="0"/>
                <a:ea typeface="細明體" pitchFamily="49" charset="-120"/>
              </a:rPr>
              <a:t>2</a:t>
            </a:r>
            <a:r>
              <a:rPr lang="en-US" altLang="zh-TW" dirty="0" smtClean="0">
                <a:latin typeface="Times New Roman" pitchFamily="18" charset="0"/>
                <a:ea typeface="細明體" pitchFamily="49" charset="-120"/>
              </a:rPr>
              <a:t>O</a:t>
            </a:r>
            <a:r>
              <a:rPr lang="en-US" altLang="zh-TW" baseline="-25000" dirty="0" smtClean="0">
                <a:latin typeface="Times New Roman" pitchFamily="18" charset="0"/>
                <a:ea typeface="細明體" pitchFamily="49" charset="-120"/>
              </a:rPr>
              <a:t>2</a:t>
            </a:r>
            <a:r>
              <a:rPr lang="en-US" altLang="zh-TW" dirty="0" smtClean="0">
                <a:latin typeface="Times New Roman" pitchFamily="18" charset="0"/>
                <a:ea typeface="細明體" pitchFamily="49" charset="-120"/>
              </a:rPr>
              <a:t>, damage base and sugar residues.</a:t>
            </a:r>
          </a:p>
          <a:p>
            <a:pPr marL="1143000" indent="-1143000">
              <a:buFontTx/>
              <a:buNone/>
              <a:tabLst>
                <a:tab pos="571500" algn="l"/>
              </a:tabLst>
            </a:pPr>
            <a:r>
              <a:rPr lang="en-US" altLang="zh-TW" dirty="0" smtClean="0">
                <a:latin typeface="Times New Roman" pitchFamily="18" charset="0"/>
                <a:ea typeface="細明體" pitchFamily="49" charset="-120"/>
              </a:rPr>
              <a:t>	--- UV radiation: </a:t>
            </a:r>
            <a:r>
              <a:rPr lang="en-US" altLang="zh-TW" dirty="0" err="1" smtClean="0">
                <a:latin typeface="Times New Roman" pitchFamily="18" charset="0"/>
                <a:ea typeface="細明體" pitchFamily="49" charset="-120"/>
              </a:rPr>
              <a:t>Cyclobutane</a:t>
            </a:r>
            <a:r>
              <a:rPr lang="en-US" altLang="zh-TW" dirty="0" smtClean="0">
                <a:latin typeface="Times New Roman" pitchFamily="18" charset="0"/>
                <a:ea typeface="細明體" pitchFamily="49" charset="-120"/>
              </a:rPr>
              <a:t> pyrimidine dimers, Thymidine dimers (T-T) dimer</a:t>
            </a:r>
          </a:p>
          <a:p>
            <a:pPr marL="1143000" indent="-1143000">
              <a:buFontTx/>
              <a:buNone/>
              <a:tabLst>
                <a:tab pos="571500" algn="l"/>
              </a:tabLst>
            </a:pPr>
            <a:endParaRPr lang="zh-TW" altLang="en-US" dirty="0" smtClean="0"/>
          </a:p>
        </p:txBody>
      </p:sp>
      <p:pic>
        <p:nvPicPr>
          <p:cNvPr id="10244" name="Picture 8" descr="\\蔡少正\D DRIVE\Personal Folder\Sean's folder\MOl BIO figures\S3806\DNA repair\TTdim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961440"/>
            <a:ext cx="5638800" cy="2809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781C0F97-348B-46A2-84FE-EBA07D71BB30}" type="slidenum">
              <a:rPr lang="en-GB" smtClean="0"/>
              <a:t>8</a:t>
            </a:fld>
            <a:endParaRPr lang="en-GB"/>
          </a:p>
        </p:txBody>
      </p:sp>
    </p:spTree>
    <p:extLst>
      <p:ext uri="{BB962C8B-B14F-4D97-AF65-F5344CB8AC3E}">
        <p14:creationId xmlns:p14="http://schemas.microsoft.com/office/powerpoint/2010/main" val="1310983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zh-TW" smtClean="0"/>
              <a:t>Chemical Agents</a:t>
            </a:r>
          </a:p>
        </p:txBody>
      </p:sp>
      <p:sp>
        <p:nvSpPr>
          <p:cNvPr id="11267" name="Text Box 10"/>
          <p:cNvSpPr txBox="1">
            <a:spLocks noChangeArrowheads="1"/>
          </p:cNvSpPr>
          <p:nvPr/>
        </p:nvSpPr>
        <p:spPr bwMode="auto">
          <a:xfrm>
            <a:off x="457200" y="1371600"/>
            <a:ext cx="8382000" cy="387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762000" indent="-762000">
              <a:tabLst>
                <a:tab pos="482600" algn="l"/>
              </a:tabLst>
              <a:defRPr sz="2400">
                <a:solidFill>
                  <a:schemeClr val="tx1"/>
                </a:solidFill>
                <a:latin typeface="Times" charset="0"/>
                <a:ea typeface="新細明體" pitchFamily="18" charset="-120"/>
              </a:defRPr>
            </a:lvl1pPr>
            <a:lvl2pPr marL="742950" indent="-285750">
              <a:tabLst>
                <a:tab pos="482600" algn="l"/>
              </a:tabLst>
              <a:defRPr sz="2400">
                <a:solidFill>
                  <a:schemeClr val="tx1"/>
                </a:solidFill>
                <a:latin typeface="Times" charset="0"/>
                <a:ea typeface="新細明體" pitchFamily="18" charset="-120"/>
              </a:defRPr>
            </a:lvl2pPr>
            <a:lvl3pPr marL="1143000" indent="-228600">
              <a:tabLst>
                <a:tab pos="482600" algn="l"/>
              </a:tabLst>
              <a:defRPr sz="2400">
                <a:solidFill>
                  <a:schemeClr val="tx1"/>
                </a:solidFill>
                <a:latin typeface="Times" charset="0"/>
                <a:ea typeface="新細明體" pitchFamily="18" charset="-120"/>
              </a:defRPr>
            </a:lvl3pPr>
            <a:lvl4pPr marL="1600200" indent="-228600">
              <a:tabLst>
                <a:tab pos="482600" algn="l"/>
              </a:tabLst>
              <a:defRPr sz="2400">
                <a:solidFill>
                  <a:schemeClr val="tx1"/>
                </a:solidFill>
                <a:latin typeface="Times" charset="0"/>
                <a:ea typeface="新細明體" pitchFamily="18" charset="-120"/>
              </a:defRPr>
            </a:lvl4pPr>
            <a:lvl5pPr marL="2057400" indent="-228600">
              <a:tabLst>
                <a:tab pos="482600" algn="l"/>
              </a:tabLst>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tabLst>
                <a:tab pos="482600" algn="l"/>
              </a:tabLs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tabLst>
                <a:tab pos="482600" algn="l"/>
              </a:tabLs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tabLst>
                <a:tab pos="482600" algn="l"/>
              </a:tabLs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tabLst>
                <a:tab pos="482600" algn="l"/>
              </a:tabLst>
              <a:defRPr sz="2400">
                <a:solidFill>
                  <a:schemeClr val="tx1"/>
                </a:solidFill>
                <a:latin typeface="Times" charset="0"/>
                <a:ea typeface="新細明體" pitchFamily="18" charset="-120"/>
              </a:defRPr>
            </a:lvl9pPr>
          </a:lstStyle>
          <a:p>
            <a:r>
              <a:rPr lang="zh-TW" altLang="en-US" sz="2800" b="1">
                <a:solidFill>
                  <a:schemeClr val="accent2"/>
                </a:solidFill>
                <a:latin typeface="Times New Roman" pitchFamily="18" charset="0"/>
                <a:ea typeface="細明體" pitchFamily="49" charset="-120"/>
              </a:rPr>
              <a:t>(</a:t>
            </a:r>
            <a:r>
              <a:rPr lang="en-US" altLang="zh-TW" sz="2800" b="1">
                <a:solidFill>
                  <a:schemeClr val="accent2"/>
                </a:solidFill>
                <a:latin typeface="Times New Roman" pitchFamily="18" charset="0"/>
                <a:ea typeface="細明體" pitchFamily="49" charset="-120"/>
              </a:rPr>
              <a:t>b) Chemical agents that damage DNA:</a:t>
            </a:r>
            <a:endParaRPr lang="en-US" altLang="zh-TW" sz="2800">
              <a:latin typeface="Times New Roman" pitchFamily="18" charset="0"/>
              <a:ea typeface="細明體" pitchFamily="49" charset="-120"/>
            </a:endParaRPr>
          </a:p>
          <a:p>
            <a:r>
              <a:rPr lang="en-US" altLang="zh-TW" sz="2800">
                <a:latin typeface="Times New Roman" pitchFamily="18" charset="0"/>
              </a:rPr>
              <a:t>	--- Alkylating agents:  Alkylating agents are electrophilic compounds with affinity for nucleophilic centers in organic macromolecules.  These include a wide variety of chemicals, many of which are proven or suspected carcinogens (such as nitrous acid, hydroxylamine, and ethylmethane sulfonate, EMS), </a:t>
            </a:r>
            <a:r>
              <a:rPr kumimoji="1" lang="en-US" altLang="zh-TW">
                <a:latin typeface="Times New Roman" pitchFamily="18" charset="0"/>
              </a:rPr>
              <a:t>Adding alkyl group to hydrogen-bonding oxygen of G or T, resulting in G-T mispairing</a:t>
            </a:r>
          </a:p>
        </p:txBody>
      </p:sp>
      <p:sp>
        <p:nvSpPr>
          <p:cNvPr id="11268" name="Text Box 12"/>
          <p:cNvSpPr txBox="1">
            <a:spLocks noChangeArrowheads="1"/>
          </p:cNvSpPr>
          <p:nvPr/>
        </p:nvSpPr>
        <p:spPr bwMode="auto">
          <a:xfrm>
            <a:off x="1828800" y="5334000"/>
            <a:ext cx="39973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charset="0"/>
                <a:ea typeface="新細明體" pitchFamily="18" charset="-120"/>
              </a:defRPr>
            </a:lvl1pPr>
            <a:lvl2pPr marL="742950" indent="-285750">
              <a:defRPr sz="2400">
                <a:solidFill>
                  <a:schemeClr val="tx1"/>
                </a:solidFill>
                <a:latin typeface="Times" charset="0"/>
                <a:ea typeface="新細明體" pitchFamily="18" charset="-120"/>
              </a:defRPr>
            </a:lvl2pPr>
            <a:lvl3pPr marL="1143000" indent="-228600">
              <a:defRPr sz="2400">
                <a:solidFill>
                  <a:schemeClr val="tx1"/>
                </a:solidFill>
                <a:latin typeface="Times" charset="0"/>
                <a:ea typeface="新細明體" pitchFamily="18" charset="-120"/>
              </a:defRPr>
            </a:lvl3pPr>
            <a:lvl4pPr marL="1600200" indent="-228600">
              <a:defRPr sz="2400">
                <a:solidFill>
                  <a:schemeClr val="tx1"/>
                </a:solidFill>
                <a:latin typeface="Times" charset="0"/>
                <a:ea typeface="新細明體" pitchFamily="18" charset="-120"/>
              </a:defRPr>
            </a:lvl4pPr>
            <a:lvl5pPr marL="2057400" indent="-228600">
              <a:defRPr sz="2400">
                <a:solidFill>
                  <a:schemeClr val="tx1"/>
                </a:solidFill>
                <a:latin typeface="Times" charset="0"/>
                <a:ea typeface="新細明體" pitchFamily="18" charset="-120"/>
              </a:defRPr>
            </a:lvl5pPr>
            <a:lvl6pPr marL="2514600" indent="-228600" eaLnBrk="0" fontAlgn="base" hangingPunct="0">
              <a:spcBef>
                <a:spcPct val="0"/>
              </a:spcBef>
              <a:spcAft>
                <a:spcPct val="0"/>
              </a:spcAft>
              <a:defRPr sz="2400">
                <a:solidFill>
                  <a:schemeClr val="tx1"/>
                </a:solidFill>
                <a:latin typeface="Times" charset="0"/>
                <a:ea typeface="新細明體" pitchFamily="18" charset="-120"/>
              </a:defRPr>
            </a:lvl6pPr>
            <a:lvl7pPr marL="2971800" indent="-228600" eaLnBrk="0" fontAlgn="base" hangingPunct="0">
              <a:spcBef>
                <a:spcPct val="0"/>
              </a:spcBef>
              <a:spcAft>
                <a:spcPct val="0"/>
              </a:spcAft>
              <a:defRPr sz="2400">
                <a:solidFill>
                  <a:schemeClr val="tx1"/>
                </a:solidFill>
                <a:latin typeface="Times" charset="0"/>
                <a:ea typeface="新細明體" pitchFamily="18" charset="-120"/>
              </a:defRPr>
            </a:lvl7pPr>
            <a:lvl8pPr marL="3429000" indent="-228600" eaLnBrk="0" fontAlgn="base" hangingPunct="0">
              <a:spcBef>
                <a:spcPct val="0"/>
              </a:spcBef>
              <a:spcAft>
                <a:spcPct val="0"/>
              </a:spcAft>
              <a:defRPr sz="2400">
                <a:solidFill>
                  <a:schemeClr val="tx1"/>
                </a:solidFill>
                <a:latin typeface="Times" charset="0"/>
                <a:ea typeface="新細明體" pitchFamily="18" charset="-120"/>
              </a:defRPr>
            </a:lvl8pPr>
            <a:lvl9pPr marL="3886200" indent="-228600" eaLnBrk="0" fontAlgn="base" hangingPunct="0">
              <a:spcBef>
                <a:spcPct val="0"/>
              </a:spcBef>
              <a:spcAft>
                <a:spcPct val="0"/>
              </a:spcAft>
              <a:defRPr sz="2400">
                <a:solidFill>
                  <a:schemeClr val="tx1"/>
                </a:solidFill>
                <a:latin typeface="Times" charset="0"/>
                <a:ea typeface="新細明體" pitchFamily="18" charset="-120"/>
              </a:defRPr>
            </a:lvl9pPr>
          </a:lstStyle>
          <a:p>
            <a:pPr eaLnBrk="1" hangingPunct="1"/>
            <a:r>
              <a:rPr kumimoji="1" lang="en-US" altLang="zh-TW" sz="3200" b="1">
                <a:solidFill>
                  <a:schemeClr val="accent2"/>
                </a:solidFill>
                <a:latin typeface="Times New Roman" pitchFamily="18" charset="0"/>
              </a:rPr>
              <a:t>G-C ---&gt; </a:t>
            </a:r>
            <a:r>
              <a:rPr kumimoji="1" lang="en-US" altLang="zh-TW" sz="3200" b="1">
                <a:solidFill>
                  <a:srgbClr val="FF6600"/>
                </a:solidFill>
                <a:latin typeface="Times New Roman" pitchFamily="18" charset="0"/>
              </a:rPr>
              <a:t>G*</a:t>
            </a:r>
            <a:r>
              <a:rPr kumimoji="1" lang="en-US" altLang="zh-TW" sz="3200" b="1">
                <a:solidFill>
                  <a:schemeClr val="accent2"/>
                </a:solidFill>
                <a:latin typeface="Times New Roman" pitchFamily="18" charset="0"/>
              </a:rPr>
              <a:t>T ---&gt;A-T</a:t>
            </a:r>
          </a:p>
        </p:txBody>
      </p:sp>
      <p:sp>
        <p:nvSpPr>
          <p:cNvPr id="11269" name="Rectangle 13"/>
          <p:cNvSpPr>
            <a:spLocks noChangeArrowheads="1"/>
          </p:cNvSpPr>
          <p:nvPr/>
        </p:nvSpPr>
        <p:spPr bwMode="auto">
          <a:xfrm>
            <a:off x="1828800" y="6019800"/>
            <a:ext cx="39973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kumimoji="1" lang="en-US" altLang="zh-TW" sz="3200" b="1">
                <a:solidFill>
                  <a:schemeClr val="accent2"/>
                </a:solidFill>
                <a:latin typeface="Times New Roman" pitchFamily="18" charset="0"/>
              </a:rPr>
              <a:t>T-A ---&gt;</a:t>
            </a:r>
            <a:r>
              <a:rPr kumimoji="1" lang="en-US" altLang="zh-TW" sz="3200" b="1">
                <a:solidFill>
                  <a:srgbClr val="FF6600"/>
                </a:solidFill>
                <a:latin typeface="Times New Roman" pitchFamily="18" charset="0"/>
              </a:rPr>
              <a:t>T*</a:t>
            </a:r>
            <a:r>
              <a:rPr kumimoji="1" lang="en-US" altLang="zh-TW" sz="3200" b="1">
                <a:solidFill>
                  <a:schemeClr val="accent2"/>
                </a:solidFill>
                <a:latin typeface="Times New Roman" pitchFamily="18" charset="0"/>
              </a:rPr>
              <a:t>-G ---&gt; CG</a:t>
            </a:r>
          </a:p>
        </p:txBody>
      </p:sp>
      <p:sp>
        <p:nvSpPr>
          <p:cNvPr id="2" name="Slide Number Placeholder 1"/>
          <p:cNvSpPr>
            <a:spLocks noGrp="1"/>
          </p:cNvSpPr>
          <p:nvPr>
            <p:ph type="sldNum" sz="quarter" idx="12"/>
          </p:nvPr>
        </p:nvSpPr>
        <p:spPr/>
        <p:txBody>
          <a:bodyPr/>
          <a:lstStyle/>
          <a:p>
            <a:fld id="{781C0F97-348B-46A2-84FE-EBA07D71BB30}" type="slidenum">
              <a:rPr lang="en-GB" smtClean="0"/>
              <a:t>9</a:t>
            </a:fld>
            <a:endParaRPr lang="en-GB"/>
          </a:p>
        </p:txBody>
      </p:sp>
    </p:spTree>
    <p:extLst>
      <p:ext uri="{BB962C8B-B14F-4D97-AF65-F5344CB8AC3E}">
        <p14:creationId xmlns:p14="http://schemas.microsoft.com/office/powerpoint/2010/main" val="822521008"/>
      </p:ext>
    </p:extLst>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3</TotalTime>
  <Words>856</Words>
  <Application>Microsoft Office PowerPoint</Application>
  <PresentationFormat>On-screen Show (4:3)</PresentationFormat>
  <Paragraphs>134</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Soran-Template</vt:lpstr>
      <vt:lpstr>Cell and Molecular Biology</vt:lpstr>
      <vt:lpstr>DNA Damage</vt:lpstr>
      <vt:lpstr>PowerPoint Presentation</vt:lpstr>
      <vt:lpstr>(b) Tautomeric shifts</vt:lpstr>
      <vt:lpstr>Base Pairing of Imino A-C</vt:lpstr>
      <vt:lpstr>(c) Deamination</vt:lpstr>
      <vt:lpstr>(d) Loss of bases</vt:lpstr>
      <vt:lpstr>Induced Mutations</vt:lpstr>
      <vt:lpstr>Chemical Agents</vt:lpstr>
      <vt:lpstr>Base-analogue Agents</vt:lpstr>
      <vt:lpstr>Base Analogue</vt:lpstr>
      <vt:lpstr>Intercalating Agents:</vt:lpstr>
      <vt:lpstr>Model of intercalating agent induced mutagenesis</vt:lpstr>
      <vt:lpstr>Metabolite Mutagens</vt:lpstr>
      <vt:lpstr>Reversion and the Ames test:</vt:lpstr>
      <vt:lpstr>DNA Repair Mechanisms</vt:lpstr>
      <vt:lpstr>Excision Repair</vt:lpstr>
      <vt:lpstr>Recombinational Repair</vt:lpstr>
      <vt:lpstr>The SOS response</vt:lpstr>
      <vt:lpstr>SOS DNA Repair</vt:lpstr>
      <vt:lpstr>Type of Mutations(I)</vt:lpstr>
      <vt:lpstr>Type of Mutations (II)</vt:lpstr>
      <vt:lpstr>Type of Mutations (III)</vt:lpstr>
      <vt:lpstr>Type of Mutations (IV)</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and Molecular Biology</dc:title>
  <dc:creator>Halani</dc:creator>
  <cp:lastModifiedBy>Halani</cp:lastModifiedBy>
  <cp:revision>1</cp:revision>
  <dcterms:created xsi:type="dcterms:W3CDTF">2014-11-10T05:51:20Z</dcterms:created>
  <dcterms:modified xsi:type="dcterms:W3CDTF">2014-11-10T05:54:33Z</dcterms:modified>
</cp:coreProperties>
</file>