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4"/>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22" autoAdjust="0"/>
  </p:normalViewPr>
  <p:slideViewPr>
    <p:cSldViewPr showGuides="1">
      <p:cViewPr>
        <p:scale>
          <a:sx n="70" d="100"/>
          <a:sy n="70" d="100"/>
        </p:scale>
        <p:origin x="-1386"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10B6FA-EBD7-48AF-BE20-4A570ACC0BA5}" type="datetimeFigureOut">
              <a:rPr lang="en-GB" smtClean="0"/>
              <a:t>10/11/2014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E2E7F-73FE-47EE-806A-635CAE55F679}" type="slidenum">
              <a:rPr lang="en-GB" smtClean="0"/>
              <a:t>‹#›</a:t>
            </a:fld>
            <a:endParaRPr lang="en-GB"/>
          </a:p>
        </p:txBody>
      </p:sp>
    </p:spTree>
    <p:extLst>
      <p:ext uri="{BB962C8B-B14F-4D97-AF65-F5344CB8AC3E}">
        <p14:creationId xmlns:p14="http://schemas.microsoft.com/office/powerpoint/2010/main" val="275915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95B26BD9-15D0-452E-B7CA-90F904B49A7A}" type="slidenum">
              <a:rPr lang="en-US" sz="1200" smtClean="0"/>
              <a:pPr/>
              <a:t>2</a:t>
            </a:fld>
            <a:endParaRPr lang="en-US" sz="1200" smtClean="0"/>
          </a:p>
        </p:txBody>
      </p:sp>
      <p:sp>
        <p:nvSpPr>
          <p:cNvPr id="47107" name="Rectangle 2"/>
          <p:cNvSpPr>
            <a:spLocks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9408DB7C-ACC1-4B55-8B38-20D1980E5114}" type="slidenum">
              <a:rPr lang="en-US" sz="1200" smtClean="0"/>
              <a:pPr/>
              <a:t>11</a:t>
            </a:fld>
            <a:endParaRPr lang="en-US" sz="1200" smtClean="0"/>
          </a:p>
        </p:txBody>
      </p:sp>
      <p:sp>
        <p:nvSpPr>
          <p:cNvPr id="56323" name="Rectangle 2"/>
          <p:cNvSpPr>
            <a:spLocks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2537E4DB-6806-419C-A232-2FDC57ADC50C}" type="slidenum">
              <a:rPr lang="en-US" sz="1200" smtClean="0"/>
              <a:pPr/>
              <a:t>12</a:t>
            </a:fld>
            <a:endParaRPr lang="en-US" sz="1200" smtClean="0"/>
          </a:p>
        </p:txBody>
      </p:sp>
      <p:sp>
        <p:nvSpPr>
          <p:cNvPr id="57347" name="Rectangle 2"/>
          <p:cNvSpPr>
            <a:spLocks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D9309EAE-1F63-469B-B2D2-9FC49F2BB6F1}" type="slidenum">
              <a:rPr lang="en-US" sz="1200" smtClean="0"/>
              <a:pPr/>
              <a:t>13</a:t>
            </a:fld>
            <a:endParaRPr lang="en-US" sz="1200" smtClean="0"/>
          </a:p>
        </p:txBody>
      </p:sp>
      <p:sp>
        <p:nvSpPr>
          <p:cNvPr id="58371" name="Rectangle 2"/>
          <p:cNvSpPr>
            <a:spLocks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9C9DDF05-D17A-45CA-86E5-656DC9A233CA}" type="slidenum">
              <a:rPr lang="en-US" sz="1200" smtClean="0"/>
              <a:pPr/>
              <a:t>14</a:t>
            </a:fld>
            <a:endParaRPr lang="en-US" sz="1200" smtClean="0"/>
          </a:p>
        </p:txBody>
      </p:sp>
      <p:sp>
        <p:nvSpPr>
          <p:cNvPr id="59395" name="Rectangle 2"/>
          <p:cNvSpPr>
            <a:spLocks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139AA8E4-D520-4A76-B68F-CF024F9E5868}" type="slidenum">
              <a:rPr lang="en-US" sz="1200" smtClean="0"/>
              <a:pPr/>
              <a:t>15</a:t>
            </a:fld>
            <a:endParaRPr lang="en-US" sz="1200" smtClean="0"/>
          </a:p>
        </p:txBody>
      </p:sp>
      <p:sp>
        <p:nvSpPr>
          <p:cNvPr id="60419" name="Rectangle 2"/>
          <p:cNvSpPr>
            <a:spLocks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038AC8F3-1746-4F90-8FC4-C549140556B8}" type="slidenum">
              <a:rPr lang="en-US" sz="1200" smtClean="0"/>
              <a:pPr/>
              <a:t>16</a:t>
            </a:fld>
            <a:endParaRPr lang="en-US" sz="1200" smtClean="0"/>
          </a:p>
        </p:txBody>
      </p:sp>
      <p:sp>
        <p:nvSpPr>
          <p:cNvPr id="61443" name="Rectangle 2"/>
          <p:cNvSpPr>
            <a:spLocks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66391825-B2EF-4F39-9B2C-EDEC7CB2D50B}" type="slidenum">
              <a:rPr lang="en-US" sz="1200" smtClean="0"/>
              <a:pPr/>
              <a:t>17</a:t>
            </a:fld>
            <a:endParaRPr lang="en-US" sz="1200" smtClean="0"/>
          </a:p>
        </p:txBody>
      </p:sp>
      <p:sp>
        <p:nvSpPr>
          <p:cNvPr id="62467" name="Rectangle 2"/>
          <p:cNvSpPr>
            <a:spLocks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ED602193-4F2C-4051-8C30-E4EBFA33B539}" type="slidenum">
              <a:rPr lang="en-US" sz="1200" smtClean="0"/>
              <a:pPr/>
              <a:t>18</a:t>
            </a:fld>
            <a:endParaRPr lang="en-US" sz="1200" smtClean="0"/>
          </a:p>
        </p:txBody>
      </p:sp>
      <p:sp>
        <p:nvSpPr>
          <p:cNvPr id="63491" name="Rectangle 2"/>
          <p:cNvSpPr>
            <a:spLocks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2.3</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Centromere Locations on Chromosomes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Centromere locations and designations of chromosomes based on centromere location. Note that the shape of the chromosome during anaphase is determined by the position of the centromere.</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2562F76F-25AB-4DC0-A5DF-14A825DE5882}" type="slidenum">
              <a:rPr lang="en-US" sz="1200" smtClean="0"/>
              <a:pPr/>
              <a:t>19</a:t>
            </a:fld>
            <a:endParaRPr lang="en-US" sz="1200" smtClean="0"/>
          </a:p>
        </p:txBody>
      </p:sp>
      <p:sp>
        <p:nvSpPr>
          <p:cNvPr id="64515" name="Rectangle 2"/>
          <p:cNvSpPr>
            <a:spLocks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2.5</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Phases of the Cell Cycle</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The phases of the cell cycle. Following mitosis (M), cells enter the G1 stage of interphase, initiating a new cycle. Cells may become nondividing (G0) or continue through G1, where they become committed to begin DNA synthesis (S) and complete the cycle (G2 and M). Following mitosis, two daughter cells are produced and the cycle begins anew for each cell.</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DA6ABDDC-67EF-4C60-9F22-A913AEEABED4}" type="slidenum">
              <a:rPr lang="en-US" sz="1200" smtClean="0"/>
              <a:pPr/>
              <a:t>20</a:t>
            </a:fld>
            <a:endParaRPr lang="en-US" sz="1200" smtClean="0"/>
          </a:p>
        </p:txBody>
      </p:sp>
      <p:sp>
        <p:nvSpPr>
          <p:cNvPr id="65539" name="Rectangle 2"/>
          <p:cNvSpPr>
            <a:spLocks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2.6</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Cell Cycle Phase Durations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The length of time spent in each phase of one complete cell cycle of a human cell in culture. Actual times vary according to cell types and conditions.</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42A146FF-1333-4376-B96B-3FCD2CD7E877}" type="slidenum">
              <a:rPr lang="en-US" sz="1200" smtClean="0"/>
              <a:pPr/>
              <a:t>3</a:t>
            </a:fld>
            <a:endParaRPr lang="en-US" sz="1200" smtClean="0"/>
          </a:p>
        </p:txBody>
      </p:sp>
      <p:sp>
        <p:nvSpPr>
          <p:cNvPr id="48131" name="Rectangle 2"/>
          <p:cNvSpPr>
            <a:spLocks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13295AC8-2ACD-416A-A838-13D5C7EA0281}" type="slidenum">
              <a:rPr lang="en-US" sz="1200" smtClean="0"/>
              <a:pPr/>
              <a:t>21</a:t>
            </a:fld>
            <a:endParaRPr lang="en-US" sz="1200" smtClean="0"/>
          </a:p>
        </p:txBody>
      </p:sp>
      <p:sp>
        <p:nvSpPr>
          <p:cNvPr id="66563" name="Rectangle 2"/>
          <p:cNvSpPr>
            <a:spLocks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2.7</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Phases of Mitosis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Mitosis in an animal cell with a diploid number of 2</a:t>
            </a:r>
            <a:r>
              <a:rPr lang="en-US" i="1" smtClean="0">
                <a:solidFill>
                  <a:srgbClr val="000000"/>
                </a:solidFill>
                <a:latin typeface="Geneva" charset="0"/>
              </a:rPr>
              <a:t>n </a:t>
            </a:r>
            <a:r>
              <a:rPr lang="en-US" smtClean="0">
                <a:solidFill>
                  <a:srgbClr val="000000"/>
                </a:solidFill>
                <a:latin typeface="Geneva" charset="0"/>
              </a:rPr>
              <a:t>= 4. The events occurring in each stage are described in the text. Of the two homologous pairs of chromosomes, one contains longer, metacentric arms and the other, shorter, submetacentric arms. The maternal chromosome and paternal chromosome of each pair are shown in different colors. Part (g) illustrates the formation of the cell plate and lack of centrioles in a plant cell.</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491B4022-9763-414C-A12E-97EF296D69F0}" type="slidenum">
              <a:rPr lang="en-US" sz="1200" smtClean="0"/>
              <a:pPr/>
              <a:t>22</a:t>
            </a:fld>
            <a:endParaRPr lang="en-US" sz="1200" smtClean="0"/>
          </a:p>
        </p:txBody>
      </p:sp>
      <p:sp>
        <p:nvSpPr>
          <p:cNvPr id="67587" name="Rectangle 2"/>
          <p:cNvSpPr>
            <a:spLocks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2.7ab</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Phases of Mitosis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Mitosis in an animal cell with a diploid number of 2</a:t>
            </a:r>
            <a:r>
              <a:rPr lang="en-US" i="1" smtClean="0">
                <a:solidFill>
                  <a:srgbClr val="000000"/>
                </a:solidFill>
                <a:latin typeface="Geneva" charset="0"/>
              </a:rPr>
              <a:t>n </a:t>
            </a:r>
            <a:r>
              <a:rPr lang="en-US" smtClean="0">
                <a:solidFill>
                  <a:srgbClr val="000000"/>
                </a:solidFill>
                <a:latin typeface="Geneva" charset="0"/>
              </a:rPr>
              <a:t>= 4</a:t>
            </a:r>
            <a:r>
              <a:rPr lang="en-US" sz="900" smtClean="0">
                <a:solidFill>
                  <a:srgbClr val="000000"/>
                </a:solidFill>
                <a:latin typeface="Geneva" charset="0"/>
              </a:rPr>
              <a:t>.</a:t>
            </a:r>
            <a:r>
              <a:rPr lang="en-US" smtClean="0">
                <a:solidFill>
                  <a:srgbClr val="000000"/>
                </a:solidFill>
                <a:latin typeface="Geneva" charset="0"/>
              </a:rPr>
              <a:t>  The events occurring in each stage are described in the text. Of the two homologous pairs of chromosomes, one contains longer, metacentric arms and the other, shorter, submetacentric arms. The maternal chromosome and paternal chromosome of each pair are shown in different colors. Part (g) illustrates the formation of the cell plate and lack of centrioles in a plant cell.</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23868AEA-16ED-4071-AB5F-634FE7400C15}" type="slidenum">
              <a:rPr lang="en-US" sz="1200" smtClean="0"/>
              <a:pPr/>
              <a:t>23</a:t>
            </a:fld>
            <a:endParaRPr lang="en-US" sz="1200" smtClean="0"/>
          </a:p>
        </p:txBody>
      </p:sp>
      <p:sp>
        <p:nvSpPr>
          <p:cNvPr id="68611" name="Rectangle 2"/>
          <p:cNvSpPr>
            <a:spLocks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2.7bc</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Phases of Mitosis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Mitosis in an animal cell with a diploid number of 2</a:t>
            </a:r>
            <a:r>
              <a:rPr lang="en-US" i="1" smtClean="0">
                <a:solidFill>
                  <a:srgbClr val="000000"/>
                </a:solidFill>
                <a:latin typeface="Geneva" charset="0"/>
              </a:rPr>
              <a:t>n</a:t>
            </a:r>
            <a:r>
              <a:rPr lang="en-US" smtClean="0">
                <a:solidFill>
                  <a:srgbClr val="000000"/>
                </a:solidFill>
                <a:latin typeface="Geneva" charset="0"/>
              </a:rPr>
              <a:t> = 4. The events occurring in each stage are described in the text. Of the two homologous pairs of chromosomes, one contains longer, metacentric arms and the other, shorter, submetacentric arms. The maternal chromosome and paternal chromosome of each pair are shown in different colors. Part (g) illustrates the formation of the cell plate and lack of centrioles in a plant cell.</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8D60976C-D24A-4229-A74C-047235ABBCB9}" type="slidenum">
              <a:rPr lang="en-US" sz="1200" smtClean="0"/>
              <a:pPr/>
              <a:t>24</a:t>
            </a:fld>
            <a:endParaRPr lang="en-US" sz="1200" smtClean="0"/>
          </a:p>
        </p:txBody>
      </p:sp>
      <p:sp>
        <p:nvSpPr>
          <p:cNvPr id="69635" name="Rectangle 2"/>
          <p:cNvSpPr>
            <a:spLocks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2.7cd</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Phases of Mitosis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Mitosis in an animal cell with a diploid number of 2</a:t>
            </a:r>
            <a:r>
              <a:rPr lang="en-US" i="1" smtClean="0">
                <a:solidFill>
                  <a:srgbClr val="000000"/>
                </a:solidFill>
                <a:latin typeface="Geneva" charset="0"/>
              </a:rPr>
              <a:t>n</a:t>
            </a:r>
            <a:r>
              <a:rPr lang="en-US" smtClean="0">
                <a:solidFill>
                  <a:srgbClr val="000000"/>
                </a:solidFill>
                <a:latin typeface="Geneva" charset="0"/>
              </a:rPr>
              <a:t> = 4. The events occurring in each stage are described in the text. Of the two homologous pairs of chromosomes, one contains longer, metacentric arms and the other, shorter, submetacentric arms. The maternal chromosome and paternal chromosome of each pair are shown in different colors. Part (g) illustrates the formation of the cell plate and lack of centrioles in a plant cell.</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B7342C0C-A403-4087-8199-896F53014940}" type="slidenum">
              <a:rPr lang="en-US" sz="1200" smtClean="0"/>
              <a:pPr/>
              <a:t>25</a:t>
            </a:fld>
            <a:endParaRPr lang="en-US" sz="1200" smtClean="0"/>
          </a:p>
        </p:txBody>
      </p:sp>
      <p:sp>
        <p:nvSpPr>
          <p:cNvPr id="70659" name="Rectangle 2"/>
          <p:cNvSpPr>
            <a:spLocks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2.7de</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Phases of Mitosis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Mitosis in an animal cell with a diploid number of 2</a:t>
            </a:r>
            <a:r>
              <a:rPr lang="en-US" i="1" smtClean="0">
                <a:solidFill>
                  <a:srgbClr val="000000"/>
                </a:solidFill>
                <a:latin typeface="Geneva" charset="0"/>
              </a:rPr>
              <a:t>n</a:t>
            </a:r>
            <a:r>
              <a:rPr lang="en-US" smtClean="0">
                <a:solidFill>
                  <a:srgbClr val="000000"/>
                </a:solidFill>
                <a:latin typeface="Geneva" charset="0"/>
              </a:rPr>
              <a:t> = 4</a:t>
            </a:r>
            <a:r>
              <a:rPr lang="en-US" sz="900" smtClean="0">
                <a:solidFill>
                  <a:srgbClr val="000000"/>
                </a:solidFill>
                <a:latin typeface="Geneva" charset="0"/>
              </a:rPr>
              <a:t>.</a:t>
            </a:r>
            <a:r>
              <a:rPr lang="en-US" smtClean="0">
                <a:solidFill>
                  <a:srgbClr val="000000"/>
                </a:solidFill>
                <a:latin typeface="Geneva" charset="0"/>
              </a:rPr>
              <a:t> The events occurring in each stage are described in the text. Of the two homologous pairs of chromosomes, one contains longer, metacentric arms and the other, shorter, submetacentric arms. The maternal chromosome and paternal chromosome of each pair are shown in different colors. Part (g) illustrates the formation of the cell plate and lack of centrioles in a plant cell.</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5C0EE15F-05D1-447C-9A34-C8BF4905BAC8}" type="slidenum">
              <a:rPr lang="en-US" sz="1200" smtClean="0"/>
              <a:pPr/>
              <a:t>26</a:t>
            </a:fld>
            <a:endParaRPr lang="en-US" sz="1200" smtClean="0"/>
          </a:p>
        </p:txBody>
      </p:sp>
      <p:sp>
        <p:nvSpPr>
          <p:cNvPr id="71683" name="Rectangle 2"/>
          <p:cNvSpPr>
            <a:spLocks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2.7ef</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Phases of Mitosis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Mitosis in an animal cell with a diploid number of 2</a:t>
            </a:r>
            <a:r>
              <a:rPr lang="en-US" i="1" smtClean="0">
                <a:solidFill>
                  <a:srgbClr val="000000"/>
                </a:solidFill>
                <a:latin typeface="Geneva" charset="0"/>
              </a:rPr>
              <a:t>n</a:t>
            </a:r>
            <a:r>
              <a:rPr lang="en-US" smtClean="0">
                <a:solidFill>
                  <a:srgbClr val="000000"/>
                </a:solidFill>
                <a:latin typeface="Geneva" charset="0"/>
              </a:rPr>
              <a:t> = 4</a:t>
            </a:r>
            <a:r>
              <a:rPr lang="en-US" sz="900" smtClean="0">
                <a:solidFill>
                  <a:srgbClr val="000000"/>
                </a:solidFill>
                <a:latin typeface="Geneva" charset="0"/>
              </a:rPr>
              <a:t>.</a:t>
            </a:r>
            <a:r>
              <a:rPr lang="en-US" smtClean="0">
                <a:solidFill>
                  <a:srgbClr val="000000"/>
                </a:solidFill>
                <a:latin typeface="Geneva" charset="0"/>
              </a:rPr>
              <a:t> The events occurring in each stage are described in the text. Of the two homologous pairs of chromosomes, one contains longer, metacentric arms and the other, shorter, submetacentric arms. The maternal chromosome and paternal chromosome of each pair are shown in different colors. Part (g) illustrates the formation of the cell plate and lack of centrioles in a plant cell.</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64FBCD3B-1E04-40EC-9860-7EDCE73F5127}" type="slidenum">
              <a:rPr lang="en-US" sz="1200" smtClean="0"/>
              <a:pPr/>
              <a:t>27</a:t>
            </a:fld>
            <a:endParaRPr lang="en-US" sz="1200" smtClean="0"/>
          </a:p>
        </p:txBody>
      </p:sp>
      <p:sp>
        <p:nvSpPr>
          <p:cNvPr id="72707" name="Rectangle 2"/>
          <p:cNvSpPr>
            <a:spLocks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2.7g</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Phases of Mitosis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Mitosis in an animal cell with a diploid number of 2</a:t>
            </a:r>
            <a:r>
              <a:rPr lang="en-US" i="1" smtClean="0">
                <a:solidFill>
                  <a:srgbClr val="000000"/>
                </a:solidFill>
                <a:latin typeface="Geneva" charset="0"/>
              </a:rPr>
              <a:t>n</a:t>
            </a:r>
            <a:r>
              <a:rPr lang="en-US" smtClean="0">
                <a:solidFill>
                  <a:srgbClr val="000000"/>
                </a:solidFill>
                <a:latin typeface="Geneva" charset="0"/>
              </a:rPr>
              <a:t> = 4</a:t>
            </a:r>
            <a:r>
              <a:rPr lang="en-US" sz="900" smtClean="0">
                <a:solidFill>
                  <a:srgbClr val="000000"/>
                </a:solidFill>
                <a:latin typeface="Geneva" charset="0"/>
              </a:rPr>
              <a:t>.</a:t>
            </a:r>
            <a:r>
              <a:rPr lang="en-US" smtClean="0">
                <a:solidFill>
                  <a:srgbClr val="000000"/>
                </a:solidFill>
                <a:latin typeface="Geneva" charset="0"/>
              </a:rPr>
              <a:t> The events occurring in each stage are described in the text. Of the two homologous pairs of chromosomes, one contains longer, metacentric arms and the other, shorter, submetacentric arms. The maternal chromosome and paternal chromosome of each pair are shown in different colors. Part (g) illustrates the formation of the cell plate and lack of centrioles in a plant cell.</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A7FA90D1-8763-44A6-8BCE-569AB53EE7F0}" type="slidenum">
              <a:rPr lang="en-US" sz="1200" smtClean="0"/>
              <a:pPr/>
              <a:t>28</a:t>
            </a:fld>
            <a:endParaRPr lang="en-US" sz="1200" smtClean="0"/>
          </a:p>
        </p:txBody>
      </p:sp>
      <p:sp>
        <p:nvSpPr>
          <p:cNvPr id="73731" name="Rectangle 2"/>
          <p:cNvSpPr>
            <a:spLocks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2.9</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Mitosis Checkpoints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The three major checkpoints within the cell cycle that regulate its progress.</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
        <p:nvSpPr>
          <p:cNvPr id="74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7924FFC9-D8E5-4B05-983C-2F3454B4784A}" type="slidenum">
              <a:rPr lang="en-US" sz="1200" smtClean="0"/>
              <a:pPr/>
              <a:t>29</a:t>
            </a:fld>
            <a:endParaRPr lang="en-US" sz="12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4F73AF92-2B78-4EB4-B4F8-85CF953BE740}" type="slidenum">
              <a:rPr lang="en-US" sz="1200" smtClean="0"/>
              <a:pPr/>
              <a:t>30</a:t>
            </a:fld>
            <a:endParaRPr lang="en-US" sz="12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348F2EBC-F296-4624-9753-1A5F46BD2899}" type="slidenum">
              <a:rPr lang="en-US" sz="1200" smtClean="0"/>
              <a:pPr/>
              <a:t>4</a:t>
            </a:fld>
            <a:endParaRPr lang="en-US" sz="1200" smtClean="0"/>
          </a:p>
        </p:txBody>
      </p:sp>
      <p:sp>
        <p:nvSpPr>
          <p:cNvPr id="49155" name="Rectangle 2"/>
          <p:cNvSpPr>
            <a:spLocks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4A74CBFC-9098-494C-9CE5-8A4C6F4ED691}" type="slidenum">
              <a:rPr lang="en-US" sz="1200" smtClean="0"/>
              <a:pPr/>
              <a:t>31</a:t>
            </a:fld>
            <a:endParaRPr lang="en-US" sz="1200" smtClean="0"/>
          </a:p>
        </p:txBody>
      </p:sp>
      <p:sp>
        <p:nvSpPr>
          <p:cNvPr id="76803" name="Rectangle 2"/>
          <p:cNvSpPr>
            <a:spLocks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FFCFBBA0-81ED-4F0E-80E3-2DE4F865B0F7}" type="slidenum">
              <a:rPr lang="en-US" sz="1200" smtClean="0"/>
              <a:pPr/>
              <a:t>32</a:t>
            </a:fld>
            <a:endParaRPr lang="en-US" sz="1200" smtClean="0"/>
          </a:p>
        </p:txBody>
      </p:sp>
      <p:sp>
        <p:nvSpPr>
          <p:cNvPr id="77827" name="Rectangle 2"/>
          <p:cNvSpPr>
            <a:spLocks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FFDA465C-013C-4400-B75E-B703DE17C989}" type="slidenum">
              <a:rPr lang="en-US" sz="1200" smtClean="0"/>
              <a:pPr/>
              <a:t>33</a:t>
            </a:fld>
            <a:endParaRPr lang="en-US" sz="1200" smtClean="0"/>
          </a:p>
        </p:txBody>
      </p:sp>
      <p:sp>
        <p:nvSpPr>
          <p:cNvPr id="78851" name="Rectangle 2"/>
          <p:cNvSpPr>
            <a:spLocks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2.10a</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Mitosis and Meiosis Compared</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Overview of the major events and outcomes of mitosis and meiosis. As in Figure 2–7, two pairs of homologous chromosomes are followed.</a:t>
            </a:r>
          </a:p>
          <a:p>
            <a:pPr eaLnBrk="1" hangingPunct="1"/>
            <a:endParaRPr lang="en-US" smtClean="0">
              <a:solidFill>
                <a:srgbClr val="000000"/>
              </a:solidFill>
              <a:latin typeface="Geneva" charset="0"/>
            </a:endParaRP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4744DD08-9C80-45E9-8DA4-5420C0D522C0}" type="slidenum">
              <a:rPr lang="en-US" sz="1200" smtClean="0"/>
              <a:pPr/>
              <a:t>34</a:t>
            </a:fld>
            <a:endParaRPr lang="en-US" sz="1200" smtClean="0"/>
          </a:p>
        </p:txBody>
      </p:sp>
      <p:sp>
        <p:nvSpPr>
          <p:cNvPr id="79875" name="Rectangle 2"/>
          <p:cNvSpPr>
            <a:spLocks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2.10b</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Mitosis and Meiosis Compared</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Overview of the major events and outcomes of mitosis and meiosis. As in Figure 2–7, two pairs of homologous chromosomes are followed.</a:t>
            </a:r>
          </a:p>
          <a:p>
            <a:pPr eaLnBrk="1" hangingPunct="1"/>
            <a:endParaRPr lang="en-US" smtClean="0">
              <a:solidFill>
                <a:srgbClr val="000000"/>
              </a:solidFill>
              <a:latin typeface="Geneva" charset="0"/>
            </a:endParaRP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B4DEE0A5-D048-41F7-98CA-A7EF61A26D98}" type="slidenum">
              <a:rPr lang="en-US" sz="1200" smtClean="0"/>
              <a:pPr/>
              <a:t>35</a:t>
            </a:fld>
            <a:endParaRPr lang="en-US" sz="1200" smtClean="0"/>
          </a:p>
        </p:txBody>
      </p:sp>
      <p:sp>
        <p:nvSpPr>
          <p:cNvPr id="80899" name="Rectangle 2"/>
          <p:cNvSpPr>
            <a:spLocks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2.11</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Substages of Meiotic Prophase I</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The substages of meiotic prophase I for the chromosomes depicted in Figure 2–10.</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8B35DFD8-DBA9-4D9E-9E98-F5BC06880A81}" type="slidenum">
              <a:rPr lang="en-US" sz="1200" smtClean="0"/>
              <a:pPr/>
              <a:t>36</a:t>
            </a:fld>
            <a:endParaRPr lang="en-US" sz="1200" smtClean="0"/>
          </a:p>
        </p:txBody>
      </p:sp>
      <p:sp>
        <p:nvSpPr>
          <p:cNvPr id="81923" name="Rectangle 2"/>
          <p:cNvSpPr>
            <a:spLocks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2.12</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Major Events of Meiosis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The major events during meiosis in an animal with a diploid number of 2</a:t>
            </a:r>
            <a:r>
              <a:rPr lang="en-US" i="1" smtClean="0">
                <a:solidFill>
                  <a:srgbClr val="000000"/>
                </a:solidFill>
                <a:latin typeface="Geneva" charset="0"/>
              </a:rPr>
              <a:t>n</a:t>
            </a:r>
            <a:r>
              <a:rPr lang="en-US" smtClean="0">
                <a:solidFill>
                  <a:srgbClr val="000000"/>
                </a:solidFill>
                <a:latin typeface="Geneva" charset="0"/>
              </a:rPr>
              <a:t> = 4</a:t>
            </a:r>
            <a:r>
              <a:rPr lang="en-US" sz="900" smtClean="0">
                <a:solidFill>
                  <a:srgbClr val="000000"/>
                </a:solidFill>
                <a:latin typeface="Geneva" charset="0"/>
              </a:rPr>
              <a:t>,</a:t>
            </a:r>
            <a:r>
              <a:rPr lang="en-US" smtClean="0">
                <a:solidFill>
                  <a:srgbClr val="000000"/>
                </a:solidFill>
                <a:latin typeface="Geneva" charset="0"/>
              </a:rPr>
              <a:t> beginning with metaphase I. Note that the combination of chromosomes in the cells produced following telophase II depends on the random alignment of each tetrad and dyad on the metaphase plate during metaphase I and metaphase II. Several other combinations (not shown) can also be formed.</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54B20BAD-D08D-456C-8EEC-9873BBB871C6}" type="slidenum">
              <a:rPr lang="en-US" sz="1200" smtClean="0"/>
              <a:pPr/>
              <a:t>37</a:t>
            </a:fld>
            <a:endParaRPr lang="en-US" sz="1200" smtClean="0"/>
          </a:p>
        </p:txBody>
      </p:sp>
      <p:sp>
        <p:nvSpPr>
          <p:cNvPr id="82947" name="Rectangle 2"/>
          <p:cNvSpPr>
            <a:spLocks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2.12a</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Major Events of Meiosis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The major events during meiosis in an animal with a diploid number of 2</a:t>
            </a:r>
            <a:r>
              <a:rPr lang="en-US" i="1" smtClean="0">
                <a:solidFill>
                  <a:srgbClr val="000000"/>
                </a:solidFill>
                <a:latin typeface="Geneva" charset="0"/>
              </a:rPr>
              <a:t>n</a:t>
            </a:r>
            <a:r>
              <a:rPr lang="en-US" smtClean="0">
                <a:solidFill>
                  <a:srgbClr val="000000"/>
                </a:solidFill>
                <a:latin typeface="Geneva" charset="0"/>
              </a:rPr>
              <a:t> = 4 beginning with metaphase I. Note that the combination of chromosomes in the cells produced following telophase II depends on the random alignment of each tetrad and dyad on the metaphase plate during metaphase I and metaphase II. Several other combinations (not shown) can also be formed.</a:t>
            </a:r>
          </a:p>
          <a:p>
            <a:pPr eaLnBrk="1" hangingPunct="1"/>
            <a:endParaRPr lang="en-US" smtClean="0">
              <a:solidFill>
                <a:srgbClr val="000000"/>
              </a:solidFill>
              <a:latin typeface="Geneva" charset="0"/>
            </a:endParaRP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C607E775-93DE-441C-8C96-63938663F44B}" type="slidenum">
              <a:rPr lang="en-US" sz="1200" smtClean="0"/>
              <a:pPr/>
              <a:t>38</a:t>
            </a:fld>
            <a:endParaRPr lang="en-US" sz="1200" smtClean="0"/>
          </a:p>
        </p:txBody>
      </p:sp>
      <p:sp>
        <p:nvSpPr>
          <p:cNvPr id="83971" name="Rectangle 2"/>
          <p:cNvSpPr>
            <a:spLocks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2.12b</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Major Events of Meiosis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The major events during meiosis in an animal with a diploid number of 2</a:t>
            </a:r>
            <a:r>
              <a:rPr lang="en-US" i="1" smtClean="0">
                <a:solidFill>
                  <a:srgbClr val="000000"/>
                </a:solidFill>
                <a:latin typeface="Geneva" charset="0"/>
              </a:rPr>
              <a:t>n</a:t>
            </a:r>
            <a:r>
              <a:rPr lang="en-US" smtClean="0">
                <a:solidFill>
                  <a:srgbClr val="000000"/>
                </a:solidFill>
                <a:latin typeface="Geneva" charset="0"/>
              </a:rPr>
              <a:t> = 4 beginning with metaphase I. Note that the combination of chromosomes in the cells produced following telophase II depends on the random alignment of each tetrad and dyad on the metaphase plate during metaphase I and metaphase II. Several other combinations (not shown) can also be formed.</a:t>
            </a:r>
          </a:p>
          <a:p>
            <a:pPr eaLnBrk="1" hangingPunct="1"/>
            <a:endParaRPr lang="en-US" smtClean="0">
              <a:solidFill>
                <a:srgbClr val="000000"/>
              </a:solidFill>
              <a:latin typeface="Geneva" charset="0"/>
            </a:endParaRPr>
          </a:p>
          <a:p>
            <a:pPr eaLnBrk="1" hangingPunct="1"/>
            <a:endParaRPr lang="en-US" smtClean="0">
              <a:solidFill>
                <a:srgbClr val="000000"/>
              </a:solidFill>
              <a:latin typeface="Geneva" charset="0"/>
            </a:endParaRP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8EDDDBD7-6C3F-4FAC-AE62-92D498FE52AD}" type="slidenum">
              <a:rPr lang="en-US" sz="1200" smtClean="0"/>
              <a:pPr/>
              <a:t>39</a:t>
            </a:fld>
            <a:endParaRPr lang="en-US" sz="1200" smtClean="0"/>
          </a:p>
        </p:txBody>
      </p:sp>
      <p:sp>
        <p:nvSpPr>
          <p:cNvPr id="84995" name="Rectangle 2"/>
          <p:cNvSpPr>
            <a:spLocks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2.13</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Spermatogenesis and Oogenesis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Spermatogenesis and oogenesis in animal cells.</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B03FB64A-DF04-46A5-9AFF-A0BA9871B08F}" type="slidenum">
              <a:rPr lang="en-US" sz="1200" smtClean="0"/>
              <a:pPr/>
              <a:t>40</a:t>
            </a:fld>
            <a:endParaRPr lang="en-US" sz="1200" smtClean="0"/>
          </a:p>
        </p:txBody>
      </p:sp>
      <p:sp>
        <p:nvSpPr>
          <p:cNvPr id="86019" name="Rectangle 2"/>
          <p:cNvSpPr>
            <a:spLocks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2.10</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Mitosis and Meiosis Compared</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Overview of the major events and outcomes of mitosis and meiosis. As in Figure 2–7, two pairs of homologous chromosomes are followed.</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76E2CA24-16C6-4EF1-AC2D-8B053E0B6F87}" type="slidenum">
              <a:rPr lang="en-US" sz="1200" smtClean="0"/>
              <a:pPr/>
              <a:t>5</a:t>
            </a:fld>
            <a:endParaRPr lang="en-US" sz="1200" smtClean="0"/>
          </a:p>
        </p:txBody>
      </p:sp>
      <p:sp>
        <p:nvSpPr>
          <p:cNvPr id="50179" name="Rectangle 2"/>
          <p:cNvSpPr>
            <a:spLocks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8A779008-D27A-4605-87EF-D8765681ECAB}" type="slidenum">
              <a:rPr lang="en-US" sz="1200" smtClean="0"/>
              <a:pPr/>
              <a:t>41</a:t>
            </a:fld>
            <a:endParaRPr lang="en-US" sz="1200" smtClean="0"/>
          </a:p>
        </p:txBody>
      </p:sp>
      <p:sp>
        <p:nvSpPr>
          <p:cNvPr id="87043" name="Rectangle 2"/>
          <p:cNvSpPr>
            <a:spLocks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2.14</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Alternation of Generations in Angiosperms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Alternation of generations between the diploid sporophyte (2</a:t>
            </a:r>
            <a:r>
              <a:rPr lang="en-US" i="1" smtClean="0">
                <a:solidFill>
                  <a:srgbClr val="000000"/>
                </a:solidFill>
                <a:latin typeface="Geneva" charset="0"/>
              </a:rPr>
              <a:t>n</a:t>
            </a:r>
            <a:r>
              <a:rPr lang="en-US" smtClean="0">
                <a:solidFill>
                  <a:srgbClr val="000000"/>
                </a:solidFill>
                <a:latin typeface="Geneva" charset="0"/>
              </a:rPr>
              <a:t>)</a:t>
            </a:r>
            <a:r>
              <a:rPr lang="en-US" sz="900" smtClean="0">
                <a:solidFill>
                  <a:srgbClr val="000000"/>
                </a:solidFill>
                <a:latin typeface="Geneva" charset="0"/>
              </a:rPr>
              <a:t> </a:t>
            </a:r>
            <a:r>
              <a:rPr lang="en-US" smtClean="0">
                <a:solidFill>
                  <a:srgbClr val="000000"/>
                </a:solidFill>
                <a:latin typeface="Geneva" charset="0"/>
              </a:rPr>
              <a:t>and the haploid gametophyte (</a:t>
            </a:r>
            <a:r>
              <a:rPr lang="en-US" i="1" smtClean="0">
                <a:solidFill>
                  <a:srgbClr val="000000"/>
                </a:solidFill>
                <a:latin typeface="Geneva" charset="0"/>
              </a:rPr>
              <a:t>n</a:t>
            </a:r>
            <a:r>
              <a:rPr lang="en-US" smtClean="0">
                <a:solidFill>
                  <a:srgbClr val="000000"/>
                </a:solidFill>
                <a:latin typeface="Geneva" charset="0"/>
              </a:rPr>
              <a:t>)</a:t>
            </a:r>
            <a:r>
              <a:rPr lang="en-US" sz="900" smtClean="0">
                <a:solidFill>
                  <a:srgbClr val="000000"/>
                </a:solidFill>
                <a:latin typeface="Geneva" charset="0"/>
              </a:rPr>
              <a:t> </a:t>
            </a:r>
            <a:r>
              <a:rPr lang="en-US" smtClean="0">
                <a:solidFill>
                  <a:srgbClr val="000000"/>
                </a:solidFill>
                <a:latin typeface="Geneva" charset="0"/>
              </a:rPr>
              <a:t>in a multicellular plant. This is an angiosperm, where the sporophyte stage is the predominant phase.</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175B9000-9B88-4F97-AD16-869E0087F166}" type="slidenum">
              <a:rPr lang="en-US" sz="1200" smtClean="0"/>
              <a:pPr/>
              <a:t>42</a:t>
            </a:fld>
            <a:endParaRPr lang="en-US" sz="1200" smtClean="0"/>
          </a:p>
        </p:txBody>
      </p:sp>
      <p:sp>
        <p:nvSpPr>
          <p:cNvPr id="88067" name="Rectangle 2"/>
          <p:cNvSpPr>
            <a:spLocks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2.15d</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Mitotic Chromosome</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A diagram of the mitotic chromosome and its various components, showing how chromatin is condensed into it. </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EDF1CA04-5EBD-4761-8614-67187C32E0AE}" type="slidenum">
              <a:rPr lang="en-US" sz="1200" smtClean="0"/>
              <a:pPr/>
              <a:t>6</a:t>
            </a:fld>
            <a:endParaRPr lang="en-US" sz="1200" smtClean="0"/>
          </a:p>
        </p:txBody>
      </p:sp>
      <p:sp>
        <p:nvSpPr>
          <p:cNvPr id="51203" name="Rectangle 2"/>
          <p:cNvSpPr>
            <a:spLocks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34234D18-F923-4639-8AB2-F5C6EC6122EC}" type="slidenum">
              <a:rPr lang="en-US" sz="1200" smtClean="0"/>
              <a:pPr/>
              <a:t>7</a:t>
            </a:fld>
            <a:endParaRPr lang="en-US" sz="1200" smtClean="0"/>
          </a:p>
        </p:txBody>
      </p:sp>
      <p:sp>
        <p:nvSpPr>
          <p:cNvPr id="52227" name="Rectangle 2"/>
          <p:cNvSpPr>
            <a:spLocks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F78CD783-5521-4A8B-823F-9A2E31B233FE}" type="slidenum">
              <a:rPr lang="en-US" sz="1200" smtClean="0"/>
              <a:pPr/>
              <a:t>8</a:t>
            </a:fld>
            <a:endParaRPr lang="en-US" sz="1200" smtClean="0"/>
          </a:p>
        </p:txBody>
      </p:sp>
      <p:sp>
        <p:nvSpPr>
          <p:cNvPr id="53251" name="Rectangle 2"/>
          <p:cNvSpPr>
            <a:spLocks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solidFill>
                  <a:srgbClr val="000000"/>
                </a:solidFill>
                <a:latin typeface="Geneva" charset="0"/>
              </a:rPr>
              <a:t>Figure: 2.CO</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Title:</a:t>
            </a:r>
          </a:p>
          <a:p>
            <a:pPr eaLnBrk="1" hangingPunct="1"/>
            <a:r>
              <a:rPr lang="en-US" smtClean="0">
                <a:solidFill>
                  <a:srgbClr val="000000"/>
                </a:solidFill>
                <a:latin typeface="Geneva" charset="0"/>
              </a:rPr>
              <a:t>Prometaphase of Mitosis</a:t>
            </a:r>
          </a:p>
          <a:p>
            <a:pPr eaLnBrk="1" hangingPunct="1"/>
            <a:endParaRPr lang="en-US" smtClean="0">
              <a:solidFill>
                <a:srgbClr val="000000"/>
              </a:solidFill>
              <a:latin typeface="Geneva" charset="0"/>
            </a:endParaRPr>
          </a:p>
          <a:p>
            <a:pPr eaLnBrk="1" hangingPunct="1"/>
            <a:r>
              <a:rPr lang="en-US" smtClean="0">
                <a:solidFill>
                  <a:srgbClr val="000000"/>
                </a:solidFill>
                <a:latin typeface="Geneva" charset="0"/>
              </a:rPr>
              <a:t>Caption:</a:t>
            </a:r>
          </a:p>
          <a:p>
            <a:pPr eaLnBrk="1" hangingPunct="1"/>
            <a:r>
              <a:rPr lang="en-US" smtClean="0">
                <a:solidFill>
                  <a:srgbClr val="000000"/>
                </a:solidFill>
                <a:latin typeface="Geneva" charset="0"/>
              </a:rPr>
              <a:t>Chromosomes in the prometaphase stage of mitosis, from a cell in the flower of </a:t>
            </a:r>
            <a:r>
              <a:rPr lang="en-US" i="1" smtClean="0">
                <a:solidFill>
                  <a:srgbClr val="000000"/>
                </a:solidFill>
                <a:latin typeface="Geneva" charset="0"/>
              </a:rPr>
              <a:t>Haemanthus</a:t>
            </a:r>
            <a:r>
              <a:rPr lang="en-US" smtClean="0">
                <a:solidFill>
                  <a:srgbClr val="000000"/>
                </a:solidFill>
                <a:latin typeface="Geneva" charset="0"/>
              </a:rPr>
              <a:t>. (Dr. Andrew S. Bajer, University of Oregon)</a:t>
            </a:r>
          </a:p>
          <a:p>
            <a:pPr eaLnBrk="1" hangingPunct="1"/>
            <a:endParaRPr lang="en-US" smtClean="0">
              <a:solidFill>
                <a:srgbClr val="000000"/>
              </a:solidFill>
              <a:latin typeface="Geneva" charset="0"/>
            </a:endParaRPr>
          </a:p>
          <a:p>
            <a:pPr eaLnBrk="1" hangingPunct="1"/>
            <a:endParaRPr lang="en-US" smtClean="0">
              <a:latin typeface="Time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241E85B9-42DB-4A3D-91DE-C0CD2B67068D}" type="slidenum">
              <a:rPr lang="en-US" sz="1200" smtClean="0"/>
              <a:pPr/>
              <a:t>9</a:t>
            </a:fld>
            <a:endParaRPr lang="en-US" sz="1200" smtClean="0"/>
          </a:p>
        </p:txBody>
      </p:sp>
      <p:sp>
        <p:nvSpPr>
          <p:cNvPr id="54275" name="Rectangle 2"/>
          <p:cNvSpPr>
            <a:spLocks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fld id="{D9FAC8CB-B8E1-4CFF-8B76-139A14C6CAF5}" type="slidenum">
              <a:rPr lang="en-US" sz="1200" smtClean="0"/>
              <a:pPr/>
              <a:t>10</a:t>
            </a:fld>
            <a:endParaRPr lang="en-US" sz="1200" smtClean="0"/>
          </a:p>
        </p:txBody>
      </p:sp>
      <p:sp>
        <p:nvSpPr>
          <p:cNvPr id="55299" name="Rectangle 2"/>
          <p:cNvSpPr>
            <a:spLocks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Time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0480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5619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365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omparison">
    <p:spTree>
      <p:nvGrpSpPr>
        <p:cNvPr id="1" name=""/>
        <p:cNvGrpSpPr/>
        <p:nvPr/>
      </p:nvGrpSpPr>
      <p:grpSpPr>
        <a:xfrm>
          <a:off x="0" y="0"/>
          <a:ext cx="0" cy="0"/>
          <a:chOff x="0" y="0"/>
          <a:chExt cx="0" cy="0"/>
        </a:xfrm>
      </p:grpSpPr>
      <p:pic>
        <p:nvPicPr>
          <p:cNvPr id="7"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996" y="1570852"/>
            <a:ext cx="3464869" cy="39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5562600"/>
            <a:ext cx="4040188" cy="581602"/>
          </a:xfrm>
        </p:spPr>
        <p:txBody>
          <a:bodyPr anchor="b"/>
          <a:lstStyle>
            <a:lvl1pPr marL="0" indent="0">
              <a:buNone/>
              <a:defRPr sz="2400" b="1" baseline="0"/>
            </a:lvl1pPr>
            <a:lvl2pPr marL="457166" indent="0">
              <a:buNone/>
              <a:defRPr sz="2000" b="1"/>
            </a:lvl2pPr>
            <a:lvl3pPr marL="914333" indent="0">
              <a:buNone/>
              <a:defRPr sz="1800" b="1"/>
            </a:lvl3pPr>
            <a:lvl4pPr marL="1371499" indent="0">
              <a:buNone/>
              <a:defRPr sz="1600" b="1"/>
            </a:lvl4pPr>
            <a:lvl5pPr marL="1828665" indent="0">
              <a:buNone/>
              <a:defRPr sz="1600" b="1"/>
            </a:lvl5pPr>
            <a:lvl6pPr marL="2285832" indent="0">
              <a:buNone/>
              <a:defRPr sz="1600" b="1"/>
            </a:lvl6pPr>
            <a:lvl7pPr marL="2742998" indent="0">
              <a:buNone/>
              <a:defRPr sz="1600" b="1"/>
            </a:lvl7pPr>
            <a:lvl8pPr marL="3200165" indent="0">
              <a:buNone/>
              <a:defRPr sz="1600" b="1"/>
            </a:lvl8pPr>
            <a:lvl9pPr marL="3657332"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6" y="1535113"/>
            <a:ext cx="4041775" cy="903287"/>
          </a:xfrm>
        </p:spPr>
        <p:txBody>
          <a:bodyPr anchor="b">
            <a:normAutofit/>
          </a:bodyPr>
          <a:lstStyle>
            <a:lvl1pPr marL="0" indent="0">
              <a:buNone/>
              <a:defRPr sz="3200" b="1"/>
            </a:lvl1pPr>
            <a:lvl2pPr marL="457166" indent="0">
              <a:buNone/>
              <a:defRPr sz="2000" b="1"/>
            </a:lvl2pPr>
            <a:lvl3pPr marL="914333" indent="0">
              <a:buNone/>
              <a:defRPr sz="1800" b="1"/>
            </a:lvl3pPr>
            <a:lvl4pPr marL="1371499" indent="0">
              <a:buNone/>
              <a:defRPr sz="1600" b="1"/>
            </a:lvl4pPr>
            <a:lvl5pPr marL="1828665" indent="0">
              <a:buNone/>
              <a:defRPr sz="1600" b="1"/>
            </a:lvl5pPr>
            <a:lvl6pPr marL="2285832" indent="0">
              <a:buNone/>
              <a:defRPr sz="1600" b="1"/>
            </a:lvl6pPr>
            <a:lvl7pPr marL="2742998" indent="0">
              <a:buNone/>
              <a:defRPr sz="1600" b="1"/>
            </a:lvl7pPr>
            <a:lvl8pPr marL="3200165" indent="0">
              <a:buNone/>
              <a:defRPr sz="1600" b="1"/>
            </a:lvl8pPr>
            <a:lvl9pPr marL="365733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p:txBody>
      </p:sp>
      <p:sp>
        <p:nvSpPr>
          <p:cNvPr id="8" name="Slide Number Placeholder 8"/>
          <p:cNvSpPr>
            <a:spLocks noGrp="1"/>
          </p:cNvSpPr>
          <p:nvPr>
            <p:ph type="sldNum" sz="quarter" idx="10"/>
          </p:nvPr>
        </p:nvSpPr>
        <p:spPr/>
        <p:txBody>
          <a:bodyPr/>
          <a:lstStyle>
            <a:lvl1pPr>
              <a:defRPr/>
            </a:lvl1pPr>
          </a:lstStyle>
          <a:p>
            <a:pPr>
              <a:defRPr/>
            </a:pPr>
            <a:fld id="{36B81F70-4D11-4E9B-A782-DDAC722D1FF1}" type="slidenum">
              <a:rPr lang="en-GB"/>
              <a:pPr>
                <a:defRPr/>
              </a:pPr>
              <a:t>‹#›</a:t>
            </a:fld>
            <a:endParaRPr lang="en-GB"/>
          </a:p>
        </p:txBody>
      </p:sp>
    </p:spTree>
    <p:extLst>
      <p:ext uri="{BB962C8B-B14F-4D97-AF65-F5344CB8AC3E}">
        <p14:creationId xmlns:p14="http://schemas.microsoft.com/office/powerpoint/2010/main" val="75892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Module Name</a:t>
            </a:r>
            <a:endParaRPr lang="en-GB" dirty="0"/>
          </a:p>
        </p:txBody>
      </p:sp>
      <p:sp>
        <p:nvSpPr>
          <p:cNvPr id="3" name="Text Placeholder 2"/>
          <p:cNvSpPr>
            <a:spLocks noGrp="1"/>
          </p:cNvSpPr>
          <p:nvPr>
            <p:ph type="body" idx="1" hasCustomPrompt="1"/>
          </p:nvPr>
        </p:nvSpPr>
        <p:spPr>
          <a:xfrm>
            <a:off x="457200" y="5562600"/>
            <a:ext cx="4040188" cy="58160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By Lecturer Name</a:t>
            </a:r>
          </a:p>
        </p:txBody>
      </p:sp>
      <p:sp>
        <p:nvSpPr>
          <p:cNvPr id="5" name="Text Placeholder 4"/>
          <p:cNvSpPr>
            <a:spLocks noGrp="1"/>
          </p:cNvSpPr>
          <p:nvPr>
            <p:ph type="body" sz="quarter" idx="3" hasCustomPrompt="1"/>
          </p:nvPr>
        </p:nvSpPr>
        <p:spPr>
          <a:xfrm>
            <a:off x="4645025" y="1535112"/>
            <a:ext cx="4041775" cy="903287"/>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Lecture Topic</a:t>
            </a:r>
          </a:p>
        </p:txBody>
      </p:sp>
      <p:sp>
        <p:nvSpPr>
          <p:cNvPr id="6" name="Content Placeholder 5"/>
          <p:cNvSpPr>
            <a:spLocks noGrp="1"/>
          </p:cNvSpPr>
          <p:nvPr>
            <p:ph sz="quarter" idx="4" hasCustomPrompt="1"/>
          </p:nvPr>
        </p:nvSpPr>
        <p:spPr>
          <a:xfrm>
            <a:off x="4645025" y="2514599"/>
            <a:ext cx="4041775" cy="3611563"/>
          </a:xfrm>
        </p:spPr>
        <p:txBody>
          <a:bodyPr/>
          <a:lstStyle>
            <a:lvl1pPr marL="0" indent="0">
              <a:buNone/>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Add Text or Image</a:t>
            </a:r>
          </a:p>
        </p:txBody>
      </p:sp>
      <p:sp>
        <p:nvSpPr>
          <p:cNvPr id="9" name="Slide Number Placeholder 8"/>
          <p:cNvSpPr>
            <a:spLocks noGrp="1"/>
          </p:cNvSpPr>
          <p:nvPr>
            <p:ph type="sldNum" sz="quarter" idx="12"/>
          </p:nvPr>
        </p:nvSpPr>
        <p:spPr/>
        <p:txBody>
          <a:bodyPr/>
          <a:lstStyle/>
          <a:p>
            <a:fld id="{81A63BC6-9427-4AB1-9291-243FEAA6D7C6}" type="slidenum">
              <a:rPr lang="en-GB" smtClean="0"/>
              <a:t>‹#›</a:t>
            </a:fld>
            <a:endParaRPr lang="en-GB"/>
          </a:p>
        </p:txBody>
      </p:sp>
      <p:pic>
        <p:nvPicPr>
          <p:cNvPr id="1026" name="Picture 2" descr="C:\Users\Admin\Desktop\Logo-V7-No-Backgrou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7484" y="1571545"/>
            <a:ext cx="3465916" cy="399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673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343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1C0F97-348B-46A2-84FE-EBA07D71BB30}" type="slidenum">
              <a:rPr lang="en-GB" smtClean="0"/>
              <a:t>‹#›</a:t>
            </a:fld>
            <a:endParaRPr lang="en-GB"/>
          </a:p>
        </p:txBody>
      </p:sp>
      <p:pic>
        <p:nvPicPr>
          <p:cNvPr id="7"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625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1C0F97-348B-46A2-84FE-EBA07D71BB30}" type="slidenum">
              <a:rPr lang="en-GB" smtClean="0"/>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42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GB" dirty="0"/>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A63BC6-9427-4AB1-9291-243FEAA6D7C6}" type="slidenum">
              <a:rPr lang="en-GB" smtClean="0"/>
              <a:pPr/>
              <a:t>‹#›</a:t>
            </a:fld>
            <a:endParaRPr lang="en-GB" dirty="0"/>
          </a:p>
        </p:txBody>
      </p:sp>
    </p:spTree>
    <p:extLst>
      <p:ext uri="{BB962C8B-B14F-4D97-AF65-F5344CB8AC3E}">
        <p14:creationId xmlns:p14="http://schemas.microsoft.com/office/powerpoint/2010/main" val="3664641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1C0F97-348B-46A2-84FE-EBA07D71BB30}" type="slidenum">
              <a:rPr lang="en-GB" smtClean="0"/>
              <a:t>‹#›</a:t>
            </a:fld>
            <a:endParaRPr lang="en-GB"/>
          </a:p>
        </p:txBody>
      </p:sp>
      <p:pic>
        <p:nvPicPr>
          <p:cNvPr id="6"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13494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1C0F97-348B-46A2-84FE-EBA07D71BB30}" type="slidenum">
              <a:rPr lang="en-GB" smtClean="0"/>
              <a:t>‹#›</a:t>
            </a:fld>
            <a:endParaRPr lang="en-GB"/>
          </a:p>
        </p:txBody>
      </p:sp>
      <p:pic>
        <p:nvPicPr>
          <p:cNvPr id="5"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1556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1C0F97-348B-46A2-84FE-EBA07D71BB30}" type="slidenum">
              <a:rPr lang="en-GB" smtClean="0"/>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454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1C0F97-348B-46A2-84FE-EBA07D71BB30}" type="slidenum">
              <a:rPr lang="en-GB" smtClean="0"/>
              <a:t>‹#›</a:t>
            </a:fld>
            <a:endParaRPr lang="en-GB"/>
          </a:p>
        </p:txBody>
      </p:sp>
      <p:pic>
        <p:nvPicPr>
          <p:cNvPr id="8" name="Picture 2" descr="C:\Users\Admin\Desktop\Log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304800"/>
            <a:ext cx="990600" cy="114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9414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A63BC6-9427-4AB1-9291-243FEAA6D7C6}" type="slidenum">
              <a:rPr lang="en-GB" smtClean="0"/>
              <a:pPr/>
              <a:t>‹#›</a:t>
            </a:fld>
            <a:endParaRPr lang="en-GB" dirty="0"/>
          </a:p>
        </p:txBody>
      </p:sp>
    </p:spTree>
    <p:extLst>
      <p:ext uri="{BB962C8B-B14F-4D97-AF65-F5344CB8AC3E}">
        <p14:creationId xmlns:p14="http://schemas.microsoft.com/office/powerpoint/2010/main" val="311412259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53"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0"/>
          <p:cNvSpPr>
            <a:spLocks noGrp="1"/>
          </p:cNvSpPr>
          <p:nvPr>
            <p:ph type="title"/>
          </p:nvPr>
        </p:nvSpPr>
        <p:spPr>
          <a:xfrm>
            <a:off x="529653" y="135789"/>
            <a:ext cx="7773470" cy="1143476"/>
          </a:xfrm>
        </p:spPr>
        <p:txBody>
          <a:bodyPr/>
          <a:lstStyle/>
          <a:p>
            <a:r>
              <a:rPr lang="en-GB" smtClean="0"/>
              <a:t>Cell and Molecular Biology</a:t>
            </a:r>
          </a:p>
        </p:txBody>
      </p:sp>
      <p:sp>
        <p:nvSpPr>
          <p:cNvPr id="3075" name="Text Placeholder 11"/>
          <p:cNvSpPr>
            <a:spLocks noGrp="1"/>
          </p:cNvSpPr>
          <p:nvPr>
            <p:ph type="body" idx="1"/>
          </p:nvPr>
        </p:nvSpPr>
        <p:spPr>
          <a:xfrm>
            <a:off x="1447800" y="5562600"/>
            <a:ext cx="3083691" cy="581743"/>
          </a:xfrm>
        </p:spPr>
        <p:txBody>
          <a:bodyPr/>
          <a:lstStyle/>
          <a:p>
            <a:r>
              <a:rPr lang="en-GB" dirty="0" err="1" smtClean="0"/>
              <a:t>Behrouz</a:t>
            </a:r>
            <a:r>
              <a:rPr lang="en-GB" dirty="0" smtClean="0"/>
              <a:t> </a:t>
            </a:r>
            <a:r>
              <a:rPr lang="en-GB" dirty="0" err="1" smtClean="0"/>
              <a:t>Mahmoudi</a:t>
            </a:r>
            <a:endParaRPr lang="en-GB" dirty="0" smtClean="0"/>
          </a:p>
        </p:txBody>
      </p:sp>
      <p:sp>
        <p:nvSpPr>
          <p:cNvPr id="3076" name="Text Placeholder 12"/>
          <p:cNvSpPr>
            <a:spLocks noGrp="1"/>
          </p:cNvSpPr>
          <p:nvPr>
            <p:ph type="body" sz="quarter" idx="3"/>
          </p:nvPr>
        </p:nvSpPr>
        <p:spPr/>
        <p:txBody>
          <a:bodyPr/>
          <a:lstStyle/>
          <a:p>
            <a:r>
              <a:rPr lang="en-GB" smtClean="0"/>
              <a:t>Mitosis and Meiosis</a:t>
            </a:r>
          </a:p>
        </p:txBody>
      </p:sp>
      <p:pic>
        <p:nvPicPr>
          <p:cNvPr id="3078" name="Content Placeholder 3"/>
          <p:cNvPicPr>
            <a:picLocks noGrp="1" noChangeAspect="1"/>
          </p:cNvPicPr>
          <p:nvPr>
            <p:ph sz="quarter" idx="4"/>
          </p:nvPr>
        </p:nvPicPr>
        <p:blipFill>
          <a:blip r:embed="rId2">
            <a:extLst>
              <a:ext uri="{28A0092B-C50C-407E-A947-70E740481C1C}">
                <a14:useLocalDpi xmlns:a14="http://schemas.microsoft.com/office/drawing/2010/main" val="0"/>
              </a:ext>
            </a:extLst>
          </a:blip>
          <a:srcRect/>
          <a:stretch>
            <a:fillRect/>
          </a:stretch>
        </p:blipFill>
        <p:spPr>
          <a:xfrm>
            <a:off x="4641241" y="2537089"/>
            <a:ext cx="3816067" cy="2950169"/>
          </a:xfrm>
        </p:spPr>
      </p:pic>
      <p:sp>
        <p:nvSpPr>
          <p:cNvPr id="3077" name="Slide Number Placeholder 6"/>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tx1"/>
                </a:solidFill>
                <a:latin typeface="Times"/>
              </a:defRPr>
            </a:lvl1pPr>
            <a:lvl2pPr marL="668432" indent="-257089">
              <a:defRPr sz="2200">
                <a:solidFill>
                  <a:schemeClr val="tx1"/>
                </a:solidFill>
                <a:latin typeface="Times"/>
              </a:defRPr>
            </a:lvl2pPr>
            <a:lvl3pPr marL="1028357" indent="-205671">
              <a:defRPr sz="2200">
                <a:solidFill>
                  <a:schemeClr val="tx1"/>
                </a:solidFill>
                <a:latin typeface="Times"/>
              </a:defRPr>
            </a:lvl3pPr>
            <a:lvl4pPr marL="1439700" indent="-205671">
              <a:defRPr sz="2200">
                <a:solidFill>
                  <a:schemeClr val="tx1"/>
                </a:solidFill>
                <a:latin typeface="Times"/>
              </a:defRPr>
            </a:lvl4pPr>
            <a:lvl5pPr marL="1851043" indent="-205671">
              <a:defRPr sz="2200">
                <a:solidFill>
                  <a:schemeClr val="tx1"/>
                </a:solidFill>
                <a:latin typeface="Times"/>
              </a:defRPr>
            </a:lvl5pPr>
            <a:lvl6pPr marL="2262386" indent="-205671" eaLnBrk="0" fontAlgn="base" hangingPunct="0">
              <a:spcBef>
                <a:spcPct val="0"/>
              </a:spcBef>
              <a:spcAft>
                <a:spcPct val="0"/>
              </a:spcAft>
              <a:defRPr sz="2200">
                <a:solidFill>
                  <a:schemeClr val="tx1"/>
                </a:solidFill>
                <a:latin typeface="Times"/>
              </a:defRPr>
            </a:lvl6pPr>
            <a:lvl7pPr marL="2673728" indent="-205671" eaLnBrk="0" fontAlgn="base" hangingPunct="0">
              <a:spcBef>
                <a:spcPct val="0"/>
              </a:spcBef>
              <a:spcAft>
                <a:spcPct val="0"/>
              </a:spcAft>
              <a:defRPr sz="2200">
                <a:solidFill>
                  <a:schemeClr val="tx1"/>
                </a:solidFill>
                <a:latin typeface="Times"/>
              </a:defRPr>
            </a:lvl7pPr>
            <a:lvl8pPr marL="3085071" indent="-205671" eaLnBrk="0" fontAlgn="base" hangingPunct="0">
              <a:spcBef>
                <a:spcPct val="0"/>
              </a:spcBef>
              <a:spcAft>
                <a:spcPct val="0"/>
              </a:spcAft>
              <a:defRPr sz="2200">
                <a:solidFill>
                  <a:schemeClr val="tx1"/>
                </a:solidFill>
                <a:latin typeface="Times"/>
              </a:defRPr>
            </a:lvl8pPr>
            <a:lvl9pPr marL="3496414" indent="-205671" eaLnBrk="0" fontAlgn="base" hangingPunct="0">
              <a:spcBef>
                <a:spcPct val="0"/>
              </a:spcBef>
              <a:spcAft>
                <a:spcPct val="0"/>
              </a:spcAft>
              <a:defRPr sz="2200">
                <a:solidFill>
                  <a:schemeClr val="tx1"/>
                </a:solidFill>
                <a:latin typeface="Times"/>
              </a:defRPr>
            </a:lvl9pPr>
          </a:lstStyle>
          <a:p>
            <a:fld id="{2C24CC21-A100-4A68-B4FD-10DBE5A1F5F2}" type="slidenum">
              <a:rPr lang="en-GB" sz="1400"/>
              <a:pPr/>
              <a:t>1</a:t>
            </a:fld>
            <a:endParaRPr lang="en-GB" sz="1400"/>
          </a:p>
        </p:txBody>
      </p:sp>
    </p:spTree>
    <p:extLst>
      <p:ext uri="{BB962C8B-B14F-4D97-AF65-F5344CB8AC3E}">
        <p14:creationId xmlns:p14="http://schemas.microsoft.com/office/powerpoint/2010/main" val="990749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08_08bMetaAnaTeloCyto_C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8984" y="1129183"/>
            <a:ext cx="7467956" cy="537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3"/>
          <p:cNvSpPr>
            <a:spLocks noChangeArrowheads="1"/>
          </p:cNvSpPr>
          <p:nvPr/>
        </p:nvSpPr>
        <p:spPr bwMode="auto">
          <a:xfrm>
            <a:off x="2209800" y="198503"/>
            <a:ext cx="5316185"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b="1"/>
              <a:t>MITOSIS  steps 2-4– Metaphase, Anaphase, Telophase</a:t>
            </a:r>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10</a:t>
            </a:fld>
            <a:endParaRPr lang="en-GB"/>
          </a:p>
        </p:txBody>
      </p:sp>
    </p:spTree>
    <p:extLst>
      <p:ext uri="{BB962C8B-B14F-4D97-AF65-F5344CB8AC3E}">
        <p14:creationId xmlns:p14="http://schemas.microsoft.com/office/powerpoint/2010/main" val="31523370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08_08x1-MitosisCollage_X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35" y="104343"/>
            <a:ext cx="8941276" cy="6706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11</a:t>
            </a:fld>
            <a:endParaRPr lang="en-GB"/>
          </a:p>
        </p:txBody>
      </p:sp>
    </p:spTree>
    <p:extLst>
      <p:ext uri="{BB962C8B-B14F-4D97-AF65-F5344CB8AC3E}">
        <p14:creationId xmlns:p14="http://schemas.microsoft.com/office/powerpoint/2010/main" val="34050123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08_08x1aInterphase_X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837" y="580314"/>
            <a:ext cx="8637189" cy="576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12</a:t>
            </a:fld>
            <a:endParaRPr lang="en-GB"/>
          </a:p>
        </p:txBody>
      </p:sp>
    </p:spTree>
    <p:extLst>
      <p:ext uri="{BB962C8B-B14F-4D97-AF65-F5344CB8AC3E}">
        <p14:creationId xmlns:p14="http://schemas.microsoft.com/office/powerpoint/2010/main" val="169110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08_08x1bEarlyProphase_X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106" y="584603"/>
            <a:ext cx="8620058" cy="57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13</a:t>
            </a:fld>
            <a:endParaRPr lang="en-GB"/>
          </a:p>
        </p:txBody>
      </p:sp>
    </p:spTree>
    <p:extLst>
      <p:ext uri="{BB962C8B-B14F-4D97-AF65-F5344CB8AC3E}">
        <p14:creationId xmlns:p14="http://schemas.microsoft.com/office/powerpoint/2010/main" val="42659336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descr="08_08x1cLateProphase_X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403" y="558875"/>
            <a:ext cx="8620058" cy="57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14</a:t>
            </a:fld>
            <a:endParaRPr lang="en-GB"/>
          </a:p>
        </p:txBody>
      </p:sp>
    </p:spTree>
    <p:extLst>
      <p:ext uri="{BB962C8B-B14F-4D97-AF65-F5344CB8AC3E}">
        <p14:creationId xmlns:p14="http://schemas.microsoft.com/office/powerpoint/2010/main" val="27480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descr="08_08x1dMetaphase_X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540" y="517424"/>
            <a:ext cx="8620058" cy="57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15</a:t>
            </a:fld>
            <a:endParaRPr lang="en-GB"/>
          </a:p>
        </p:txBody>
      </p:sp>
    </p:spTree>
    <p:extLst>
      <p:ext uri="{BB962C8B-B14F-4D97-AF65-F5344CB8AC3E}">
        <p14:creationId xmlns:p14="http://schemas.microsoft.com/office/powerpoint/2010/main" val="39664226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descr="08_08x1eAnaphase_X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981" y="568880"/>
            <a:ext cx="8621485" cy="57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16</a:t>
            </a:fld>
            <a:endParaRPr lang="en-GB"/>
          </a:p>
        </p:txBody>
      </p:sp>
    </p:spTree>
    <p:extLst>
      <p:ext uri="{BB962C8B-B14F-4D97-AF65-F5344CB8AC3E}">
        <p14:creationId xmlns:p14="http://schemas.microsoft.com/office/powerpoint/2010/main" val="18330354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08_08x1fLateTelophase_X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540" y="526000"/>
            <a:ext cx="8620058" cy="57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17</a:t>
            </a:fld>
            <a:endParaRPr lang="en-GB"/>
          </a:p>
        </p:txBody>
      </p:sp>
    </p:spTree>
    <p:extLst>
      <p:ext uri="{BB962C8B-B14F-4D97-AF65-F5344CB8AC3E}">
        <p14:creationId xmlns:p14="http://schemas.microsoft.com/office/powerpoint/2010/main" val="20123689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 02_03.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6221" y="0"/>
            <a:ext cx="7737779" cy="566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p:cNvSpPr>
            <a:spLocks noChangeArrowheads="1"/>
          </p:cNvSpPr>
          <p:nvPr/>
        </p:nvSpPr>
        <p:spPr bwMode="auto">
          <a:xfrm>
            <a:off x="735232" y="5487258"/>
            <a:ext cx="5961802" cy="74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sz="1400">
                <a:solidFill>
                  <a:srgbClr val="000000"/>
                </a:solidFill>
                <a:latin typeface="Geneva" charset="0"/>
              </a:rPr>
              <a:t>Centromere locations and designations of chromosomes based on centromere location. Note that the shape of the chromosome during anaphase is determined by the position of the centromere.</a:t>
            </a:r>
          </a:p>
        </p:txBody>
      </p:sp>
      <p:sp>
        <p:nvSpPr>
          <p:cNvPr id="2" name="Slide Number Placeholder 1"/>
          <p:cNvSpPr>
            <a:spLocks noGrp="1"/>
          </p:cNvSpPr>
          <p:nvPr>
            <p:ph type="sldNum" sz="quarter" idx="12"/>
          </p:nvPr>
        </p:nvSpPr>
        <p:spPr/>
        <p:txBody>
          <a:bodyPr/>
          <a:lstStyle/>
          <a:p>
            <a:fld id="{781C0F97-348B-46A2-84FE-EBA07D71BB30}" type="slidenum">
              <a:rPr lang="en-GB" smtClean="0"/>
              <a:t>18</a:t>
            </a:fld>
            <a:endParaRPr lang="en-GB"/>
          </a:p>
        </p:txBody>
      </p:sp>
    </p:spTree>
    <p:extLst>
      <p:ext uri="{BB962C8B-B14F-4D97-AF65-F5344CB8AC3E}">
        <p14:creationId xmlns:p14="http://schemas.microsoft.com/office/powerpoint/2010/main" val="2950073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 02_05.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127" y="1"/>
            <a:ext cx="7800595" cy="549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4"/>
          <p:cNvSpPr>
            <a:spLocks noChangeArrowheads="1"/>
          </p:cNvSpPr>
          <p:nvPr/>
        </p:nvSpPr>
        <p:spPr bwMode="auto">
          <a:xfrm>
            <a:off x="392601" y="5887475"/>
            <a:ext cx="8340241" cy="9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sz="1400">
                <a:solidFill>
                  <a:srgbClr val="000000"/>
                </a:solidFill>
                <a:latin typeface="Geneva" charset="0"/>
              </a:rPr>
              <a:t>The phases of the cell cycle. Following mitosis (M), cells enter the G1 stage of interphase, initiating a new cycle. Cells may become nondividing (G0) or continue through G1, where they become committed to begin DNA synthesis (S) and complete the cycle (G2 and M). Following mitosis, two daughter cells are produced and the cycle begins anew for each cell.</a:t>
            </a:r>
          </a:p>
        </p:txBody>
      </p:sp>
      <p:sp>
        <p:nvSpPr>
          <p:cNvPr id="2" name="Slide Number Placeholder 1"/>
          <p:cNvSpPr>
            <a:spLocks noGrp="1"/>
          </p:cNvSpPr>
          <p:nvPr>
            <p:ph type="sldNum" sz="quarter" idx="12"/>
          </p:nvPr>
        </p:nvSpPr>
        <p:spPr/>
        <p:txBody>
          <a:bodyPr/>
          <a:lstStyle/>
          <a:p>
            <a:fld id="{781C0F97-348B-46A2-84FE-EBA07D71BB30}" type="slidenum">
              <a:rPr lang="en-GB" smtClean="0"/>
              <a:t>19</a:t>
            </a:fld>
            <a:endParaRPr lang="en-GB"/>
          </a:p>
        </p:txBody>
      </p:sp>
    </p:spTree>
    <p:extLst>
      <p:ext uri="{BB962C8B-B14F-4D97-AF65-F5344CB8AC3E}">
        <p14:creationId xmlns:p14="http://schemas.microsoft.com/office/powerpoint/2010/main" val="3238014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08_00dDividingCells_L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475" y="1645177"/>
            <a:ext cx="8711426" cy="36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2</a:t>
            </a:fld>
            <a:endParaRPr lang="en-GB"/>
          </a:p>
        </p:txBody>
      </p:sp>
    </p:spTree>
    <p:extLst>
      <p:ext uri="{BB962C8B-B14F-4D97-AF65-F5344CB8AC3E}">
        <p14:creationId xmlns:p14="http://schemas.microsoft.com/office/powerpoint/2010/main" val="6821083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 02_06.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8839200" cy="520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4"/>
          <p:cNvSpPr>
            <a:spLocks noChangeArrowheads="1"/>
          </p:cNvSpPr>
          <p:nvPr/>
        </p:nvSpPr>
        <p:spPr bwMode="auto">
          <a:xfrm>
            <a:off x="0" y="5418650"/>
            <a:ext cx="4571286" cy="74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sz="1400">
                <a:solidFill>
                  <a:srgbClr val="000000"/>
                </a:solidFill>
                <a:latin typeface="Geneva" charset="0"/>
              </a:rPr>
              <a:t>The length of time spent in each phase of one complete cell cycle of a human cell in culture. Actual times vary according to cell types and conditions.</a:t>
            </a:r>
          </a:p>
        </p:txBody>
      </p:sp>
      <p:sp>
        <p:nvSpPr>
          <p:cNvPr id="2" name="Slide Number Placeholder 1"/>
          <p:cNvSpPr>
            <a:spLocks noGrp="1"/>
          </p:cNvSpPr>
          <p:nvPr>
            <p:ph type="sldNum" sz="quarter" idx="12"/>
          </p:nvPr>
        </p:nvSpPr>
        <p:spPr/>
        <p:txBody>
          <a:bodyPr/>
          <a:lstStyle/>
          <a:p>
            <a:fld id="{781C0F97-348B-46A2-84FE-EBA07D71BB30}" type="slidenum">
              <a:rPr lang="en-GB" smtClean="0"/>
              <a:t>20</a:t>
            </a:fld>
            <a:endParaRPr lang="en-GB"/>
          </a:p>
        </p:txBody>
      </p:sp>
    </p:spTree>
    <p:extLst>
      <p:ext uri="{BB962C8B-B14F-4D97-AF65-F5344CB8AC3E}">
        <p14:creationId xmlns:p14="http://schemas.microsoft.com/office/powerpoint/2010/main" val="3920124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026" descr=" 02_07.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127" y="0"/>
            <a:ext cx="5386465" cy="679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4"/>
          <p:cNvSpPr>
            <a:spLocks noChangeArrowheads="1"/>
          </p:cNvSpPr>
          <p:nvPr/>
        </p:nvSpPr>
        <p:spPr bwMode="auto">
          <a:xfrm>
            <a:off x="6173092" y="2399872"/>
            <a:ext cx="2970908" cy="31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sz="1400">
                <a:solidFill>
                  <a:srgbClr val="000000"/>
                </a:solidFill>
                <a:latin typeface="Geneva" charset="0"/>
              </a:rPr>
              <a:t>Mitosis in an animal cell with a diploid number of 2</a:t>
            </a:r>
            <a:r>
              <a:rPr lang="en-US" sz="1400" i="1">
                <a:solidFill>
                  <a:srgbClr val="000000"/>
                </a:solidFill>
                <a:latin typeface="Geneva" charset="0"/>
              </a:rPr>
              <a:t>n </a:t>
            </a:r>
            <a:r>
              <a:rPr lang="en-US" sz="1400">
                <a:solidFill>
                  <a:srgbClr val="000000"/>
                </a:solidFill>
                <a:latin typeface="Geneva" charset="0"/>
              </a:rPr>
              <a:t>= 4. The events occurring in each stage are described in the text. Of the two homologous pairs of chromosomes, one contains longer, metacentric arms and the other, shorter, submetacentric arms. The maternal chromosome and paternal chromosome of each pair are shown in different colors. Part (g) illustrates the formation of the cell plate and lack of centrioles in a plant cell.</a:t>
            </a:r>
          </a:p>
        </p:txBody>
      </p:sp>
      <p:sp>
        <p:nvSpPr>
          <p:cNvPr id="2" name="Slide Number Placeholder 1"/>
          <p:cNvSpPr>
            <a:spLocks noGrp="1"/>
          </p:cNvSpPr>
          <p:nvPr>
            <p:ph type="sldNum" sz="quarter" idx="12"/>
          </p:nvPr>
        </p:nvSpPr>
        <p:spPr/>
        <p:txBody>
          <a:bodyPr/>
          <a:lstStyle/>
          <a:p>
            <a:fld id="{781C0F97-348B-46A2-84FE-EBA07D71BB30}" type="slidenum">
              <a:rPr lang="en-GB" smtClean="0"/>
              <a:t>21</a:t>
            </a:fld>
            <a:endParaRPr lang="en-GB"/>
          </a:p>
        </p:txBody>
      </p:sp>
    </p:spTree>
    <p:extLst>
      <p:ext uri="{BB962C8B-B14F-4D97-AF65-F5344CB8AC3E}">
        <p14:creationId xmlns:p14="http://schemas.microsoft.com/office/powerpoint/2010/main" val="6689198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02_07ab.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85" y="443097"/>
            <a:ext cx="9052631" cy="5970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22</a:t>
            </a:fld>
            <a:endParaRPr lang="en-GB"/>
          </a:p>
        </p:txBody>
      </p:sp>
    </p:spTree>
    <p:extLst>
      <p:ext uri="{BB962C8B-B14F-4D97-AF65-F5344CB8AC3E}">
        <p14:creationId xmlns:p14="http://schemas.microsoft.com/office/powerpoint/2010/main" val="4270182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026" descr="02_07bc.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6795" y="20011"/>
            <a:ext cx="3728982" cy="681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23</a:t>
            </a:fld>
            <a:endParaRPr lang="en-GB"/>
          </a:p>
        </p:txBody>
      </p:sp>
    </p:spTree>
    <p:extLst>
      <p:ext uri="{BB962C8B-B14F-4D97-AF65-F5344CB8AC3E}">
        <p14:creationId xmlns:p14="http://schemas.microsoft.com/office/powerpoint/2010/main" val="3207406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026" descr="02_07cd.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3214" y="20011"/>
            <a:ext cx="5877572" cy="681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24</a:t>
            </a:fld>
            <a:endParaRPr lang="en-GB"/>
          </a:p>
        </p:txBody>
      </p:sp>
    </p:spTree>
    <p:extLst>
      <p:ext uri="{BB962C8B-B14F-4D97-AF65-F5344CB8AC3E}">
        <p14:creationId xmlns:p14="http://schemas.microsoft.com/office/powerpoint/2010/main" val="1551046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02_07de.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36" y="194391"/>
            <a:ext cx="9076901" cy="6467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25</a:t>
            </a:fld>
            <a:endParaRPr lang="en-GB"/>
          </a:p>
        </p:txBody>
      </p:sp>
    </p:spTree>
    <p:extLst>
      <p:ext uri="{BB962C8B-B14F-4D97-AF65-F5344CB8AC3E}">
        <p14:creationId xmlns:p14="http://schemas.microsoft.com/office/powerpoint/2010/main" val="38720897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02_07ef.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6795" y="14294"/>
            <a:ext cx="3728982" cy="682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26</a:t>
            </a:fld>
            <a:endParaRPr lang="en-GB"/>
          </a:p>
        </p:txBody>
      </p:sp>
    </p:spTree>
    <p:extLst>
      <p:ext uri="{BB962C8B-B14F-4D97-AF65-F5344CB8AC3E}">
        <p14:creationId xmlns:p14="http://schemas.microsoft.com/office/powerpoint/2010/main" val="23314043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026" descr="&#10;02_07g.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127" y="0"/>
            <a:ext cx="7465101" cy="665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4"/>
          <p:cNvSpPr>
            <a:spLocks noChangeArrowheads="1"/>
          </p:cNvSpPr>
          <p:nvPr/>
        </p:nvSpPr>
        <p:spPr bwMode="auto">
          <a:xfrm>
            <a:off x="5737664" y="2262655"/>
            <a:ext cx="2378439" cy="11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a:solidFill>
                  <a:srgbClr val="000000"/>
                </a:solidFill>
                <a:latin typeface="Geneva" charset="0"/>
              </a:rPr>
              <a:t>the formation of the cell plate and lack of centrioles in a plant cell.</a:t>
            </a:r>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27</a:t>
            </a:fld>
            <a:endParaRPr lang="en-GB"/>
          </a:p>
        </p:txBody>
      </p:sp>
    </p:spTree>
    <p:extLst>
      <p:ext uri="{BB962C8B-B14F-4D97-AF65-F5344CB8AC3E}">
        <p14:creationId xmlns:p14="http://schemas.microsoft.com/office/powerpoint/2010/main" val="2739681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 02_09.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8576"/>
            <a:ext cx="7775077" cy="6839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Rectangle 4"/>
          <p:cNvSpPr>
            <a:spLocks noChangeArrowheads="1"/>
          </p:cNvSpPr>
          <p:nvPr/>
        </p:nvSpPr>
        <p:spPr bwMode="auto">
          <a:xfrm>
            <a:off x="4572714" y="0"/>
            <a:ext cx="4571286" cy="637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a:solidFill>
                  <a:srgbClr val="000000"/>
                </a:solidFill>
                <a:latin typeface="Geneva" charset="0"/>
              </a:rPr>
              <a:t>The three major checkpoints within the cell cycle that regulate its progress.</a:t>
            </a:r>
          </a:p>
        </p:txBody>
      </p:sp>
      <p:sp>
        <p:nvSpPr>
          <p:cNvPr id="2" name="Slide Number Placeholder 1"/>
          <p:cNvSpPr>
            <a:spLocks noGrp="1"/>
          </p:cNvSpPr>
          <p:nvPr>
            <p:ph type="sldNum" sz="quarter" idx="12"/>
          </p:nvPr>
        </p:nvSpPr>
        <p:spPr/>
        <p:txBody>
          <a:bodyPr/>
          <a:lstStyle/>
          <a:p>
            <a:fld id="{781C0F97-348B-46A2-84FE-EBA07D71BB30}" type="slidenum">
              <a:rPr lang="en-GB" smtClean="0"/>
              <a:t>28</a:t>
            </a:fld>
            <a:endParaRPr lang="en-GB"/>
          </a:p>
        </p:txBody>
      </p:sp>
    </p:spTree>
    <p:extLst>
      <p:ext uri="{BB962C8B-B14F-4D97-AF65-F5344CB8AC3E}">
        <p14:creationId xmlns:p14="http://schemas.microsoft.com/office/powerpoint/2010/main" val="27473608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65540" y="198680"/>
            <a:ext cx="4876800" cy="3982157"/>
          </a:xfrm>
          <a:noFill/>
        </p:spPr>
      </p:pic>
      <p:pic>
        <p:nvPicPr>
          <p:cNvPr id="317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714" y="3661983"/>
            <a:ext cx="4665510" cy="319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29</a:t>
            </a:fld>
            <a:endParaRPr lang="en-GB"/>
          </a:p>
        </p:txBody>
      </p:sp>
    </p:spTree>
    <p:extLst>
      <p:ext uri="{BB962C8B-B14F-4D97-AF65-F5344CB8AC3E}">
        <p14:creationId xmlns:p14="http://schemas.microsoft.com/office/powerpoint/2010/main" val="27189692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7" descr="08_01HumanEmbryo_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533400"/>
            <a:ext cx="6431410" cy="555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3</a:t>
            </a:fld>
            <a:endParaRPr lang="en-GB"/>
          </a:p>
        </p:txBody>
      </p:sp>
    </p:spTree>
    <p:extLst>
      <p:ext uri="{BB962C8B-B14F-4D97-AF65-F5344CB8AC3E}">
        <p14:creationId xmlns:p14="http://schemas.microsoft.com/office/powerpoint/2010/main" val="33211720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chor="t"/>
          <a:lstStyle/>
          <a:p>
            <a:pPr eaLnBrk="1" hangingPunct="1"/>
            <a:r>
              <a:rPr lang="en-US" smtClean="0"/>
              <a:t>MEIOSIS</a:t>
            </a:r>
          </a:p>
        </p:txBody>
      </p:sp>
      <p:sp>
        <p:nvSpPr>
          <p:cNvPr id="32771" name="Content Placeholder 2"/>
          <p:cNvSpPr>
            <a:spLocks noGrp="1"/>
          </p:cNvSpPr>
          <p:nvPr>
            <p:ph idx="1"/>
          </p:nvPr>
        </p:nvSpPr>
        <p:spPr/>
        <p:txBody>
          <a:bodyPr/>
          <a:lstStyle/>
          <a:p>
            <a:pPr eaLnBrk="1" hangingPunct="1"/>
            <a:r>
              <a:rPr lang="en-US" smtClean="0"/>
              <a:t>MAKING REPRODUCTIVE CELLS (SPERM AND EGG) inr eproductive organs (testis, ovary)</a:t>
            </a:r>
          </a:p>
          <a:p>
            <a:pPr eaLnBrk="1" hangingPunct="1"/>
            <a:r>
              <a:rPr lang="en-US" smtClean="0"/>
              <a:t>SIMILAR TO MEIOSIS BUT TWO STEPS, the idea is to reduce a double set  to single –</a:t>
            </a:r>
          </a:p>
          <a:p>
            <a:pPr eaLnBrk="1" hangingPunct="1">
              <a:buFontTx/>
              <a:buNone/>
            </a:pPr>
            <a:r>
              <a:rPr lang="en-US" smtClean="0"/>
              <a:t>   so single sets from two parents can join in fertilization to produce baby’s double set </a:t>
            </a:r>
          </a:p>
        </p:txBody>
      </p:sp>
      <p:sp>
        <p:nvSpPr>
          <p:cNvPr id="2" name="Slide Number Placeholder 1"/>
          <p:cNvSpPr>
            <a:spLocks noGrp="1"/>
          </p:cNvSpPr>
          <p:nvPr>
            <p:ph type="sldNum" sz="quarter" idx="12"/>
          </p:nvPr>
        </p:nvSpPr>
        <p:spPr/>
        <p:txBody>
          <a:bodyPr/>
          <a:lstStyle/>
          <a:p>
            <a:fld id="{781C0F97-348B-46A2-84FE-EBA07D71BB30}" type="slidenum">
              <a:rPr lang="en-GB" smtClean="0"/>
              <a:t>30</a:t>
            </a:fld>
            <a:endParaRPr lang="en-GB"/>
          </a:p>
        </p:txBody>
      </p:sp>
    </p:spTree>
    <p:extLst>
      <p:ext uri="{BB962C8B-B14F-4D97-AF65-F5344CB8AC3E}">
        <p14:creationId xmlns:p14="http://schemas.microsoft.com/office/powerpoint/2010/main" val="26302220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08_UN141bSexCellLifeCycle_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4407"/>
            <a:ext cx="8182488" cy="65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31</a:t>
            </a:fld>
            <a:endParaRPr lang="en-GB"/>
          </a:p>
        </p:txBody>
      </p:sp>
    </p:spTree>
    <p:extLst>
      <p:ext uri="{BB962C8B-B14F-4D97-AF65-F5344CB8AC3E}">
        <p14:creationId xmlns:p14="http://schemas.microsoft.com/office/powerpoint/2010/main" val="33349498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descr="08_13NormalKaryotype_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344" y="481690"/>
            <a:ext cx="6674192" cy="61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3"/>
          <p:cNvSpPr>
            <a:spLocks noChangeArrowheads="1"/>
          </p:cNvSpPr>
          <p:nvPr/>
        </p:nvSpPr>
        <p:spPr bwMode="auto">
          <a:xfrm>
            <a:off x="4678359" y="210114"/>
            <a:ext cx="4172975" cy="92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b="1" u="sng"/>
              <a:t>Homologous</a:t>
            </a:r>
            <a:r>
              <a:rPr lang="en-US" b="1"/>
              <a:t> (matching)  chromosomes come from your </a:t>
            </a:r>
            <a:r>
              <a:rPr lang="en-US" b="1" u="sng"/>
              <a:t>two parents </a:t>
            </a:r>
            <a:r>
              <a:rPr lang="en-US" b="1"/>
              <a:t>– you have TWO SETS of chromosomes!</a:t>
            </a:r>
          </a:p>
        </p:txBody>
      </p:sp>
      <p:sp>
        <p:nvSpPr>
          <p:cNvPr id="2" name="Slide Number Placeholder 1"/>
          <p:cNvSpPr>
            <a:spLocks noGrp="1"/>
          </p:cNvSpPr>
          <p:nvPr>
            <p:ph type="sldNum" sz="quarter" idx="12"/>
          </p:nvPr>
        </p:nvSpPr>
        <p:spPr/>
        <p:txBody>
          <a:bodyPr/>
          <a:lstStyle/>
          <a:p>
            <a:fld id="{781C0F97-348B-46A2-84FE-EBA07D71BB30}" type="slidenum">
              <a:rPr lang="en-GB" smtClean="0"/>
              <a:t>32</a:t>
            </a:fld>
            <a:endParaRPr lang="en-GB"/>
          </a:p>
        </p:txBody>
      </p:sp>
    </p:spTree>
    <p:extLst>
      <p:ext uri="{BB962C8B-B14F-4D97-AF65-F5344CB8AC3E}">
        <p14:creationId xmlns:p14="http://schemas.microsoft.com/office/powerpoint/2010/main" val="5659979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026" descr="&#10;02_10a.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5687"/>
            <a:ext cx="7545049" cy="683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4"/>
          <p:cNvSpPr>
            <a:spLocks noChangeArrowheads="1"/>
          </p:cNvSpPr>
          <p:nvPr/>
        </p:nvSpPr>
        <p:spPr bwMode="auto">
          <a:xfrm>
            <a:off x="5181600" y="228600"/>
            <a:ext cx="3809286" cy="11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69" tIns="41134" rIns="82269" bIns="41134">
            <a:spAutoFit/>
          </a:bodyPr>
          <a:lstStyle/>
          <a:p>
            <a:r>
              <a:rPr lang="en-US" dirty="0">
                <a:solidFill>
                  <a:srgbClr val="000000"/>
                </a:solidFill>
                <a:latin typeface="Geneva" charset="0"/>
              </a:rPr>
              <a:t>Overview of the major events and outcomes of mitosis and meiosis. Two pairs of homologous chromosomes are followed.</a:t>
            </a:r>
          </a:p>
        </p:txBody>
      </p:sp>
      <p:sp>
        <p:nvSpPr>
          <p:cNvPr id="2" name="Slide Number Placeholder 1"/>
          <p:cNvSpPr>
            <a:spLocks noGrp="1"/>
          </p:cNvSpPr>
          <p:nvPr>
            <p:ph type="sldNum" sz="quarter" idx="12"/>
          </p:nvPr>
        </p:nvSpPr>
        <p:spPr/>
        <p:txBody>
          <a:bodyPr/>
          <a:lstStyle/>
          <a:p>
            <a:fld id="{781C0F97-348B-46A2-84FE-EBA07D71BB30}" type="slidenum">
              <a:rPr lang="en-GB" smtClean="0"/>
              <a:t>33</a:t>
            </a:fld>
            <a:endParaRPr lang="en-GB"/>
          </a:p>
        </p:txBody>
      </p:sp>
    </p:spTree>
    <p:extLst>
      <p:ext uri="{BB962C8B-B14F-4D97-AF65-F5344CB8AC3E}">
        <p14:creationId xmlns:p14="http://schemas.microsoft.com/office/powerpoint/2010/main" val="1722705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026" descr="&#10;02_10b.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81" y="154370"/>
            <a:ext cx="9082611" cy="6547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34</a:t>
            </a:fld>
            <a:endParaRPr lang="en-GB"/>
          </a:p>
        </p:txBody>
      </p:sp>
    </p:spTree>
    <p:extLst>
      <p:ext uri="{BB962C8B-B14F-4D97-AF65-F5344CB8AC3E}">
        <p14:creationId xmlns:p14="http://schemas.microsoft.com/office/powerpoint/2010/main" val="37755517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 02_11.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05" y="2033959"/>
            <a:ext cx="9111164" cy="279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4"/>
          <p:cNvSpPr>
            <a:spLocks noChangeArrowheads="1"/>
          </p:cNvSpPr>
          <p:nvPr/>
        </p:nvSpPr>
        <p:spPr bwMode="auto">
          <a:xfrm>
            <a:off x="1626076" y="684657"/>
            <a:ext cx="5893276" cy="36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a:solidFill>
                  <a:srgbClr val="000000"/>
                </a:solidFill>
                <a:latin typeface="Geneva" charset="0"/>
              </a:rPr>
              <a:t>The substages of meiotic prophase I </a:t>
            </a:r>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35</a:t>
            </a:fld>
            <a:endParaRPr lang="en-GB"/>
          </a:p>
        </p:txBody>
      </p:sp>
    </p:spTree>
    <p:extLst>
      <p:ext uri="{BB962C8B-B14F-4D97-AF65-F5344CB8AC3E}">
        <p14:creationId xmlns:p14="http://schemas.microsoft.com/office/powerpoint/2010/main" val="9773641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 02_12.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6795" y="8576"/>
            <a:ext cx="3728982" cy="6839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36</a:t>
            </a:fld>
            <a:endParaRPr lang="en-GB"/>
          </a:p>
        </p:txBody>
      </p:sp>
    </p:spTree>
    <p:extLst>
      <p:ext uri="{BB962C8B-B14F-4D97-AF65-F5344CB8AC3E}">
        <p14:creationId xmlns:p14="http://schemas.microsoft.com/office/powerpoint/2010/main" val="9025478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10;02_12a.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6606" y="0"/>
            <a:ext cx="5432149" cy="6226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Rectangle 4"/>
          <p:cNvSpPr>
            <a:spLocks noChangeArrowheads="1"/>
          </p:cNvSpPr>
          <p:nvPr/>
        </p:nvSpPr>
        <p:spPr bwMode="auto">
          <a:xfrm>
            <a:off x="152400" y="1880228"/>
            <a:ext cx="2329900" cy="288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sz="1300" dirty="0">
                <a:solidFill>
                  <a:srgbClr val="000000"/>
                </a:solidFill>
                <a:latin typeface="Geneva" charset="0"/>
              </a:rPr>
              <a:t>The major events during meiosis in an animal with a diploid number of 2</a:t>
            </a:r>
            <a:r>
              <a:rPr lang="en-US" sz="1300" i="1" dirty="0">
                <a:solidFill>
                  <a:srgbClr val="000000"/>
                </a:solidFill>
                <a:latin typeface="Geneva" charset="0"/>
              </a:rPr>
              <a:t>n</a:t>
            </a:r>
            <a:r>
              <a:rPr lang="en-US" sz="1300" dirty="0">
                <a:solidFill>
                  <a:srgbClr val="000000"/>
                </a:solidFill>
                <a:latin typeface="Geneva" charset="0"/>
              </a:rPr>
              <a:t> = 4 beginning with metaphase I. Note that the combination of chromosomes in the cells produced following </a:t>
            </a:r>
            <a:r>
              <a:rPr lang="en-US" sz="1300" dirty="0" err="1">
                <a:solidFill>
                  <a:srgbClr val="000000"/>
                </a:solidFill>
                <a:latin typeface="Geneva" charset="0"/>
              </a:rPr>
              <a:t>telophase</a:t>
            </a:r>
            <a:r>
              <a:rPr lang="en-US" sz="1300" dirty="0">
                <a:solidFill>
                  <a:srgbClr val="000000"/>
                </a:solidFill>
                <a:latin typeface="Geneva" charset="0"/>
              </a:rPr>
              <a:t> II depends on the random alignment of each tetrad and dyad on the metaphase plate during metaphase I and metaphase II. Several other combinations (not shown) can also be formed.</a:t>
            </a:r>
          </a:p>
        </p:txBody>
      </p:sp>
      <p:sp>
        <p:nvSpPr>
          <p:cNvPr id="2" name="Slide Number Placeholder 1"/>
          <p:cNvSpPr>
            <a:spLocks noGrp="1"/>
          </p:cNvSpPr>
          <p:nvPr>
            <p:ph type="sldNum" sz="quarter" idx="12"/>
          </p:nvPr>
        </p:nvSpPr>
        <p:spPr/>
        <p:txBody>
          <a:bodyPr/>
          <a:lstStyle/>
          <a:p>
            <a:fld id="{781C0F97-348B-46A2-84FE-EBA07D71BB30}" type="slidenum">
              <a:rPr lang="en-GB" smtClean="0"/>
              <a:t>37</a:t>
            </a:fld>
            <a:endParaRPr lang="en-GB"/>
          </a:p>
        </p:txBody>
      </p:sp>
    </p:spTree>
    <p:extLst>
      <p:ext uri="{BB962C8B-B14F-4D97-AF65-F5344CB8AC3E}">
        <p14:creationId xmlns:p14="http://schemas.microsoft.com/office/powerpoint/2010/main" val="33670069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10;02_12b.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5873" y="5718"/>
            <a:ext cx="5272255" cy="684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38</a:t>
            </a:fld>
            <a:endParaRPr lang="en-GB"/>
          </a:p>
        </p:txBody>
      </p:sp>
    </p:spTree>
    <p:extLst>
      <p:ext uri="{BB962C8B-B14F-4D97-AF65-F5344CB8AC3E}">
        <p14:creationId xmlns:p14="http://schemas.microsoft.com/office/powerpoint/2010/main" val="3124776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 02_13.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8846" y="5718"/>
            <a:ext cx="5626308" cy="684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4"/>
          <p:cNvSpPr>
            <a:spLocks noChangeArrowheads="1"/>
          </p:cNvSpPr>
          <p:nvPr/>
        </p:nvSpPr>
        <p:spPr bwMode="auto">
          <a:xfrm>
            <a:off x="152400" y="1447800"/>
            <a:ext cx="2285643" cy="91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dirty="0">
                <a:solidFill>
                  <a:srgbClr val="000000"/>
                </a:solidFill>
                <a:latin typeface="Geneva" charset="0"/>
              </a:rPr>
              <a:t>Spermatogenesis and oogenesis in animal cells.</a:t>
            </a:r>
          </a:p>
        </p:txBody>
      </p:sp>
      <p:sp>
        <p:nvSpPr>
          <p:cNvPr id="2" name="Slide Number Placeholder 1"/>
          <p:cNvSpPr>
            <a:spLocks noGrp="1"/>
          </p:cNvSpPr>
          <p:nvPr>
            <p:ph type="sldNum" sz="quarter" idx="12"/>
          </p:nvPr>
        </p:nvSpPr>
        <p:spPr/>
        <p:txBody>
          <a:bodyPr/>
          <a:lstStyle/>
          <a:p>
            <a:fld id="{781C0F97-348B-46A2-84FE-EBA07D71BB30}" type="slidenum">
              <a:rPr lang="en-GB" smtClean="0"/>
              <a:t>39</a:t>
            </a:fld>
            <a:endParaRPr lang="en-GB"/>
          </a:p>
        </p:txBody>
      </p:sp>
    </p:spTree>
    <p:extLst>
      <p:ext uri="{BB962C8B-B14F-4D97-AF65-F5344CB8AC3E}">
        <p14:creationId xmlns:p14="http://schemas.microsoft.com/office/powerpoint/2010/main" val="4052492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4" descr="08_00cChromosomes_L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001" y="1659470"/>
            <a:ext cx="8757111" cy="368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4</a:t>
            </a:fld>
            <a:endParaRPr lang="en-GB"/>
          </a:p>
        </p:txBody>
      </p:sp>
    </p:spTree>
    <p:extLst>
      <p:ext uri="{BB962C8B-B14F-4D97-AF65-F5344CB8AC3E}">
        <p14:creationId xmlns:p14="http://schemas.microsoft.com/office/powerpoint/2010/main" val="5555166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 02_10.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9868" y="24300"/>
            <a:ext cx="5403596" cy="6833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Rectangle 2"/>
          <p:cNvSpPr>
            <a:spLocks noChangeArrowheads="1"/>
          </p:cNvSpPr>
          <p:nvPr/>
        </p:nvSpPr>
        <p:spPr bwMode="auto">
          <a:xfrm>
            <a:off x="324074" y="0"/>
            <a:ext cx="4043061" cy="36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a:solidFill>
                  <a:srgbClr val="000000"/>
                </a:solidFill>
                <a:latin typeface="Geneva" charset="0"/>
              </a:rPr>
              <a:t>Mitosis and Meiosis Compared</a:t>
            </a:r>
          </a:p>
        </p:txBody>
      </p:sp>
      <p:sp>
        <p:nvSpPr>
          <p:cNvPr id="2" name="Slide Number Placeholder 1"/>
          <p:cNvSpPr>
            <a:spLocks noGrp="1"/>
          </p:cNvSpPr>
          <p:nvPr>
            <p:ph type="sldNum" sz="quarter" idx="12"/>
          </p:nvPr>
        </p:nvSpPr>
        <p:spPr/>
        <p:txBody>
          <a:bodyPr/>
          <a:lstStyle/>
          <a:p>
            <a:fld id="{781C0F97-348B-46A2-84FE-EBA07D71BB30}" type="slidenum">
              <a:rPr lang="en-GB" smtClean="0"/>
              <a:t>40</a:t>
            </a:fld>
            <a:endParaRPr lang="en-GB"/>
          </a:p>
        </p:txBody>
      </p:sp>
    </p:spTree>
    <p:extLst>
      <p:ext uri="{BB962C8B-B14F-4D97-AF65-F5344CB8AC3E}">
        <p14:creationId xmlns:p14="http://schemas.microsoft.com/office/powerpoint/2010/main" val="2681238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 02_14.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11435"/>
            <a:ext cx="8325252" cy="683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4"/>
          <p:cNvSpPr>
            <a:spLocks noChangeArrowheads="1"/>
          </p:cNvSpPr>
          <p:nvPr/>
        </p:nvSpPr>
        <p:spPr bwMode="auto">
          <a:xfrm>
            <a:off x="6697035" y="2468481"/>
            <a:ext cx="2446966" cy="2328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sz="1600">
                <a:solidFill>
                  <a:srgbClr val="000000"/>
                </a:solidFill>
                <a:latin typeface="Geneva" charset="0"/>
              </a:rPr>
              <a:t>Alternation of generations between the diploid sporophyte (2</a:t>
            </a:r>
            <a:r>
              <a:rPr lang="en-US" sz="1600" i="1">
                <a:solidFill>
                  <a:srgbClr val="000000"/>
                </a:solidFill>
                <a:latin typeface="Geneva" charset="0"/>
              </a:rPr>
              <a:t>n</a:t>
            </a:r>
            <a:r>
              <a:rPr lang="en-US" sz="1600">
                <a:solidFill>
                  <a:srgbClr val="000000"/>
                </a:solidFill>
                <a:latin typeface="Geneva" charset="0"/>
              </a:rPr>
              <a:t>) and the haploid gametophyte (</a:t>
            </a:r>
            <a:r>
              <a:rPr lang="en-US" sz="1600" i="1">
                <a:solidFill>
                  <a:srgbClr val="000000"/>
                </a:solidFill>
                <a:latin typeface="Geneva" charset="0"/>
              </a:rPr>
              <a:t>n</a:t>
            </a:r>
            <a:r>
              <a:rPr lang="en-US" sz="1600">
                <a:solidFill>
                  <a:srgbClr val="000000"/>
                </a:solidFill>
                <a:latin typeface="Geneva" charset="0"/>
              </a:rPr>
              <a:t>) in a multicellular plant. This is an angiosperm, where the sporophyte stage is the predominant phase.</a:t>
            </a:r>
          </a:p>
        </p:txBody>
      </p:sp>
      <p:sp>
        <p:nvSpPr>
          <p:cNvPr id="2" name="Slide Number Placeholder 1"/>
          <p:cNvSpPr>
            <a:spLocks noGrp="1"/>
          </p:cNvSpPr>
          <p:nvPr>
            <p:ph type="sldNum" sz="quarter" idx="12"/>
          </p:nvPr>
        </p:nvSpPr>
        <p:spPr/>
        <p:txBody>
          <a:bodyPr/>
          <a:lstStyle/>
          <a:p>
            <a:fld id="{781C0F97-348B-46A2-84FE-EBA07D71BB30}" type="slidenum">
              <a:rPr lang="en-GB" smtClean="0"/>
              <a:t>41</a:t>
            </a:fld>
            <a:endParaRPr lang="en-GB"/>
          </a:p>
        </p:txBody>
      </p:sp>
    </p:spTree>
    <p:extLst>
      <p:ext uri="{BB962C8B-B14F-4D97-AF65-F5344CB8AC3E}">
        <p14:creationId xmlns:p14="http://schemas.microsoft.com/office/powerpoint/2010/main" val="23636629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10;02_15d.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6" y="160087"/>
            <a:ext cx="9018368" cy="6536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4"/>
          <p:cNvSpPr>
            <a:spLocks noChangeArrowheads="1"/>
          </p:cNvSpPr>
          <p:nvPr/>
        </p:nvSpPr>
        <p:spPr bwMode="auto">
          <a:xfrm>
            <a:off x="1968709" y="0"/>
            <a:ext cx="5961802" cy="91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a:solidFill>
                  <a:srgbClr val="000000"/>
                </a:solidFill>
                <a:latin typeface="Geneva" charset="0"/>
              </a:rPr>
              <a:t>A diagram of the mitotic chromosome and its various components, showing how chromatin is condensed into it. </a:t>
            </a:r>
          </a:p>
        </p:txBody>
      </p:sp>
      <p:sp>
        <p:nvSpPr>
          <p:cNvPr id="2" name="Slide Number Placeholder 1"/>
          <p:cNvSpPr>
            <a:spLocks noGrp="1"/>
          </p:cNvSpPr>
          <p:nvPr>
            <p:ph type="sldNum" sz="quarter" idx="12"/>
          </p:nvPr>
        </p:nvSpPr>
        <p:spPr/>
        <p:txBody>
          <a:bodyPr/>
          <a:lstStyle/>
          <a:p>
            <a:fld id="{781C0F97-348B-46A2-84FE-EBA07D71BB30}" type="slidenum">
              <a:rPr lang="en-GB" smtClean="0"/>
              <a:t>42</a:t>
            </a:fld>
            <a:endParaRPr lang="en-GB"/>
          </a:p>
        </p:txBody>
      </p:sp>
    </p:spTree>
    <p:extLst>
      <p:ext uri="{BB962C8B-B14F-4D97-AF65-F5344CB8AC3E}">
        <p14:creationId xmlns:p14="http://schemas.microsoft.com/office/powerpoint/2010/main" val="815799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08_06ChromosomeDup_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164" y="1"/>
            <a:ext cx="3810357" cy="65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3"/>
          <p:cNvSpPr>
            <a:spLocks noChangeArrowheads="1"/>
          </p:cNvSpPr>
          <p:nvPr/>
        </p:nvSpPr>
        <p:spPr bwMode="auto">
          <a:xfrm>
            <a:off x="6227343" y="310169"/>
            <a:ext cx="2612571"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b="1"/>
              <a:t>MITOSIS  – “Double and Divide”</a:t>
            </a:r>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5</a:t>
            </a:fld>
            <a:endParaRPr lang="en-GB"/>
          </a:p>
        </p:txBody>
      </p:sp>
    </p:spTree>
    <p:extLst>
      <p:ext uri="{BB962C8B-B14F-4D97-AF65-F5344CB8AC3E}">
        <p14:creationId xmlns:p14="http://schemas.microsoft.com/office/powerpoint/2010/main" val="37550681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descr="08_UN141aCellCycle_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37217"/>
            <a:ext cx="7480805" cy="6583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81C0F97-348B-46A2-84FE-EBA07D71BB30}" type="slidenum">
              <a:rPr lang="en-GB" smtClean="0"/>
              <a:t>6</a:t>
            </a:fld>
            <a:endParaRPr lang="en-GB"/>
          </a:p>
        </p:txBody>
      </p:sp>
    </p:spTree>
    <p:extLst>
      <p:ext uri="{BB962C8B-B14F-4D97-AF65-F5344CB8AC3E}">
        <p14:creationId xmlns:p14="http://schemas.microsoft.com/office/powerpoint/2010/main" val="39491699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5" descr="08_07xCellCyleCollage_X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85800"/>
            <a:ext cx="8637189" cy="58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3"/>
          <p:cNvSpPr>
            <a:spLocks noChangeArrowheads="1"/>
          </p:cNvSpPr>
          <p:nvPr/>
        </p:nvSpPr>
        <p:spPr bwMode="auto">
          <a:xfrm>
            <a:off x="2288364" y="198680"/>
            <a:ext cx="4822460"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b="1" dirty="0"/>
              <a:t>MITOSIS: all duplicated chromosomes separate   </a:t>
            </a:r>
            <a:endParaRPr lang="en-US" dirty="0"/>
          </a:p>
        </p:txBody>
      </p:sp>
      <p:sp>
        <p:nvSpPr>
          <p:cNvPr id="2" name="Slide Number Placeholder 1"/>
          <p:cNvSpPr>
            <a:spLocks noGrp="1"/>
          </p:cNvSpPr>
          <p:nvPr>
            <p:ph type="sldNum" sz="quarter" idx="12"/>
          </p:nvPr>
        </p:nvSpPr>
        <p:spPr/>
        <p:txBody>
          <a:bodyPr/>
          <a:lstStyle/>
          <a:p>
            <a:fld id="{781C0F97-348B-46A2-84FE-EBA07D71BB30}" type="slidenum">
              <a:rPr lang="en-GB" smtClean="0"/>
              <a:t>7</a:t>
            </a:fld>
            <a:endParaRPr lang="en-GB"/>
          </a:p>
        </p:txBody>
      </p:sp>
    </p:spTree>
    <p:extLst>
      <p:ext uri="{BB962C8B-B14F-4D97-AF65-F5344CB8AC3E}">
        <p14:creationId xmlns:p14="http://schemas.microsoft.com/office/powerpoint/2010/main" val="2957745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02_00CO.jpg                                                    00140055 WORKAS101                      B90827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8608" y="0"/>
            <a:ext cx="4305746" cy="684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4"/>
          <p:cNvSpPr>
            <a:spLocks noChangeArrowheads="1"/>
          </p:cNvSpPr>
          <p:nvPr/>
        </p:nvSpPr>
        <p:spPr bwMode="auto">
          <a:xfrm>
            <a:off x="2275" y="1828800"/>
            <a:ext cx="4571286" cy="91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69" tIns="41134" rIns="82269" bIns="41134">
            <a:spAutoFit/>
          </a:bodyPr>
          <a:lstStyle/>
          <a:p>
            <a:r>
              <a:rPr lang="en-US" dirty="0">
                <a:solidFill>
                  <a:srgbClr val="000000"/>
                </a:solidFill>
                <a:latin typeface="Geneva" charset="0"/>
              </a:rPr>
              <a:t>Chromosomes in the </a:t>
            </a:r>
            <a:r>
              <a:rPr lang="en-US" dirty="0" err="1">
                <a:solidFill>
                  <a:srgbClr val="000000"/>
                </a:solidFill>
                <a:latin typeface="Geneva" charset="0"/>
              </a:rPr>
              <a:t>prometaphase</a:t>
            </a:r>
            <a:r>
              <a:rPr lang="en-US" dirty="0">
                <a:solidFill>
                  <a:srgbClr val="000000"/>
                </a:solidFill>
                <a:latin typeface="Geneva" charset="0"/>
              </a:rPr>
              <a:t> stage of mitosis, from a cell in the flower of </a:t>
            </a:r>
            <a:r>
              <a:rPr lang="en-US" i="1" dirty="0" err="1">
                <a:solidFill>
                  <a:srgbClr val="000000"/>
                </a:solidFill>
                <a:latin typeface="Geneva" charset="0"/>
              </a:rPr>
              <a:t>Haemanthus</a:t>
            </a:r>
            <a:r>
              <a:rPr lang="en-US" dirty="0">
                <a:solidFill>
                  <a:srgbClr val="000000"/>
                </a:solidFill>
                <a:latin typeface="Geneva" charset="0"/>
              </a:rPr>
              <a:t>. </a:t>
            </a:r>
            <a:endParaRPr lang="en-US" dirty="0"/>
          </a:p>
        </p:txBody>
      </p:sp>
      <p:sp>
        <p:nvSpPr>
          <p:cNvPr id="2" name="Slide Number Placeholder 1"/>
          <p:cNvSpPr>
            <a:spLocks noGrp="1"/>
          </p:cNvSpPr>
          <p:nvPr>
            <p:ph type="sldNum" sz="quarter" idx="12"/>
          </p:nvPr>
        </p:nvSpPr>
        <p:spPr/>
        <p:txBody>
          <a:bodyPr/>
          <a:lstStyle/>
          <a:p>
            <a:fld id="{781C0F97-348B-46A2-84FE-EBA07D71BB30}" type="slidenum">
              <a:rPr lang="en-GB" smtClean="0"/>
              <a:t>8</a:t>
            </a:fld>
            <a:endParaRPr lang="en-GB"/>
          </a:p>
        </p:txBody>
      </p:sp>
    </p:spTree>
    <p:extLst>
      <p:ext uri="{BB962C8B-B14F-4D97-AF65-F5344CB8AC3E}">
        <p14:creationId xmlns:p14="http://schemas.microsoft.com/office/powerpoint/2010/main" val="3152460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08_08aInterphasProphas_C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0451" y="971956"/>
            <a:ext cx="7653549" cy="5567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Rectangle 3"/>
          <p:cNvSpPr>
            <a:spLocks noChangeArrowheads="1"/>
          </p:cNvSpPr>
          <p:nvPr/>
        </p:nvSpPr>
        <p:spPr bwMode="auto">
          <a:xfrm>
            <a:off x="1844504" y="310169"/>
            <a:ext cx="4553155"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b="1"/>
              <a:t>MITOSIS steps 0-1  – Interphase and Prophase</a:t>
            </a:r>
            <a:endParaRPr lang="en-US"/>
          </a:p>
        </p:txBody>
      </p:sp>
      <p:sp>
        <p:nvSpPr>
          <p:cNvPr id="2" name="Slide Number Placeholder 1"/>
          <p:cNvSpPr>
            <a:spLocks noGrp="1"/>
          </p:cNvSpPr>
          <p:nvPr>
            <p:ph type="sldNum" sz="quarter" idx="12"/>
          </p:nvPr>
        </p:nvSpPr>
        <p:spPr/>
        <p:txBody>
          <a:bodyPr/>
          <a:lstStyle/>
          <a:p>
            <a:fld id="{781C0F97-348B-46A2-84FE-EBA07D71BB30}" type="slidenum">
              <a:rPr lang="en-GB" smtClean="0"/>
              <a:t>9</a:t>
            </a:fld>
            <a:endParaRPr lang="en-GB"/>
          </a:p>
        </p:txBody>
      </p:sp>
    </p:spTree>
    <p:extLst>
      <p:ext uri="{BB962C8B-B14F-4D97-AF65-F5344CB8AC3E}">
        <p14:creationId xmlns:p14="http://schemas.microsoft.com/office/powerpoint/2010/main" val="32024321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1959</Words>
  <Application>Microsoft Office PowerPoint</Application>
  <PresentationFormat>On-screen Show (4:3)</PresentationFormat>
  <Paragraphs>268</Paragraphs>
  <Slides>42</Slides>
  <Notes>41</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Cell and Molecular Biology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MEIOSIS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 and Molecular Biology</dc:title>
  <dc:creator>Halani</dc:creator>
  <cp:lastModifiedBy>Halani</cp:lastModifiedBy>
  <cp:revision>1</cp:revision>
  <dcterms:created xsi:type="dcterms:W3CDTF">2014-11-10T05:58:28Z</dcterms:created>
  <dcterms:modified xsi:type="dcterms:W3CDTF">2014-11-10T06:03:41Z</dcterms:modified>
</cp:coreProperties>
</file>