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26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68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943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8" y="1571625"/>
            <a:ext cx="3465512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7E206-9DE6-49D2-8D8A-73AE840FE7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736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716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606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00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594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038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7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136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198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40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53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0"/>
          <p:cNvSpPr>
            <a:spLocks noGrp="1"/>
          </p:cNvSpPr>
          <p:nvPr>
            <p:ph type="title"/>
          </p:nvPr>
        </p:nvSpPr>
        <p:spPr>
          <a:xfrm>
            <a:off x="914400" y="533400"/>
            <a:ext cx="65532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smtClean="0">
                <a:solidFill>
                  <a:schemeClr val="tx1"/>
                </a:solidFill>
              </a:rPr>
              <a:t>Cell and Molecular Biology</a:t>
            </a:r>
          </a:p>
        </p:txBody>
      </p:sp>
      <p:sp>
        <p:nvSpPr>
          <p:cNvPr id="3075" name="Text Placeholder 11"/>
          <p:cNvSpPr>
            <a:spLocks noGrp="1"/>
          </p:cNvSpPr>
          <p:nvPr>
            <p:ph type="body" idx="1"/>
          </p:nvPr>
        </p:nvSpPr>
        <p:spPr>
          <a:xfrm>
            <a:off x="1524000" y="5486400"/>
            <a:ext cx="4040188" cy="581025"/>
          </a:xfrm>
        </p:spPr>
        <p:txBody>
          <a:bodyPr/>
          <a:lstStyle/>
          <a:p>
            <a:pPr eaLnBrk="1" hangingPunct="1"/>
            <a:r>
              <a:rPr lang="en-GB" dirty="0" err="1" smtClean="0"/>
              <a:t>Behrouz</a:t>
            </a:r>
            <a:r>
              <a:rPr lang="en-GB" dirty="0" smtClean="0"/>
              <a:t> </a:t>
            </a:r>
            <a:r>
              <a:rPr lang="en-GB" dirty="0" err="1" smtClean="0"/>
              <a:t>Mahmoudi</a:t>
            </a:r>
            <a:endParaRPr lang="en-GB" dirty="0" smtClean="0"/>
          </a:p>
        </p:txBody>
      </p:sp>
      <p:sp>
        <p:nvSpPr>
          <p:cNvPr id="3076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5105400" y="1828800"/>
            <a:ext cx="3200400" cy="903288"/>
          </a:xfrm>
        </p:spPr>
        <p:txBody>
          <a:bodyPr/>
          <a:lstStyle/>
          <a:p>
            <a:pPr eaLnBrk="1" hangingPunct="1"/>
            <a:r>
              <a:rPr lang="en-GB" smtClean="0"/>
              <a:t>Cell Signaling</a:t>
            </a:r>
          </a:p>
        </p:txBody>
      </p:sp>
      <p:pic>
        <p:nvPicPr>
          <p:cNvPr id="3078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743200"/>
            <a:ext cx="3886200" cy="2471738"/>
          </a:xfrm>
        </p:spPr>
      </p:pic>
      <p:sp>
        <p:nvSpPr>
          <p:cNvPr id="3077" name="Slide Number Placeholder 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530C477E-13C0-4730-ACF8-0724641D9705}" type="slidenum">
              <a:rPr lang="en-GB" sz="1400" smtClean="0"/>
              <a:pPr/>
              <a:t>1</a:t>
            </a:fld>
            <a:endParaRPr lang="en-GB" sz="1400" smtClean="0"/>
          </a:p>
        </p:txBody>
      </p:sp>
    </p:spTree>
    <p:extLst>
      <p:ext uri="{BB962C8B-B14F-4D97-AF65-F5344CB8AC3E}">
        <p14:creationId xmlns:p14="http://schemas.microsoft.com/office/powerpoint/2010/main" val="319251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4DAB72AF-7E2A-4A20-A25D-DC4C1ED34C96}" type="slidenum">
              <a:rPr lang="en-US" sz="1400" smtClean="0"/>
              <a:pPr/>
              <a:t>10</a:t>
            </a:fld>
            <a:endParaRPr lang="en-US" sz="1400" smtClean="0"/>
          </a:p>
        </p:txBody>
      </p:sp>
      <p:pic>
        <p:nvPicPr>
          <p:cNvPr id="12291" name="Picture 4" descr="ras.jpg                                                        00013BAA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83820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1752600" y="212725"/>
            <a:ext cx="7239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</a:pPr>
            <a:r>
              <a:rPr lang="en-US" sz="2000" b="1" dirty="0">
                <a:solidFill>
                  <a:srgbClr val="9900CC"/>
                </a:solidFill>
                <a:latin typeface="Arial" charset="0"/>
              </a:rPr>
              <a:t>How receptor tyrosine kinases work together with monomeric </a:t>
            </a:r>
            <a:r>
              <a:rPr lang="en-US" sz="2000" b="1" dirty="0" err="1">
                <a:solidFill>
                  <a:srgbClr val="9900CC"/>
                </a:solidFill>
                <a:latin typeface="Arial" charset="0"/>
              </a:rPr>
              <a:t>GTPases</a:t>
            </a:r>
            <a:r>
              <a:rPr lang="en-US" sz="2000" b="1" dirty="0">
                <a:solidFill>
                  <a:srgbClr val="9900CC"/>
                </a:solidFill>
                <a:latin typeface="Arial" charset="0"/>
              </a:rPr>
              <a:t>:</a:t>
            </a:r>
            <a:endParaRPr lang="en-US" sz="1600" b="1" dirty="0">
              <a:solidFill>
                <a:schemeClr val="hlin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320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"/>
            <a:ext cx="7467600" cy="2133600"/>
          </a:xfrm>
        </p:spPr>
        <p:txBody>
          <a:bodyPr>
            <a:noAutofit/>
          </a:bodyPr>
          <a:lstStyle/>
          <a:p>
            <a:pPr marL="290513" indent="-290513" algn="l" eaLnBrk="1" hangingPunct="1">
              <a:buFontTx/>
              <a:buAutoNum type="arabicPeriod" startAt="3"/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Three major classes of  surface receptors for signaling, cont.:</a:t>
            </a: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C.  Enzyme-linked receptors, cont.: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 1.  Tyrosine kinase-linked receptors (TKRs)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B.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Mechanism of activation of TKRs:</a:t>
            </a:r>
            <a:endParaRPr lang="en-US" sz="1100" b="1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v.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example: 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Src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homology 2 (SH2) domains on other proteins bind to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phosphotyrosine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containing regions of TKRs resulting in: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a.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localization of SH2-containing proteins at plasma membrane.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b.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association of SH2-containing proteins with other proteins.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c.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phosphorylation of SH2-containing proteins. 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d.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activation of enzymatic activity of SH2-containing proteins.</a:t>
            </a:r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DD106F87-355E-4C38-9350-ED13C51D8812}" type="slidenum">
              <a:rPr lang="en-US" sz="1400" smtClean="0"/>
              <a:pPr/>
              <a:t>11</a:t>
            </a:fld>
            <a:endParaRPr lang="en-US" sz="140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2209800" y="3048000"/>
            <a:ext cx="50292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3319" name="Picture 7" descr="SH3domainsJaneway.gif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31"/>
          <a:stretch>
            <a:fillRect/>
          </a:stretch>
        </p:blipFill>
        <p:spPr bwMode="auto">
          <a:xfrm>
            <a:off x="2590801" y="3462326"/>
            <a:ext cx="3886200" cy="30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166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"/>
            <a:ext cx="7543800" cy="2743200"/>
          </a:xfrm>
        </p:spPr>
        <p:txBody>
          <a:bodyPr/>
          <a:lstStyle/>
          <a:p>
            <a:pPr marL="290513" indent="-290513" algn="l" eaLnBrk="1" hangingPunct="1">
              <a:buFontTx/>
              <a:buAutoNum type="arabicPeriod" startAt="3"/>
              <a:tabLst>
                <a:tab pos="109538" algn="l"/>
                <a:tab pos="568325" algn="l"/>
              </a:tabLst>
            </a:pPr>
            <a:r>
              <a:rPr lang="en-US" sz="1800" b="1" dirty="0" smtClean="0">
                <a:solidFill>
                  <a:srgbClr val="9900CC"/>
                </a:solidFill>
                <a:latin typeface="Arial" charset="0"/>
              </a:rPr>
              <a:t>Three major classes of  surface receptors for signaling, cont.:</a:t>
            </a:r>
            <a:endParaRPr lang="en-US" sz="1800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800" b="1" dirty="0" smtClean="0">
                <a:solidFill>
                  <a:schemeClr val="hlink"/>
                </a:solidFill>
                <a:latin typeface="Arial" charset="0"/>
              </a:rPr>
              <a:t>	C.  Enzyme-linked receptors, cont.:</a:t>
            </a:r>
            <a:endParaRPr lang="en-US" sz="1600" b="1" dirty="0" smtClean="0">
              <a:solidFill>
                <a:schemeClr val="hlink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1.  Tyrosine kinase-linked receptors (TKRs)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C.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Different ways that TKRs can be activated: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	i.  Ligand dimerization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	ii.  Monomeric ligand binds to a crosslinking protein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	iii.  Clustered monomeric cell-surface ligand</a:t>
            </a:r>
          </a:p>
        </p:txBody>
      </p:sp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096EFA10-9E8E-44EE-870D-790947B9FB4E}" type="slidenum">
              <a:rPr lang="en-US" sz="1400" smtClean="0"/>
              <a:pPr/>
              <a:t>12</a:t>
            </a:fld>
            <a:endParaRPr lang="en-US" sz="1400" smtClean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52400" y="2743200"/>
            <a:ext cx="883920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343" name="Picture 9" descr="&#10;Xlink1.jpg  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38"/>
          <a:stretch>
            <a:fillRect/>
          </a:stretch>
        </p:blipFill>
        <p:spPr bwMode="auto">
          <a:xfrm>
            <a:off x="5638800" y="2971800"/>
            <a:ext cx="3106738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4" descr="Xlinkingbytyrphos.jpg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57525"/>
            <a:ext cx="53340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249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1219200"/>
            <a:ext cx="5105400" cy="5943600"/>
          </a:xfrm>
        </p:spPr>
        <p:txBody>
          <a:bodyPr/>
          <a:lstStyle/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r>
              <a:rPr lang="en-US" sz="1800" b="1" dirty="0" smtClean="0">
                <a:solidFill>
                  <a:srgbClr val="9900CC"/>
                </a:solidFill>
                <a:latin typeface="Arial" charset="0"/>
              </a:rPr>
              <a:t>3.  Three major classes of  surface receptors for signaling, cont.:</a:t>
            </a:r>
            <a:endParaRPr lang="en-US" sz="1800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r>
              <a:rPr lang="en-US" sz="1800" b="1" dirty="0" smtClean="0">
                <a:solidFill>
                  <a:schemeClr val="hlink"/>
                </a:solidFill>
                <a:latin typeface="Arial" charset="0"/>
              </a:rPr>
              <a:t>	C.  Enzyme-linked receptors, cont.:</a:t>
            </a:r>
            <a:endParaRPr lang="en-US" sz="16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2.  TKs non-covalently associated with receptor (includes cytokine receptors, T &amp; B cell receptors) = NRTKs</a:t>
            </a:r>
            <a:r>
              <a:rPr lang="en-US" sz="1700" b="1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609600" indent="-609600" algn="l" eaLnBrk="1" hangingPunct="1">
              <a:buFontTx/>
              <a:buChar char="•"/>
              <a:tabLst>
                <a:tab pos="109538" algn="l"/>
                <a:tab pos="568325" algn="l"/>
              </a:tabLst>
            </a:pPr>
            <a:endParaRPr lang="en-US" sz="17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Cytokine receptors, as well as T and B cell receptors, stimulate tyrosine kinases that are non-covalently associated with receptor.</a:t>
            </a:r>
          </a:p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endParaRPr lang="en-US" sz="14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A.  Overview</a:t>
            </a:r>
          </a:p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1.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N-term.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extracell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. ligand-binding domain,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transmemb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Symbol" charset="2"/>
              </a:rPr>
              <a:t>a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helix,C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-term. cytosolic domain</a:t>
            </a:r>
          </a:p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2.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Cytosolic domain has no catalytic (kinase) activity</a:t>
            </a:r>
          </a:p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3.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Acts in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conjuction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with a non-receptor tyrosine kinase that is activated as a result of ligand binding.</a:t>
            </a:r>
          </a:p>
          <a:p>
            <a:pPr marL="609600" indent="-609600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4.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Activation is similar to that of RTKs:  ligand binding causes cross phosphorylation of associated tyrosine kinases that phosphorylate the receptor, providing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phosphotyrosine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binding sites for recruitment of proteins with SH2 domains.</a:t>
            </a: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970C1D52-7CE8-4309-B3E3-707C040822ED}" type="slidenum">
              <a:rPr lang="en-US" sz="1400" smtClean="0"/>
              <a:pPr/>
              <a:t>13</a:t>
            </a:fld>
            <a:endParaRPr lang="en-US" sz="1400" smtClean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181600" y="762000"/>
            <a:ext cx="3810000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367" name="Picture 9" descr="BCRandSrckinases.gif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38" y="1308100"/>
            <a:ext cx="3344862" cy="424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569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1447800"/>
            <a:ext cx="5105400" cy="6324600"/>
          </a:xfrm>
        </p:spPr>
        <p:txBody>
          <a:bodyPr/>
          <a:lstStyle/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C.  Enzyme-linked receptors, cont.:</a:t>
            </a:r>
          </a:p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endParaRPr lang="en-US" sz="1400" b="1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B.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Two kinds of kinases associate with NRTKs:	</a:t>
            </a:r>
          </a:p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1.  </a:t>
            </a:r>
            <a:r>
              <a:rPr lang="en-US" sz="1600" b="1" dirty="0" err="1" smtClean="0">
                <a:solidFill>
                  <a:srgbClr val="000000"/>
                </a:solidFill>
                <a:latin typeface="Arial" charset="0"/>
              </a:rPr>
              <a:t>Src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family protein kinases - important for B and T cell signaling</a:t>
            </a:r>
          </a:p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2.  Janus kinases (JAK) - universally required for signaling from cytokine receptors.  </a:t>
            </a:r>
          </a:p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endParaRPr lang="en-US" sz="1600" b="1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     C.  Receptors can be linked to or associated with other enzymes, besides TKs, i.e.	</a:t>
            </a:r>
          </a:p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	Protein-tyrosine phosphatases (remove phosphates, thereby terminate signals initiated by protein-tyrosine kinases).</a:t>
            </a:r>
          </a:p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	Serine/ threonine kinases, i.e. TGF-</a:t>
            </a:r>
            <a:r>
              <a:rPr lang="en-US" sz="1600" b="1" dirty="0" smtClean="0">
                <a:solidFill>
                  <a:srgbClr val="000000"/>
                </a:solidFill>
                <a:latin typeface="Symbol" charset="2"/>
              </a:rPr>
              <a:t>b</a:t>
            </a:r>
            <a:endParaRPr lang="en-US" sz="1600" b="1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600" b="1" dirty="0" err="1" smtClean="0">
                <a:solidFill>
                  <a:srgbClr val="000000"/>
                </a:solidFill>
                <a:latin typeface="Arial" charset="0"/>
              </a:rPr>
              <a:t>Guanylyl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Arial" charset="0"/>
              </a:rPr>
              <a:t>cyclases</a:t>
            </a: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5CA6C6A6-DA25-4098-828F-019124DE63F7}" type="slidenum">
              <a:rPr lang="en-US" sz="1400" smtClean="0"/>
              <a:pPr/>
              <a:t>14</a:t>
            </a:fld>
            <a:endParaRPr lang="en-US" sz="1400" smtClean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257800" y="762000"/>
            <a:ext cx="3657600" cy="571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5813425" y="5715000"/>
            <a:ext cx="28733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1200"/>
              <a:t>From Janeway, Immunobiology, 5th edition</a:t>
            </a:r>
          </a:p>
        </p:txBody>
      </p:sp>
      <p:pic>
        <p:nvPicPr>
          <p:cNvPr id="16392" name="Picture 9" descr="cytokinereceptorsjaneway.gif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61"/>
          <a:stretch>
            <a:fillRect/>
          </a:stretch>
        </p:blipFill>
        <p:spPr bwMode="auto">
          <a:xfrm>
            <a:off x="5486400" y="855663"/>
            <a:ext cx="3244850" cy="514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1917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04800"/>
            <a:ext cx="4038600" cy="3352800"/>
          </a:xfrm>
        </p:spPr>
        <p:txBody>
          <a:bodyPr>
            <a:normAutofit fontScale="92500" lnSpcReduction="20000"/>
          </a:bodyPr>
          <a:lstStyle/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800" b="1" dirty="0" smtClean="0">
                <a:solidFill>
                  <a:srgbClr val="9900CC"/>
                </a:solidFill>
                <a:latin typeface="Arial" charset="0"/>
              </a:rPr>
              <a:t>4.  Second Messengers: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A.  </a:t>
            </a:r>
            <a:r>
              <a:rPr lang="en-US" sz="1600" b="1" dirty="0" err="1" smtClean="0">
                <a:solidFill>
                  <a:schemeClr val="hlink"/>
                </a:solidFill>
                <a:latin typeface="Arial" charset="0"/>
              </a:rPr>
              <a:t>cAMP</a:t>
            </a: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: 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</a:t>
            </a:r>
            <a:r>
              <a:rPr lang="en-US" sz="1500" b="1" i="1" dirty="0" smtClean="0">
                <a:solidFill>
                  <a:srgbClr val="000000"/>
                </a:solidFill>
                <a:latin typeface="Arial" charset="0"/>
              </a:rPr>
              <a:t>i.</a:t>
            </a: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  Production: 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		 ATP converted to </a:t>
            </a:r>
            <a:r>
              <a:rPr lang="en-US" sz="1500" b="1" dirty="0" err="1" smtClean="0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 by </a:t>
            </a:r>
            <a:r>
              <a:rPr lang="en-US" sz="1500" b="1" dirty="0" err="1" smtClean="0">
                <a:solidFill>
                  <a:srgbClr val="000000"/>
                </a:solidFill>
                <a:latin typeface="Arial" charset="0"/>
              </a:rPr>
              <a:t>adenylate</a:t>
            </a: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500" b="1" dirty="0" err="1" smtClean="0">
                <a:solidFill>
                  <a:srgbClr val="000000"/>
                </a:solidFill>
                <a:latin typeface="Arial" charset="0"/>
              </a:rPr>
              <a:t>cyclase</a:t>
            </a: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 (a large </a:t>
            </a:r>
            <a:r>
              <a:rPr lang="en-US" sz="1500" b="1" dirty="0" err="1" smtClean="0">
                <a:solidFill>
                  <a:srgbClr val="000000"/>
                </a:solidFill>
                <a:latin typeface="Arial" charset="0"/>
              </a:rPr>
              <a:t>multipass</a:t>
            </a: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 TM protein)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		Degraded by </a:t>
            </a:r>
            <a:r>
              <a:rPr lang="en-US" sz="1500" b="1" dirty="0" err="1" smtClean="0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500" b="1" dirty="0" err="1" smtClean="0">
                <a:solidFill>
                  <a:srgbClr val="000000"/>
                </a:solidFill>
                <a:latin typeface="Arial" charset="0"/>
              </a:rPr>
              <a:t>phosphodiesterase</a:t>
            </a:r>
            <a:endParaRPr lang="en-US" sz="15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500" b="1" i="1" dirty="0" smtClean="0">
                <a:solidFill>
                  <a:srgbClr val="000000"/>
                </a:solidFill>
                <a:latin typeface="Arial" charset="0"/>
              </a:rPr>
              <a:t>	ii. </a:t>
            </a: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 Action: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		a.  </a:t>
            </a:r>
            <a:r>
              <a:rPr lang="en-US" sz="1500" b="1" dirty="0" err="1" smtClean="0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-dependent protein kinase (protein kinase A (PKA)).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		PKA is a tetramer of catalytic and regulatory subunits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en-US" sz="1500" b="1" dirty="0" err="1" smtClean="0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500" b="1" dirty="0" smtClean="0">
                <a:solidFill>
                  <a:srgbClr val="000000"/>
                </a:solidFill>
                <a:latin typeface="Arial" charset="0"/>
              </a:rPr>
              <a:t> binding leads to dissociation of regulatory subunits and release of catalytic subunits which then phosphorylate target proteins in cytoplasm:</a:t>
            </a:r>
          </a:p>
        </p:txBody>
      </p:sp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8D087002-6D58-4A25-951F-4B2EB1B74D62}" type="slidenum">
              <a:rPr lang="en-US" sz="1400" smtClean="0"/>
              <a:pPr/>
              <a:t>15</a:t>
            </a:fld>
            <a:endParaRPr lang="en-US" sz="140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562600" y="304800"/>
            <a:ext cx="3429000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5813425" y="5715000"/>
            <a:ext cx="28733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1200"/>
              <a:t>From Janeway, Immunobiology, 5th edition</a:t>
            </a:r>
          </a:p>
        </p:txBody>
      </p:sp>
      <p:pic>
        <p:nvPicPr>
          <p:cNvPr id="17416" name="Picture 9" descr="cAMP.jpg    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3" y="641350"/>
            <a:ext cx="3246437" cy="553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5610225" y="381000"/>
            <a:ext cx="1933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1600" b="1">
                <a:latin typeface="Arial" charset="0"/>
              </a:rPr>
              <a:t>cAMP production:</a:t>
            </a:r>
            <a:endParaRPr lang="en-US" sz="1600" b="1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17418" name="Picture 11" descr="protkinA.jpg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4760913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228600" y="3657600"/>
            <a:ext cx="51054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18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81000"/>
            <a:ext cx="7391400" cy="2514600"/>
          </a:xfrm>
        </p:spPr>
        <p:txBody>
          <a:bodyPr>
            <a:normAutofit fontScale="77500" lnSpcReduction="20000"/>
          </a:bodyPr>
          <a:lstStyle/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4.  Second Messengers, cont.: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A.  </a:t>
            </a:r>
            <a:r>
              <a:rPr lang="en-US" sz="1600" b="1" dirty="0" err="1" smtClean="0">
                <a:solidFill>
                  <a:schemeClr val="hlink"/>
                </a:solidFill>
                <a:latin typeface="Arial" charset="0"/>
              </a:rPr>
              <a:t>cAMP</a:t>
            </a: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, cont. 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	iii.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Action: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			b.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PKA  enters the nucleus and phosphorylates CREB (CRE binding protein), which binds to the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response element (CRE), a regulatory DNA sequence associated with specific 	genes.  This results in activation of transcription of  those genes.		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	iv.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Rapid turn on and rapid turn off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of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and activation by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:</a:t>
            </a: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Question:  what turns off proteins activated by protein kinases?</a:t>
            </a:r>
            <a:endParaRPr lang="en-US" sz="14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	v.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Amplification of signal at each step of signaling pathway - characteristic feature of signal transduction.</a:t>
            </a:r>
            <a:endParaRPr lang="en-US" sz="14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endParaRPr lang="en-US" sz="14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endParaRPr lang="en-US" sz="16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460375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</a:t>
            </a:r>
          </a:p>
        </p:txBody>
      </p:sp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238B2CDC-FA79-46DF-8064-8504E4C25208}" type="slidenum">
              <a:rPr lang="en-US" sz="1400" smtClean="0"/>
              <a:pPr/>
              <a:t>16</a:t>
            </a:fld>
            <a:endParaRPr lang="en-US" sz="140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438" name="Picture 9" descr="CREB.jpg    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988" y="2895600"/>
            <a:ext cx="4341812" cy="347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Rectangle 10"/>
          <p:cNvSpPr>
            <a:spLocks noChangeArrowheads="1"/>
          </p:cNvSpPr>
          <p:nvPr/>
        </p:nvSpPr>
        <p:spPr bwMode="auto">
          <a:xfrm>
            <a:off x="2362200" y="2743200"/>
            <a:ext cx="5181600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99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4191000" cy="6096000"/>
          </a:xfrm>
        </p:spPr>
        <p:txBody>
          <a:bodyPr>
            <a:normAutofit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9900CC"/>
                </a:solidFill>
                <a:latin typeface="Arial" charset="0"/>
              </a:rPr>
              <a:t>4.  Second Messengers, cont.: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hlink"/>
                </a:solidFill>
                <a:latin typeface="Arial" charset="0"/>
              </a:rPr>
              <a:t>A.  </a:t>
            </a:r>
            <a:r>
              <a:rPr lang="en-US" sz="1400" b="1" dirty="0" err="1" smtClean="0">
                <a:solidFill>
                  <a:schemeClr val="hlink"/>
                </a:solidFill>
                <a:latin typeface="Arial" charset="0"/>
              </a:rPr>
              <a:t>cAMP</a:t>
            </a:r>
            <a:r>
              <a:rPr lang="en-US" sz="1400" b="1" dirty="0" smtClean="0">
                <a:solidFill>
                  <a:schemeClr val="hlink"/>
                </a:solidFill>
                <a:latin typeface="Arial" charset="0"/>
              </a:rPr>
              <a:t>, cont.: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200" b="1" i="1" dirty="0" smtClean="0">
                <a:solidFill>
                  <a:srgbClr val="000000"/>
                </a:solidFill>
                <a:latin typeface="Arial" charset="0"/>
              </a:rPr>
              <a:t>	vi. 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Regulation of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adenylate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cyclase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 Receptors that cause increase in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do so by activating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G</a:t>
            </a:r>
            <a:r>
              <a:rPr lang="en-US" sz="1200" b="1" baseline="-25000" dirty="0" err="1" smtClean="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, a stimulatory protein that activates adenylyl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cylase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 Adenylyl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cyclase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is turned off by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G</a:t>
            </a:r>
            <a:r>
              <a:rPr lang="en-US" sz="1200" b="1" baseline="-25000" dirty="0" err="1" smtClean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, an inhibitory protein.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	 </a:t>
            </a:r>
            <a:r>
              <a:rPr lang="en-US" sz="1200" b="1" i="1" dirty="0" smtClean="0">
                <a:solidFill>
                  <a:srgbClr val="000000"/>
                </a:solidFill>
                <a:latin typeface="Arial" charset="0"/>
              </a:rPr>
              <a:t>vii.  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Pathogens alter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production: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 Cholera toxin active subunit catalyzes transfer of ADP ribose from intracellular NAD to the 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  <a:sym typeface="Symbol" charset="2"/>
              </a:rPr>
              <a:t> subunit of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G</a:t>
            </a:r>
            <a:r>
              <a:rPr lang="en-US" sz="1200" b="1" baseline="-25000" dirty="0" err="1" smtClean="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, causing it to be continuously active, stimulating adenylyl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cyclase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indefinitely.  This causes ion channels that export chloride to produce a net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effux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of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Cl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- and water, leading to severe diarrhea characteristic of cholera.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4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hlink"/>
                </a:solidFill>
                <a:latin typeface="Arial" charset="0"/>
              </a:rPr>
              <a:t>B.  </a:t>
            </a:r>
            <a:r>
              <a:rPr lang="en-US" sz="1400" b="1" dirty="0" err="1" smtClean="0">
                <a:solidFill>
                  <a:schemeClr val="hlink"/>
                </a:solidFill>
                <a:latin typeface="Arial" charset="0"/>
              </a:rPr>
              <a:t>cGMP</a:t>
            </a:r>
            <a:r>
              <a:rPr lang="en-US" sz="1400" b="1" dirty="0" smtClean="0">
                <a:solidFill>
                  <a:schemeClr val="hlink"/>
                </a:solidFill>
                <a:latin typeface="Arial" charset="0"/>
              </a:rPr>
              <a:t>:</a:t>
            </a:r>
          </a:p>
          <a:p>
            <a:pPr marL="609600" indent="-609600" eaLnBrk="1" hangingPunct="1">
              <a:tabLst>
                <a:tab pos="109538" algn="l"/>
                <a:tab pos="230188" algn="l"/>
              </a:tabLst>
            </a:pPr>
            <a:r>
              <a:rPr lang="en-US" sz="1200" b="1" i="1" dirty="0" smtClean="0">
                <a:solidFill>
                  <a:srgbClr val="000000"/>
                </a:solidFill>
                <a:latin typeface="Arial" charset="0"/>
              </a:rPr>
              <a:t>1.  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produced from GTP by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guanylyl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cyclase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;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200" b="1" i="1" dirty="0" smtClean="0">
                <a:solidFill>
                  <a:srgbClr val="000000"/>
                </a:solidFill>
                <a:latin typeface="Arial" charset="0"/>
              </a:rPr>
              <a:t>2. 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activates 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cGMP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-dependent kinases or other targets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200" b="1" i="1" dirty="0" smtClean="0">
                <a:solidFill>
                  <a:srgbClr val="000000"/>
                </a:solidFill>
                <a:latin typeface="Arial" charset="0"/>
              </a:rPr>
              <a:t>3.  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example:  G-</a:t>
            </a:r>
            <a:r>
              <a:rPr lang="en-US" sz="1200" b="1" dirty="0" err="1" smtClean="0">
                <a:solidFill>
                  <a:srgbClr val="000000"/>
                </a:solidFill>
                <a:latin typeface="Arial" charset="0"/>
              </a:rPr>
              <a:t>prot.</a:t>
            </a: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Coupled rhodopsin photoreceptor in rod cells of retina</a:t>
            </a: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5740EA69-1972-44EF-B051-90B7C81906D2}" type="slidenum">
              <a:rPr lang="en-US" sz="1400" smtClean="0"/>
              <a:pPr/>
              <a:t>17</a:t>
            </a:fld>
            <a:endParaRPr lang="en-US" sz="140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4457700" y="152400"/>
            <a:ext cx="4533900" cy="647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19463" name="Picture 7" descr="cAMPsummary1.jpg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24"/>
          <a:stretch>
            <a:fillRect/>
          </a:stretch>
        </p:blipFill>
        <p:spPr bwMode="auto">
          <a:xfrm>
            <a:off x="4881563" y="601663"/>
            <a:ext cx="3711575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 descr="cAMPsummary2.jpg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3311525"/>
            <a:ext cx="3957637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4648200" y="239713"/>
            <a:ext cx="4343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200" b="1">
                <a:solidFill>
                  <a:srgbClr val="000000"/>
                </a:solidFill>
                <a:latin typeface="Arial" charset="0"/>
              </a:rPr>
              <a:t>Summary of how cAMP activates transcription:</a:t>
            </a:r>
          </a:p>
        </p:txBody>
      </p:sp>
    </p:spTree>
    <p:extLst>
      <p:ext uri="{BB962C8B-B14F-4D97-AF65-F5344CB8AC3E}">
        <p14:creationId xmlns:p14="http://schemas.microsoft.com/office/powerpoint/2010/main" val="3964029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3962400" cy="6172200"/>
          </a:xfrm>
        </p:spPr>
        <p:txBody>
          <a:bodyPr/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4.  Second Messengers, cont.:</a:t>
            </a:r>
          </a:p>
          <a:p>
            <a:pPr marL="609600" indent="-609600" algn="l" eaLnBrk="1" hangingPunct="1">
              <a:buFontTx/>
              <a:buAutoNum type="alphaUcPeriod" startAt="3"/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IP3 and DAG: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1.  Overview: 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Phosphotidylinositol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4,5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bisphosphate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(PIP2) triggers a 2-armed signaling pathway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a.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PIP2 is a minor PL in inner leaflet of PM bilayer that is produced by phosphorylation of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phosphatidyl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-inositol and is involved in signaling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b.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Ligand binding to certain receptors stimulates PIP2 hydrolysis by phospholipase C (PLC)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  c.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This produces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diacylglycerol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(DAG) and inositol 1,4,5-phosphate (IP3), both of which are 2nd messengers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d.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PIP2 hydrolysis is activated by both GPRs and TKRs via different forms of PLC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e.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PLC-</a:t>
            </a:r>
            <a:r>
              <a:rPr lang="en-US" sz="1400" b="1" dirty="0" smtClean="0">
                <a:solidFill>
                  <a:srgbClr val="000000"/>
                </a:solidFill>
                <a:latin typeface="Symbol" charset="2"/>
              </a:rPr>
              <a:t>b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is stimulated by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G</a:t>
            </a:r>
            <a:r>
              <a:rPr lang="en-US" sz="1800" b="1" baseline="-25000" dirty="0" err="1" smtClean="0">
                <a:solidFill>
                  <a:srgbClr val="000000"/>
                </a:solidFill>
                <a:latin typeface="Arial" charset="0"/>
              </a:rPr>
              <a:t>q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proteins while PLC-</a:t>
            </a:r>
            <a:r>
              <a:rPr lang="en-US" sz="1400" b="1" dirty="0" smtClean="0">
                <a:solidFill>
                  <a:srgbClr val="000000"/>
                </a:solidFill>
                <a:latin typeface="Symbol" charset="2"/>
              </a:rPr>
              <a:t>g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has SH2 domains that allow binding to activated tyrosine kinases</a:t>
            </a:r>
            <a:endParaRPr lang="en-US" sz="14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	</a:t>
            </a:r>
          </a:p>
        </p:txBody>
      </p:sp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F5DC812A-DA84-4550-BEA3-D301C94A608D}" type="slidenum">
              <a:rPr lang="en-US" sz="1400" smtClean="0"/>
              <a:pPr/>
              <a:t>18</a:t>
            </a:fld>
            <a:endParaRPr lang="en-US" sz="14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114800" y="228600"/>
            <a:ext cx="4800600" cy="609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20487" name="Picture 10" descr="IP3_DAG.jpg 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533400"/>
            <a:ext cx="4725988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613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D6F17372-4A60-4E4E-8EC1-83D6A41D7EB4}" type="slidenum">
              <a:rPr lang="en-US" sz="1400" smtClean="0"/>
              <a:pPr/>
              <a:t>19</a:t>
            </a:fld>
            <a:endParaRPr lang="en-US" sz="1400" smtClean="0"/>
          </a:p>
        </p:txBody>
      </p:sp>
      <p:pic>
        <p:nvPicPr>
          <p:cNvPr id="21507" name="Picture 4" descr="phospholipids.jpg                                              00013BAA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7848600" cy="586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5165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fontScale="92500" lnSpcReduction="20000"/>
          </a:bodyPr>
          <a:lstStyle/>
          <a:p>
            <a:pPr marL="609600" indent="-609600" algn="l" eaLnBrk="1" hangingPunct="1"/>
            <a:r>
              <a:rPr lang="en-US" sz="1400" b="1" dirty="0" smtClean="0">
                <a:solidFill>
                  <a:srgbClr val="9900CC"/>
                </a:solidFill>
                <a:latin typeface="Arial" charset="0"/>
              </a:rPr>
              <a:t>1.  Introduction</a:t>
            </a:r>
            <a:endParaRPr lang="en-US" sz="1400" b="1" dirty="0" smtClean="0">
              <a:latin typeface="Arial" charset="0"/>
            </a:endParaRPr>
          </a:p>
          <a:p>
            <a:pPr marL="609600" indent="-609600" algn="l" eaLnBrk="1" hangingPunct="1"/>
            <a:r>
              <a:rPr lang="en-US" sz="1400" b="1" dirty="0" smtClean="0">
                <a:latin typeface="Arial" charset="0"/>
              </a:rPr>
              <a:t>	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A.  Definitions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B.  Components involved in signaling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C.  Types of signaling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rgbClr val="9900CC"/>
                </a:solidFill>
                <a:latin typeface="Arial" charset="0"/>
              </a:rPr>
              <a:t>2. Types of Signaling Ligands - cell-surface vs. intracellular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rgbClr val="9900CC"/>
                </a:solidFill>
                <a:latin typeface="Arial" charset="0"/>
              </a:rPr>
              <a:t>3. Three Major Classes of Signaling Receptors</a:t>
            </a:r>
            <a:endParaRPr lang="en-US" sz="1400" b="1" dirty="0" smtClean="0">
              <a:latin typeface="Arial" charset="0"/>
            </a:endParaRPr>
          </a:p>
          <a:p>
            <a:pPr marL="609600" indent="-609600" algn="l" eaLnBrk="1" hangingPunct="1"/>
            <a:r>
              <a:rPr lang="en-US" sz="1400" b="1" dirty="0" smtClean="0">
                <a:latin typeface="Arial" charset="0"/>
              </a:rPr>
              <a:t>	 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Ion Channel-linked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 G protein-coupled receptors (GPRs) 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 Enzyme-linked receptors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Tyrosine-Kinase Receptors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       Overview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       Mechanism of activation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       Different ways that TKRs can be activated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       TKs that are non-covalently linked with receptors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rgbClr val="9900CC"/>
                </a:solidFill>
                <a:latin typeface="Arial" charset="0"/>
              </a:rPr>
              <a:t>4.  Second Messengers:  </a:t>
            </a:r>
            <a:r>
              <a:rPr lang="en-US" sz="1400" b="1" dirty="0" err="1" smtClean="0">
                <a:solidFill>
                  <a:srgbClr val="9900CC"/>
                </a:solidFill>
                <a:latin typeface="Arial" charset="0"/>
              </a:rPr>
              <a:t>cAMP</a:t>
            </a:r>
            <a:r>
              <a:rPr lang="en-US" sz="1400" b="1" dirty="0" smtClean="0">
                <a:solidFill>
                  <a:srgbClr val="9900CC"/>
                </a:solidFill>
                <a:latin typeface="Arial" charset="0"/>
              </a:rPr>
              <a:t>, </a:t>
            </a:r>
            <a:r>
              <a:rPr lang="en-US" sz="1400" b="1" dirty="0" err="1" smtClean="0">
                <a:solidFill>
                  <a:srgbClr val="9900CC"/>
                </a:solidFill>
                <a:latin typeface="Arial" charset="0"/>
              </a:rPr>
              <a:t>cGMP</a:t>
            </a:r>
            <a:r>
              <a:rPr lang="en-US" sz="1400" b="1" dirty="0" smtClean="0">
                <a:solidFill>
                  <a:srgbClr val="9900CC"/>
                </a:solidFill>
                <a:latin typeface="Arial" charset="0"/>
              </a:rPr>
              <a:t>, IP3 and DAG, Ca+2, PIP3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rgbClr val="9900CC"/>
                </a:solidFill>
                <a:latin typeface="Arial" charset="0"/>
              </a:rPr>
              <a:t>5.  Signaling Cascades</a:t>
            </a:r>
            <a:endParaRPr lang="en-US" sz="1400" b="1" dirty="0" smtClean="0">
              <a:latin typeface="Arial" charset="0"/>
            </a:endParaRPr>
          </a:p>
          <a:p>
            <a:pPr marL="609600" indent="-609600" algn="l" eaLnBrk="1" hangingPunct="1"/>
            <a:r>
              <a:rPr lang="en-US" sz="1400" b="1" dirty="0" smtClean="0">
                <a:latin typeface="Arial" charset="0"/>
              </a:rPr>
              <a:t>	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A. 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Ras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GTPase</a:t>
            </a:r>
            <a:endParaRPr lang="en-US" sz="1400" b="1" dirty="0" smtClean="0">
              <a:solidFill>
                <a:schemeClr val="tx1"/>
              </a:solidFill>
              <a:latin typeface="Arial" charset="0"/>
            </a:endParaRP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B.  Adaptor proteins with SH2 and SH3 domains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C.  MAP kinase pathway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D.  5 different kinases activated by different cascades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E.  JAK-STAT pathway</a:t>
            </a:r>
          </a:p>
          <a:p>
            <a:pPr marL="609600" indent="-609600" algn="l" eaLnBrk="1" hangingPunct="1"/>
            <a:r>
              <a:rPr lang="en-US" sz="1400" b="1" dirty="0" smtClean="0">
                <a:solidFill>
                  <a:srgbClr val="9900CC"/>
                </a:solidFill>
                <a:latin typeface="Arial" charset="0"/>
              </a:rPr>
              <a:t>6.  Pathogen examples</a:t>
            </a:r>
            <a:endParaRPr lang="en-US" sz="1400" b="1" dirty="0" smtClean="0">
              <a:latin typeface="Arial" charset="0"/>
            </a:endParaRPr>
          </a:p>
          <a:p>
            <a:pPr marL="990600" lvl="1" indent="-533400" algn="l" eaLnBrk="1" hangingPunct="1">
              <a:buFont typeface="Times" charset="0"/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A. 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Is signaling via entry receptors important for HIV-1 replication?</a:t>
            </a:r>
          </a:p>
          <a:p>
            <a:pPr marL="990600" lvl="1" indent="-533400" algn="l" eaLnBrk="1" hangingPunct="1">
              <a:buFont typeface="Times" charset="0"/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B.  Signaling is involved in attachment of Plasmodium-infected RBCs to vascular endothelium </a:t>
            </a:r>
          </a:p>
        </p:txBody>
      </p:sp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A545A72-2D78-47E6-8F7F-7E396B7B56DF}" type="slidenum">
              <a:rPr lang="en-US" sz="1400" smtClean="0"/>
              <a:pPr/>
              <a:t>2</a:t>
            </a:fld>
            <a:endParaRPr lang="en-US" sz="1400" smtClean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3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0B03C00D-C43A-4F1B-B692-9868C681E53C}" type="slidenum">
              <a:rPr lang="en-US" sz="1400" smtClean="0"/>
              <a:pPr/>
              <a:t>20</a:t>
            </a:fld>
            <a:endParaRPr lang="en-US" sz="1400" smtClean="0"/>
          </a:p>
        </p:txBody>
      </p:sp>
      <p:pic>
        <p:nvPicPr>
          <p:cNvPr id="22531" name="Picture 4" descr="PI.jpg                                                         00013BAA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1295400"/>
            <a:ext cx="409416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5" descr="PI2.jpg                                                        00013BAA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4029075" cy="502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783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8600"/>
            <a:ext cx="7696200" cy="3581400"/>
          </a:xfrm>
        </p:spPr>
        <p:txBody>
          <a:bodyPr>
            <a:normAutofit fontScale="92500" lnSpcReduction="10000"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4.  Second Messengers, cont.: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C.  DAG and IP3, cont.:   </a:t>
            </a:r>
            <a:endParaRPr lang="en-US" sz="1700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   2.  DAG:  Remains associated with the PM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a.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Stimulates the Ca</a:t>
            </a:r>
            <a:r>
              <a:rPr lang="en-US" sz="1400" b="1" baseline="30000" dirty="0" smtClean="0">
                <a:solidFill>
                  <a:srgbClr val="000000"/>
                </a:solidFill>
                <a:latin typeface="Arial" charset="0"/>
              </a:rPr>
              <a:t>+2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-dependent protein kinase C signaling pathway, which activates other targets including the MAP kinase cascade (see below)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b.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Can also be cleaved to form another messenger, eicosanoids, which include prostaglandins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c.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Tumor producing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phorbol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esters mimic DAG and thereby stimulate protein kinase C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   3.  IP3:  Small polar molecule released into cytosol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a.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Stimulates Ca</a:t>
            </a:r>
            <a:r>
              <a:rPr lang="en-US" sz="1400" b="1" baseline="30000" dirty="0" smtClean="0">
                <a:solidFill>
                  <a:srgbClr val="000000"/>
                </a:solidFill>
                <a:latin typeface="Arial" charset="0"/>
              </a:rPr>
              <a:t>+2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release from intracellular stores.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Question: where are these?</a:t>
            </a:r>
            <a:endParaRPr lang="en-US" sz="14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b.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Elevated Ca</a:t>
            </a:r>
            <a:r>
              <a:rPr lang="en-US" sz="1400" b="1" baseline="30000" dirty="0" smtClean="0">
                <a:solidFill>
                  <a:srgbClr val="000000"/>
                </a:solidFill>
                <a:latin typeface="Arial" charset="0"/>
              </a:rPr>
              <a:t>+2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alters activities of target proteins including kinases &amp; phosphatases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c.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What drug would mimic the effect of IP3?</a:t>
            </a:r>
            <a:endParaRPr lang="en-US" sz="1700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eaLnBrk="1" hangingPunct="1">
              <a:tabLst>
                <a:tab pos="109538" algn="l"/>
                <a:tab pos="230188" algn="l"/>
              </a:tabLst>
            </a:pP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		</a:t>
            </a:r>
            <a:endParaRPr lang="en-US" sz="16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4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	</a:t>
            </a:r>
          </a:p>
        </p:txBody>
      </p:sp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02554636-DA1D-404E-9A9C-58483DDF23CF}" type="slidenum">
              <a:rPr lang="en-US" sz="1400" smtClean="0"/>
              <a:pPr/>
              <a:t>21</a:t>
            </a:fld>
            <a:endParaRPr lang="en-US" sz="1400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981200" y="3124200"/>
            <a:ext cx="54864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23559" name="Picture 8" descr="IP3-DAG2.jpg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3" y="3200400"/>
            <a:ext cx="5018087" cy="337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207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8600"/>
            <a:ext cx="7543800" cy="1981200"/>
          </a:xfrm>
        </p:spPr>
        <p:txBody>
          <a:bodyPr>
            <a:normAutofit lnSpcReduction="10000"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4.  Second Messengers, cont.: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D.   Ca</a:t>
            </a:r>
            <a:r>
              <a:rPr lang="en-US" sz="1600" b="1" baseline="30000" dirty="0" smtClean="0">
                <a:solidFill>
                  <a:schemeClr val="hlink"/>
                </a:solidFill>
                <a:latin typeface="Arial" charset="0"/>
              </a:rPr>
              <a:t>+2</a:t>
            </a: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  also acts as a second messenger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latin typeface="Arial" charset="0"/>
              </a:rPr>
              <a:t>		</a:t>
            </a:r>
            <a:r>
              <a:rPr lang="en-US" sz="1400" b="1" dirty="0" err="1" smtClean="0">
                <a:latin typeface="Arial" charset="0"/>
              </a:rPr>
              <a:t>Ca</a:t>
            </a:r>
            <a:r>
              <a:rPr lang="en-US" sz="1400" b="1" dirty="0" smtClean="0">
                <a:latin typeface="Arial" charset="0"/>
              </a:rPr>
              <a:t> </a:t>
            </a:r>
            <a:r>
              <a:rPr lang="en-US" sz="1400" b="1" baseline="30000" dirty="0" smtClean="0">
                <a:latin typeface="Arial" charset="0"/>
              </a:rPr>
              <a:t>+2</a:t>
            </a:r>
            <a:r>
              <a:rPr lang="en-US" sz="1400" b="1" dirty="0" smtClean="0">
                <a:latin typeface="Arial" charset="0"/>
              </a:rPr>
              <a:t> concentration kept low (10</a:t>
            </a:r>
            <a:r>
              <a:rPr lang="en-US" sz="1400" b="1" baseline="30000" dirty="0" smtClean="0">
                <a:latin typeface="Arial" charset="0"/>
              </a:rPr>
              <a:t>-7</a:t>
            </a:r>
            <a:r>
              <a:rPr lang="en-US" sz="1400" b="1" dirty="0" smtClean="0">
                <a:latin typeface="Arial" charset="0"/>
              </a:rPr>
              <a:t> M), rising locally due to transient signaling</a:t>
            </a:r>
            <a:endParaRPr lang="en-US" sz="14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Effects of intracellular Ca</a:t>
            </a:r>
            <a:r>
              <a:rPr lang="en-US" sz="1400" b="1" baseline="30000" dirty="0" smtClean="0">
                <a:solidFill>
                  <a:srgbClr val="000000"/>
                </a:solidFill>
                <a:latin typeface="Arial" charset="0"/>
              </a:rPr>
              <a:t>+2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are mediated by the Ca</a:t>
            </a:r>
            <a:r>
              <a:rPr lang="en-US" sz="1400" b="1" baseline="30000" dirty="0" smtClean="0">
                <a:solidFill>
                  <a:srgbClr val="000000"/>
                </a:solidFill>
                <a:latin typeface="Arial" charset="0"/>
              </a:rPr>
              <a:t>+2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binding protein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calmodulin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Ca+2 /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calmodulin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binds to target proteins, including protein kinases (Ca</a:t>
            </a:r>
            <a:r>
              <a:rPr lang="en-US" sz="1400" b="1" baseline="30000" dirty="0" smtClean="0">
                <a:solidFill>
                  <a:srgbClr val="000000"/>
                </a:solidFill>
                <a:latin typeface="Arial" charset="0"/>
              </a:rPr>
              <a:t>+2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calmodulin-dependent kinases;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CaM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-kinases), adenylyl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cyclases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, and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phosphodiesterases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, causing change in conformation and activation of these proteins.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600" b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218D123D-3586-47E2-9F7C-D3B88A12A26F}" type="slidenum">
              <a:rPr lang="en-US" sz="1400" smtClean="0"/>
              <a:pPr/>
              <a:t>22</a:t>
            </a:fld>
            <a:endParaRPr lang="en-US" sz="140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133600" y="2133600"/>
            <a:ext cx="5486400" cy="441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24583" name="Picture 8" descr="Cacalmod.jpg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182813"/>
            <a:ext cx="4876800" cy="430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59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"/>
            <a:ext cx="7391400" cy="2438400"/>
          </a:xfrm>
        </p:spPr>
        <p:txBody>
          <a:bodyPr>
            <a:normAutofit fontScale="92500" lnSpcReduction="20000"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4.  Second Messengers, cont.: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E.  PIP3: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PIP2 phosphorylated by PI 3-kinase, resulting in PIP3, which is also a 2nd messenger.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	PI 3-kinase can be activated by GPRs or TKRs.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	One target of PIP3 is a protein-serine/threonine kinase called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Akt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, or protein kinase B,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which becomes activated by a kinase called PDK1.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	PIP3 binds to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Akt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at the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pleckstrin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homology domain.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	Activation of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Akt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leads to regulation of target molecules, including BAD, which is pro-apoptotic and becomes inactivated by phosphorylation.</a:t>
            </a:r>
            <a:r>
              <a:rPr lang="en-US" sz="1400" b="1" dirty="0" smtClean="0">
                <a:solidFill>
                  <a:schemeClr val="hlink"/>
                </a:solidFill>
                <a:latin typeface="Arial" charset="0"/>
              </a:rPr>
              <a:t> </a:t>
            </a:r>
            <a:endParaRPr lang="en-US" sz="16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4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	</a:t>
            </a:r>
          </a:p>
        </p:txBody>
      </p:sp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4100BCC-5635-4FE6-AFCC-BCAD46AF01DD}" type="slidenum">
              <a:rPr lang="en-US" sz="1400" smtClean="0"/>
              <a:pPr/>
              <a:t>23</a:t>
            </a:fld>
            <a:endParaRPr lang="en-US" sz="1400" smtClean="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676400" y="2743200"/>
            <a:ext cx="5410200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25607" name="Picture 8" descr="PIP3andBAD.jpg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2841625"/>
            <a:ext cx="5041900" cy="353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870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04800"/>
            <a:ext cx="7467600" cy="3124200"/>
          </a:xfrm>
        </p:spPr>
        <p:txBody>
          <a:bodyPr>
            <a:normAutofit fontScale="92500" lnSpcReduction="10000"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5.  Signaling Cascades: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		A.  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Ras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GTPases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, important transducer in signaling cascades: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		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Related to Rho,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Rab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, &amp; Ran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GTPases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in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Ras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superfamily; analogous to 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sym typeface="Symbol" charset="2"/>
              </a:rPr>
              <a:t>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-subunit of G proteins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Identified initially as oncogenic protein of rat sarcoma virus; 30% of human tumors have </a:t>
            </a:r>
            <a:r>
              <a:rPr lang="en-US" sz="1400" b="1" i="1" dirty="0" err="1" smtClean="0">
                <a:solidFill>
                  <a:schemeClr val="tx1"/>
                </a:solidFill>
                <a:latin typeface="Arial" charset="0"/>
              </a:rPr>
              <a:t>ras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mutation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 	Induces proliferation of cells in response to growth factors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Contain covalent modification that allows attachment to inner aspect of PM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Regulated by GEFs &amp; GAPs (as discussed in nuclear transport lecture for Ran)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One or more adaptor proteins (often containing SH2 domains) link TKs to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Ras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; Example: Grb2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		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GEFs that bind to adaptor protein SH3 domains include: 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Sos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Vav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, and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Rac</a:t>
            </a:r>
            <a:endParaRPr lang="en-US" sz="1400" b="1" dirty="0" smtClean="0">
              <a:solidFill>
                <a:schemeClr val="tx1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This brings the GEF in proximity with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Ras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allowing activation of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Ras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by GTP exchange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GEFs can also be activated by G proteins, Ca</a:t>
            </a:r>
            <a:r>
              <a:rPr lang="en-US" sz="1400" b="1" baseline="30000" dirty="0" smtClean="0">
                <a:solidFill>
                  <a:schemeClr val="tx1"/>
                </a:solidFill>
                <a:latin typeface="Arial" charset="0"/>
              </a:rPr>
              <a:t>+2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, or DAG</a:t>
            </a:r>
          </a:p>
        </p:txBody>
      </p:sp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ED9DE095-E11B-42BD-AEC7-42A65F6BAE24}" type="slidenum">
              <a:rPr lang="en-US" sz="1400" smtClean="0"/>
              <a:pPr/>
              <a:t>24</a:t>
            </a:fld>
            <a:endParaRPr lang="en-US" sz="1400" smtClean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505200" y="3429000"/>
            <a:ext cx="52578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sp>
        <p:nvSpPr>
          <p:cNvPr id="26631" name="Text Box 10"/>
          <p:cNvSpPr txBox="1">
            <a:spLocks noChangeArrowheads="1"/>
          </p:cNvSpPr>
          <p:nvPr/>
        </p:nvSpPr>
        <p:spPr bwMode="auto">
          <a:xfrm>
            <a:off x="5889625" y="6172200"/>
            <a:ext cx="28733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1200"/>
              <a:t>From Janeway, Immunobiology, 5th edition</a:t>
            </a:r>
          </a:p>
        </p:txBody>
      </p:sp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304800" y="3429000"/>
            <a:ext cx="28194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26633" name="Picture 12" descr="Ras.jpg     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3733800"/>
            <a:ext cx="263366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xt Box 13"/>
          <p:cNvSpPr txBox="1">
            <a:spLocks noChangeArrowheads="1"/>
          </p:cNvSpPr>
          <p:nvPr/>
        </p:nvSpPr>
        <p:spPr bwMode="auto">
          <a:xfrm>
            <a:off x="381000" y="3429000"/>
            <a:ext cx="1479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200" b="1">
                <a:latin typeface="Arial" charset="0"/>
              </a:rPr>
              <a:t>Activation of Ras:</a:t>
            </a:r>
            <a:endParaRPr lang="en-US"/>
          </a:p>
        </p:txBody>
      </p:sp>
      <p:pic>
        <p:nvPicPr>
          <p:cNvPr id="26635" name="Picture 14" descr="ras.jpg                                                        00013BAA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81400"/>
            <a:ext cx="495300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892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200"/>
            <a:ext cx="7772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latin typeface="Arial" charset="0"/>
              </a:rPr>
              <a:t/>
            </a:r>
            <a:br>
              <a:rPr lang="en-US" smtClean="0">
                <a:latin typeface="Arial" charset="0"/>
              </a:rPr>
            </a:br>
            <a:endParaRPr lang="en-US" sz="1200" b="0" smtClean="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04800"/>
            <a:ext cx="6858000" cy="1524000"/>
          </a:xfrm>
        </p:spPr>
        <p:txBody>
          <a:bodyPr>
            <a:normAutofit fontScale="62500" lnSpcReduction="20000"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2000" b="1" dirty="0" smtClean="0">
                <a:solidFill>
                  <a:srgbClr val="9900CC"/>
                </a:solidFill>
                <a:latin typeface="Arial" charset="0"/>
              </a:rPr>
              <a:t>5.  Signaling Cascades, cont.: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800" b="1" dirty="0" smtClean="0">
                <a:solidFill>
                  <a:schemeClr val="hlink"/>
                </a:solidFill>
                <a:latin typeface="Arial" charset="0"/>
              </a:rPr>
              <a:t>		B.  Adaptor proteins bind to TKs via SH2 domains and to other signaling proteins, that have </a:t>
            </a:r>
            <a:r>
              <a:rPr lang="en-US" sz="1800" b="1" dirty="0" err="1" smtClean="0">
                <a:solidFill>
                  <a:schemeClr val="hlink"/>
                </a:solidFill>
                <a:latin typeface="Arial" charset="0"/>
              </a:rPr>
              <a:t>proline</a:t>
            </a:r>
            <a:r>
              <a:rPr lang="en-US" sz="1800" b="1" dirty="0" smtClean="0">
                <a:solidFill>
                  <a:schemeClr val="hlink"/>
                </a:solidFill>
                <a:latin typeface="Arial" charset="0"/>
              </a:rPr>
              <a:t> rich regions, via SH3 domains.				</a:t>
            </a:r>
            <a:endParaRPr lang="en-US" sz="1600" b="1" dirty="0" smtClean="0"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latin typeface="Arial" charset="0"/>
              </a:rPr>
              <a:t>				</a:t>
            </a: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		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		</a:t>
            </a:r>
            <a:endParaRPr lang="en-US" sz="1600" b="1" dirty="0" smtClean="0">
              <a:solidFill>
                <a:srgbClr val="9900CC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6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    	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		</a:t>
            </a:r>
            <a:endParaRPr lang="en-US" sz="16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400" b="1" dirty="0" smtClean="0">
              <a:solidFill>
                <a:schemeClr val="hlink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	</a:t>
            </a:r>
          </a:p>
        </p:txBody>
      </p:sp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F243767C-67C7-4CBB-B22C-4791276307F3}" type="slidenum">
              <a:rPr lang="en-US" sz="1400" smtClean="0"/>
              <a:pPr/>
              <a:t>25</a:t>
            </a:fld>
            <a:endParaRPr lang="en-US" sz="1400" smtClean="0"/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Rectangle 6"/>
          <p:cNvSpPr>
            <a:spLocks noChangeArrowheads="1"/>
          </p:cNvSpPr>
          <p:nvPr/>
        </p:nvSpPr>
        <p:spPr bwMode="auto">
          <a:xfrm>
            <a:off x="762000" y="1600200"/>
            <a:ext cx="7620000" cy="487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27657" name="Picture 9" descr="SH2 and SH3.gif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89125"/>
            <a:ext cx="7332663" cy="43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2741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04800"/>
            <a:ext cx="7467600" cy="2895600"/>
          </a:xfrm>
        </p:spPr>
        <p:txBody>
          <a:bodyPr>
            <a:normAutofit fontScale="92500" lnSpcReduction="10000"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5.  Signaling Cascades, cont.:</a:t>
            </a:r>
            <a:endParaRPr lang="en-US" sz="1800" b="1" dirty="0" smtClean="0">
              <a:solidFill>
                <a:srgbClr val="9900CC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800" b="1" dirty="0" smtClean="0">
                <a:solidFill>
                  <a:schemeClr val="hlink"/>
                </a:solidFill>
                <a:latin typeface="Arial" charset="0"/>
              </a:rPr>
              <a:t>	</a:t>
            </a: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C. MAP-kinase pathway (3-component pathway):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		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Cascade of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cytosoloic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kinases that play central roles in signal transduction in eukaryotic cells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	Example: ERK (extracellular signal regulated) kinase family of MAP Kinases, which responds 	to growth factors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			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MAP-kinases have longer-lived kinase activity than TKs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	MAP-kinases are activated through a series of steps by activated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Ras</a:t>
            </a:r>
            <a:endParaRPr lang="en-US" sz="1400" b="1" dirty="0" smtClean="0">
              <a:solidFill>
                <a:schemeClr val="tx1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	MAP-kinase (ERK) activated by MAP-kinase-kinase (MEK), which in turn is activated by a MAP-kinase-kinase  (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Raf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)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	 MAP-kinases enters nucleus and phosphorylates additional regulatory proteins resulting in 	activation of transcription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latin typeface="Arial" charset="0"/>
              </a:rPr>
              <a:t>			</a:t>
            </a: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16F0894-4AE1-4D2F-8DD4-A0F78368E521}" type="slidenum">
              <a:rPr lang="en-US" sz="1400" smtClean="0"/>
              <a:pPr/>
              <a:t>26</a:t>
            </a:fld>
            <a:endParaRPr lang="en-US" sz="1400" smtClean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990600" y="3276600"/>
            <a:ext cx="7086600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1165225" y="6096000"/>
            <a:ext cx="28733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1200"/>
              <a:t>From Janeway, Immunobiology, 5th edition</a:t>
            </a:r>
          </a:p>
        </p:txBody>
      </p:sp>
      <p:pic>
        <p:nvPicPr>
          <p:cNvPr id="28680" name="Picture 9" descr=" MAPK1.jpg   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69"/>
          <a:stretch>
            <a:fillRect/>
          </a:stretch>
        </p:blipFill>
        <p:spPr bwMode="auto">
          <a:xfrm>
            <a:off x="1219200" y="3387725"/>
            <a:ext cx="3670300" cy="247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10" descr="MAPK.jpg    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1"/>
          <a:stretch>
            <a:fillRect/>
          </a:stretch>
        </p:blipFill>
        <p:spPr bwMode="auto">
          <a:xfrm>
            <a:off x="4800600" y="3895725"/>
            <a:ext cx="28194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15990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200"/>
            <a:ext cx="7772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000" smtClean="0">
                <a:latin typeface="Arial" charset="0"/>
              </a:rPr>
              <a:t>Signaling Overview</a:t>
            </a:r>
            <a:r>
              <a:rPr lang="en-US" smtClean="0">
                <a:latin typeface="Arial" charset="0"/>
              </a:rPr>
              <a:t/>
            </a:r>
            <a:br>
              <a:rPr lang="en-US" smtClean="0">
                <a:latin typeface="Arial" charset="0"/>
              </a:rPr>
            </a:br>
            <a:endParaRPr lang="en-US" sz="1200" b="0" smtClean="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04800"/>
            <a:ext cx="7315200" cy="2438400"/>
          </a:xfrm>
        </p:spPr>
        <p:txBody>
          <a:bodyPr/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5.  Signaling Cascades, cont.: 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	D.  5 downstream kinases activated by different signaling cascades</a:t>
            </a:r>
            <a:endParaRPr lang="en-US" sz="1400" b="1" i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8B9A362-3789-4B2A-9102-09A93412EA84}" type="slidenum">
              <a:rPr lang="en-US" sz="1400" smtClean="0"/>
              <a:pPr/>
              <a:t>27</a:t>
            </a:fld>
            <a:endParaRPr lang="en-US" sz="1400" smtClean="0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9702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609600" y="990600"/>
            <a:ext cx="8153400" cy="556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29704" name="Picture 9" descr="GprotTKoverview.jpg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66800"/>
            <a:ext cx="6019800" cy="544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983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152400"/>
            <a:ext cx="7315200" cy="3124200"/>
          </a:xfrm>
        </p:spPr>
        <p:txBody>
          <a:bodyPr>
            <a:normAutofit fontScale="92500" lnSpcReduction="10000"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5.  Signaling Cascades, cont.: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E.  The JAK-STAT pathway: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a.  Alternate cascade that provides more direct connection between RTKs &amp; transcription factors. 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b.  STATs (signal transducers &amp; activators of transcription): transcription factors with SH2 domains.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c.  Stimulation of cytokine receptors (for example by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interferons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) leads to recruitment of STAT	proteins which bind via SH2 domains to cytoplasmic domains of receptor proteins. 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d.  Cytokine receptor stimulation also activates JAKs (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nonreceptor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tyrosine kinases assoc. w/ cytokine receptors).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e.  JAKs phosphorylate and activate STATs.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f.  Tyrosine phosphorylation of STATs results in dimerization of STATs which then can translocate to the nucleus and  stimulate transcription of target genes</a:t>
            </a:r>
            <a:endParaRPr lang="en-US" sz="1400" b="1" i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E7861BE-82A1-4535-BF97-35BACA5EA118}" type="slidenum">
              <a:rPr lang="en-US" sz="1400" smtClean="0"/>
              <a:pPr/>
              <a:t>28</a:t>
            </a:fld>
            <a:endParaRPr lang="en-US" sz="1400" smtClean="0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1981200" y="3124200"/>
            <a:ext cx="55626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30728" name="Picture 9" descr="JAKSTAT2.jpg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36913"/>
            <a:ext cx="4625975" cy="331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150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04D9100-AE97-431D-8FF8-CF1BBECD540D}" type="slidenum">
              <a:rPr lang="en-US" sz="1400" smtClean="0"/>
              <a:pPr/>
              <a:t>29</a:t>
            </a:fld>
            <a:endParaRPr lang="en-US" sz="1400" smtClean="0"/>
          </a:p>
        </p:txBody>
      </p:sp>
      <p:pic>
        <p:nvPicPr>
          <p:cNvPr id="31747" name="Picture 4" descr="desens1.jpg                                                    001C70B9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4343400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5" descr=" dens2.jpg                                                      001C70B9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1600200"/>
            <a:ext cx="3922712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457200" y="228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503238" y="920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1752" name="Rectangle 9"/>
          <p:cNvSpPr>
            <a:spLocks noChangeArrowheads="1"/>
          </p:cNvSpPr>
          <p:nvPr/>
        </p:nvSpPr>
        <p:spPr bwMode="auto">
          <a:xfrm>
            <a:off x="1828800" y="433388"/>
            <a:ext cx="57975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9900CC"/>
                </a:solidFill>
                <a:latin typeface="Arial" charset="0"/>
              </a:rPr>
              <a:t>6.  As important as turning signaling ON is turning signaling OFF:</a:t>
            </a:r>
            <a:endParaRPr lang="en-US" b="1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999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76200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latin typeface="Arial" charset="0"/>
              </a:rPr>
              <a:t/>
            </a:r>
            <a:br>
              <a:rPr lang="en-US" smtClean="0">
                <a:latin typeface="Arial" charset="0"/>
              </a:rPr>
            </a:br>
            <a:r>
              <a:rPr lang="en-US" sz="1800" smtClean="0">
                <a:solidFill>
                  <a:srgbClr val="9900CC"/>
                </a:solidFill>
                <a:latin typeface="Arial" charset="0"/>
              </a:rPr>
              <a:t>1.  Introduction</a:t>
            </a:r>
            <a:endParaRPr lang="en-US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447800"/>
            <a:ext cx="4800600" cy="5791200"/>
          </a:xfrm>
        </p:spPr>
        <p:txBody>
          <a:bodyPr/>
          <a:lstStyle/>
          <a:p>
            <a:pPr marL="290513" indent="-290513" algn="l" eaLnBrk="1" hangingPunct="1"/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A.  Definitions</a:t>
            </a:r>
            <a:endParaRPr lang="en-US" sz="1600" b="1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Signaling: 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Cell-cell communication via signals.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Signal transduction: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Process of converting 	    extracellular signals into intra-cellular responses.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Ligand: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The signaling molecule.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Receptors: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 Bind specific ligands.  Transmit signals to intracellular targets.  Different receptors can respond differently to the same ligand.</a:t>
            </a:r>
          </a:p>
          <a:p>
            <a:pPr marL="290513" indent="-290513" algn="l" eaLnBrk="1" hangingPunct="1"/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B.  Components involved in signaling:</a:t>
            </a:r>
            <a:endParaRPr lang="en-US" sz="1600" b="1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Ligands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Receptors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Intracellular Signaling Proteins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	Intermediary Proteins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	Enzymes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	Second Messengers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	Target Proteins</a:t>
            </a:r>
          </a:p>
          <a:p>
            <a:pPr marL="290513" indent="-290513" algn="l" eaLnBrk="1" hangingPunct="1"/>
            <a:r>
              <a:rPr lang="en-US" sz="1600" b="1" i="1" dirty="0" smtClean="0">
                <a:solidFill>
                  <a:srgbClr val="000000"/>
                </a:solidFill>
                <a:latin typeface="Arial" charset="0"/>
              </a:rPr>
              <a:t>	Inactivating Proteins</a:t>
            </a:r>
            <a:endParaRPr lang="en-US" sz="1600" i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F1369052-21D8-436C-867E-2A013A3BF2ED}" type="slidenum">
              <a:rPr lang="en-US" sz="1400" smtClean="0"/>
              <a:pPr/>
              <a:t>3</a:t>
            </a:fld>
            <a:endParaRPr lang="en-US" sz="1400" smtClean="0"/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5126" name="Picture 5" descr="signalingoverview.jpg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3038"/>
            <a:ext cx="3911600" cy="442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4876800" y="457200"/>
            <a:ext cx="4191000" cy="579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5346700" y="533400"/>
            <a:ext cx="3416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1800" b="1">
                <a:solidFill>
                  <a:schemeClr val="accent2"/>
                </a:solidFill>
              </a:rPr>
              <a:t>Overview of Signal Transduction</a:t>
            </a:r>
          </a:p>
        </p:txBody>
      </p:sp>
    </p:spTree>
    <p:extLst>
      <p:ext uri="{BB962C8B-B14F-4D97-AF65-F5344CB8AC3E}">
        <p14:creationId xmlns:p14="http://schemas.microsoft.com/office/powerpoint/2010/main" val="116832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04800"/>
            <a:ext cx="7162800" cy="1676400"/>
          </a:xfrm>
        </p:spPr>
        <p:txBody>
          <a:bodyPr>
            <a:normAutofit fontScale="92500"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7.  Pathogen examples: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A.  Is signaling via entry receptors important for HIV-1 replication?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latin typeface="Arial" charset="0"/>
              </a:rPr>
              <a:t>	i.  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Background:  HIV entry into cells is mediated by binding to CD4 and chemokine receptors.  Both of these receptors are signal transducers.   M tropic strains, which infect macrophages, use the CCR5 co-receptor; T-tropic strain, which infect T cells, use CCR4.</a:t>
            </a:r>
            <a:endParaRPr lang="en-US" sz="1200" b="1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FB1E6E70-79B7-4320-BE01-C1B8D3E3D6DC}" type="slidenum">
              <a:rPr lang="en-US" sz="1400" smtClean="0"/>
              <a:pPr/>
              <a:t>30</a:t>
            </a:fld>
            <a:endParaRPr lang="en-US" sz="1400" smtClean="0"/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2774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81000" y="2209800"/>
            <a:ext cx="8382000" cy="419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32776" name="Picture 9" descr="hivbinding.jpg                                                 00016AD1Macintosh HD - New Imac        B8436632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2438400"/>
            <a:ext cx="8056563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4627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19300" y="78581"/>
            <a:ext cx="6781800" cy="1676400"/>
          </a:xfrm>
        </p:spPr>
        <p:txBody>
          <a:bodyPr/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7.  Pathogen examples: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A.  Is signaling via entry receptors important for HIV-1 replication?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latin typeface="Arial" charset="0"/>
              </a:rPr>
              <a:t>ii.  Signaling by ligand binding to chemokine receptors: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200" b="1" dirty="0" smtClean="0">
              <a:latin typeface="Arial" charset="0"/>
            </a:endParaRPr>
          </a:p>
        </p:txBody>
      </p:sp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4C4640C1-8B6B-48FE-8015-F73C76F9D7C8}" type="slidenum">
              <a:rPr lang="en-US" sz="1400" smtClean="0"/>
              <a:pPr/>
              <a:t>31</a:t>
            </a:fld>
            <a:endParaRPr lang="en-US" sz="1400" smtClean="0"/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3798" name="Line 5"/>
          <p:cNvSpPr>
            <a:spLocks noChangeShapeType="1"/>
          </p:cNvSpPr>
          <p:nvPr/>
        </p:nvSpPr>
        <p:spPr bwMode="auto">
          <a:xfrm>
            <a:off x="35814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Rectangle 6"/>
          <p:cNvSpPr>
            <a:spLocks noChangeArrowheads="1"/>
          </p:cNvSpPr>
          <p:nvPr/>
        </p:nvSpPr>
        <p:spPr bwMode="auto">
          <a:xfrm>
            <a:off x="5334000" y="1219200"/>
            <a:ext cx="3581400" cy="533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33800" name="Picture 8" descr="hivsignal1.jpg                                                 00016AD1Macintosh HD - New Imac        B8436632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0" y="2133600"/>
            <a:ext cx="3028950" cy="432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9" descr="hivsignaling2.gif                                              00016AD1Macintosh HD - New Imac        B8436632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70138"/>
            <a:ext cx="4846638" cy="349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228600" y="1524000"/>
            <a:ext cx="5029200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09600" y="1611313"/>
            <a:ext cx="4081463" cy="9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400" b="1">
                <a:latin typeface="Arial" charset="0"/>
              </a:rPr>
              <a:t>Multiple downstream kinases are activated by </a:t>
            </a:r>
          </a:p>
          <a:p>
            <a:pPr algn="ctr"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400" b="1">
                <a:latin typeface="Arial" charset="0"/>
              </a:rPr>
              <a:t>chemokine receptor binding:</a:t>
            </a:r>
          </a:p>
          <a:p>
            <a:pPr algn="ctr"/>
            <a:endParaRPr lang="en-US"/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5683250" y="1219200"/>
            <a:ext cx="2890838" cy="107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400" b="1">
                <a:latin typeface="Arial" charset="0"/>
              </a:rPr>
              <a:t>Does virus engagement activate</a:t>
            </a:r>
          </a:p>
          <a:p>
            <a:pPr algn="ctr"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400" b="1">
                <a:latin typeface="Arial" charset="0"/>
              </a:rPr>
              <a:t> these signaling pathways, </a:t>
            </a:r>
          </a:p>
          <a:p>
            <a:pPr algn="ctr"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400" b="1">
                <a:latin typeface="Arial" charset="0"/>
              </a:rPr>
              <a:t>and how does that affect </a:t>
            </a:r>
          </a:p>
          <a:p>
            <a:pPr algn="ctr"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400" b="1">
                <a:latin typeface="Arial" charset="0"/>
              </a:rPr>
              <a:t>viral replication?</a:t>
            </a:r>
          </a:p>
        </p:txBody>
      </p:sp>
    </p:spTree>
    <p:extLst>
      <p:ext uri="{BB962C8B-B14F-4D97-AF65-F5344CB8AC3E}">
        <p14:creationId xmlns:p14="http://schemas.microsoft.com/office/powerpoint/2010/main" val="37497375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8763000" cy="5410200"/>
          </a:xfrm>
        </p:spPr>
        <p:txBody>
          <a:bodyPr/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800" b="1" dirty="0" smtClean="0">
                <a:solidFill>
                  <a:srgbClr val="9900CC"/>
                </a:solidFill>
                <a:latin typeface="Arial" charset="0"/>
              </a:rPr>
              <a:t>7.  Pathogen examples:</a:t>
            </a:r>
          </a:p>
          <a:p>
            <a:pPr marL="609600" indent="-609600" algn="l" eaLnBrk="1" hangingPunct="1">
              <a:buFont typeface="Times" charset="0"/>
              <a:buAutoNum type="alphaUcPeriod"/>
              <a:tabLst>
                <a:tab pos="109538" algn="l"/>
                <a:tab pos="230188" algn="l"/>
              </a:tabLst>
            </a:pPr>
            <a:r>
              <a:rPr lang="en-US" sz="1800" b="1" dirty="0" smtClean="0">
                <a:solidFill>
                  <a:srgbClr val="9900CC"/>
                </a:solidFill>
                <a:latin typeface="Arial" charset="0"/>
              </a:rPr>
              <a:t>Is signaling via entry receptors important for HIV-1 replication?</a:t>
            </a:r>
            <a:r>
              <a:rPr lang="en-US" sz="1800" b="1" dirty="0" smtClean="0">
                <a:latin typeface="Arial" charset="0"/>
              </a:rPr>
              <a:t> </a:t>
            </a:r>
          </a:p>
          <a:p>
            <a:pPr marL="609600" indent="-609600" algn="l" eaLnBrk="1" hangingPunct="1">
              <a:buFont typeface="Times" charset="0"/>
              <a:buNone/>
              <a:tabLst>
                <a:tab pos="109538" algn="l"/>
                <a:tab pos="230188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Arial" charset="0"/>
              </a:rPr>
              <a:t>iii. Evidence that signaling is important for HIV-1 replication:</a:t>
            </a:r>
            <a:endParaRPr lang="en-US" sz="1600" b="1" dirty="0" smtClean="0">
              <a:solidFill>
                <a:schemeClr val="tx1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			1.  Strains of HIV-1 that enter and replicate in macrophages induce high 	levels of intracellular Ca+2 via the CCR5 receptor, while T-tropic strains that  	fuse with macrophages but fail to replicate in them fail to induce Ca+2 	mobilization.  Treatment with natural ligand 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chemokines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, which engage the CCR5 receptor and induce signaling, overcomes this entry block (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Arthos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 et al., J. 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Virol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. 74: 6418, 2000 - 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Fauci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 lab).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600" b="1" dirty="0" smtClean="0">
              <a:solidFill>
                <a:schemeClr val="tx1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			2.  Pertussis toxin, which perturbs co-receptor signaling via blockade of 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Ras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 	activation, decreases infection of PBMCs with HIV-1 (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Alfano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 et al. J. Exp. Med 	190: 597, 2000).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600" b="1" dirty="0" smtClean="0">
              <a:solidFill>
                <a:schemeClr val="tx1"/>
              </a:solidFill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			3.  PI3 kinase activity is required for infection of T cells and macrophages.  PI3 kinase effectors (PKB and p70S6 kinase) are phosphorylated in response to 	HIV-1 infection or chemokine receptor stimulation.  A PI3 kinase inhibitor 	inhibits infection of T cells and macrophages (Francois and 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Klotman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, J. 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Virol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. 	77: 2539, 2003).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600" b="1" dirty="0" smtClean="0"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600" b="1" dirty="0" smtClean="0">
              <a:latin typeface="Arial" charset="0"/>
            </a:endParaRP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endParaRPr lang="en-US" sz="1200" b="1" dirty="0" smtClean="0">
              <a:latin typeface="Arial" charset="0"/>
            </a:endParaRPr>
          </a:p>
        </p:txBody>
      </p:sp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DB3AAC38-DF6F-4D15-93B4-F43A5D00A02B}" type="slidenum">
              <a:rPr lang="en-US" sz="1400" smtClean="0"/>
              <a:pPr/>
              <a:t>32</a:t>
            </a:fld>
            <a:endParaRPr lang="en-US" sz="1400" smtClean="0"/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4822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151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04800"/>
            <a:ext cx="7467600" cy="3124200"/>
          </a:xfrm>
        </p:spPr>
        <p:txBody>
          <a:bodyPr>
            <a:normAutofit fontScale="85000" lnSpcReduction="10000"/>
          </a:bodyPr>
          <a:lstStyle/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7.  Pathogen examples: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	B.  Plasmodium-infected red blood cells (IRBCs): 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latin typeface="Arial" charset="0"/>
              </a:rPr>
              <a:t>    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1.  Adhesion to vascular endothelium is a key factor in pathogenicity and is dependent on the Plasmodium protein PfEMP1 and endothelial receptors including CD36.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   2.  Evidence that binding of IRBCs to CD36 on endothelial cells activates a signaling pathway important for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cytoadherence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(From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Yipp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, B. et al. Blood 101: 2850, 2003):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		Cross-linking CD36 with PfEMP1 peptide causes MAP kinase activation via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Src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kinase.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		Inhibition of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Src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kinases via selective inhibitor PP1 reduces IRBC adhesion. 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		 Inhibition of a  cell-surface GPI-anchored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alk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phosphatase (ALP) this reduces adhesion.  	Addition of exogenous ALP reverses the  PP1-induced inhibition of IRBC adhesion.  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		Activation of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Src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-family kinases by PfEMP1-CD36 binding may recruit and activate GPI-anchored ALP. Activated ALP increases CD36 binding to IRBCs by dephosphorylating CD36.</a:t>
            </a:r>
          </a:p>
          <a:p>
            <a:pPr marL="609600" indent="-609600" algn="l" eaLnBrk="1" hangingPunct="1">
              <a:tabLst>
                <a:tab pos="109538" algn="l"/>
                <a:tab pos="23018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				This is consistent with the emerging view that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Src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 family kinases may crosstalk with GPI anchored outer membrane proteins.  This crosstalk may be mediated via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caveolin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.  </a:t>
            </a:r>
            <a:endParaRPr lang="en-US" sz="1600" b="1" dirty="0" smtClean="0">
              <a:solidFill>
                <a:schemeClr val="tx1"/>
              </a:solidFill>
              <a:latin typeface="Arial" charset="0"/>
            </a:endParaRPr>
          </a:p>
          <a:p>
            <a:pPr marL="609600" indent="-609600" algn="l" eaLnBrk="1" hangingPunct="1">
              <a:buFontTx/>
              <a:buChar char="•"/>
              <a:tabLst>
                <a:tab pos="109538" algn="l"/>
                <a:tab pos="230188" algn="l"/>
              </a:tabLst>
            </a:pPr>
            <a:endParaRPr lang="en-US" sz="1600" b="1" dirty="0" smtClean="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96F4265A-BA6C-4DD2-BCBF-57D9AD007654}" type="slidenum">
              <a:rPr lang="en-US" sz="1400" smtClean="0"/>
              <a:pPr/>
              <a:t>33</a:t>
            </a:fld>
            <a:endParaRPr lang="en-US" sz="1400" smtClean="0"/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5846" name="Line 5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Rectangle 6"/>
          <p:cNvSpPr>
            <a:spLocks noChangeArrowheads="1"/>
          </p:cNvSpPr>
          <p:nvPr/>
        </p:nvSpPr>
        <p:spPr bwMode="auto">
          <a:xfrm>
            <a:off x="2667000" y="4114800"/>
            <a:ext cx="4953000" cy="24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900" b="1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/>
          </a:p>
        </p:txBody>
      </p:sp>
      <p:pic>
        <p:nvPicPr>
          <p:cNvPr id="35848" name="Picture 7" descr="plasmodium signaling.jpeg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91000"/>
            <a:ext cx="4724400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447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76200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latin typeface="Arial" charset="0"/>
              </a:rPr>
              <a:t/>
            </a:r>
            <a:br>
              <a:rPr lang="en-US" smtClean="0">
                <a:latin typeface="Arial" charset="0"/>
              </a:rPr>
            </a:br>
            <a:r>
              <a:rPr lang="en-US" sz="1800" smtClean="0">
                <a:solidFill>
                  <a:srgbClr val="9900CC"/>
                </a:solidFill>
                <a:latin typeface="Arial" charset="0"/>
              </a:rPr>
              <a:t>1.  Introduction</a:t>
            </a:r>
            <a:endParaRPr lang="en-US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066800"/>
            <a:ext cx="6553200" cy="5715000"/>
          </a:xfrm>
        </p:spPr>
        <p:txBody>
          <a:bodyPr/>
          <a:lstStyle/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800" b="1" dirty="0" smtClean="0">
                <a:solidFill>
                  <a:schemeClr val="hlink"/>
                </a:solidFill>
                <a:latin typeface="Arial" charset="0"/>
              </a:rPr>
              <a:t>C. Types of signaling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i. Contact-dependent - via proteins in the PM: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ii.  Via Secreted Signals: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		a. 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Autocrine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- via growth factors, cell that releases the signal is also 		the target.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		b.  Paracrine - via neurotransmitters and cytokines, action on 		adjacent target cells.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c.  Endocrine - via hormones, action on distant target cells.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d.  Synaptic - via neurotransmitters, action on post-synaptic cell in 		response to electrical stimuli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endParaRPr lang="en-US" sz="1400" b="1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800" b="1" dirty="0" smtClean="0">
                <a:solidFill>
                  <a:srgbClr val="9900CC"/>
                </a:solidFill>
                <a:latin typeface="Arial" charset="0"/>
              </a:rPr>
              <a:t>2.  Types of Signaling Ligands:</a:t>
            </a:r>
            <a:endParaRPr lang="en-US" sz="1800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A.  Ligands that bind to cell-surface receptors:  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1.  Neurotransmitters (NT), i.e. norepinephrine, histamine - 		hydrophilic (charged, polar)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2.  Peptide hormones (P), i.e. insulin - can't cross membrane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3.  Growth factors (GF), i.e. NGF, EGF, PDGF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4.  Lipophilic signaling molecules, i.e. prostaglandins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B.  Ligands that bind to intracellular receptors: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290513" indent="-290513" algn="l" eaLnBrk="1" hangingPunct="1">
              <a:tabLst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lipid soluble hormones that diffuse across the plasma membrane 		and interact with receptors in the cytosol or nucleus.  i.e. 		steroids,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thyroxine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, retinoic acid, nitric oxide.</a:t>
            </a:r>
          </a:p>
        </p:txBody>
      </p:sp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48E81F7A-2B22-4FA9-B13E-7F91CA33574B}" type="slidenum">
              <a:rPr lang="en-US" sz="1400" smtClean="0"/>
              <a:pPr/>
              <a:t>4</a:t>
            </a:fld>
            <a:endParaRPr lang="en-US" sz="1400" smtClean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629400" y="76200"/>
            <a:ext cx="2438400" cy="647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6851650" y="76200"/>
            <a:ext cx="198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1800" b="1">
                <a:solidFill>
                  <a:schemeClr val="accent2"/>
                </a:solidFill>
              </a:rPr>
              <a:t>Types of Signaling</a:t>
            </a:r>
          </a:p>
        </p:txBody>
      </p:sp>
      <p:pic>
        <p:nvPicPr>
          <p:cNvPr id="6152" name="Picture 8" descr="contactparacrine.jpg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02" b="10588"/>
          <a:stretch>
            <a:fillRect/>
          </a:stretch>
        </p:blipFill>
        <p:spPr bwMode="auto">
          <a:xfrm>
            <a:off x="7086600" y="457200"/>
            <a:ext cx="16764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synapticendocrine.jpg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8" b="10257"/>
          <a:stretch>
            <a:fillRect/>
          </a:stretch>
        </p:blipFill>
        <p:spPr bwMode="auto">
          <a:xfrm>
            <a:off x="7086600" y="5076825"/>
            <a:ext cx="16002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 descr="contactparacrine.jpg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2" b="10588"/>
          <a:stretch>
            <a:fillRect/>
          </a:stretch>
        </p:blipFill>
        <p:spPr bwMode="auto">
          <a:xfrm>
            <a:off x="7086600" y="2057400"/>
            <a:ext cx="160020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 descr="synapticendocrine.jpg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32" b="10257"/>
          <a:stretch>
            <a:fillRect/>
          </a:stretch>
        </p:blipFill>
        <p:spPr bwMode="auto">
          <a:xfrm>
            <a:off x="7086600" y="3503613"/>
            <a:ext cx="16002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09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28600"/>
            <a:ext cx="5105400" cy="381000"/>
          </a:xfrm>
        </p:spPr>
        <p:txBody>
          <a:bodyPr>
            <a:normAutofit fontScale="62500" lnSpcReduction="20000"/>
          </a:bodyPr>
          <a:lstStyle/>
          <a:p>
            <a:pPr marL="533400" indent="-533400" algn="l" eaLnBrk="1" hangingPunct="1">
              <a:tabLst>
                <a:tab pos="568325" algn="l"/>
              </a:tabLst>
            </a:pPr>
            <a:r>
              <a:rPr lang="en-US" sz="1800" b="1" dirty="0" smtClean="0">
                <a:solidFill>
                  <a:srgbClr val="9900CC"/>
                </a:solidFill>
                <a:latin typeface="Arial" charset="0"/>
              </a:rPr>
              <a:t>3.  Three major classes of  surface receptors for signaling :</a:t>
            </a:r>
          </a:p>
          <a:p>
            <a:pPr marL="533400" indent="-533400" algn="l" eaLnBrk="1" hangingPunct="1">
              <a:tabLst>
                <a:tab pos="568325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	</a:t>
            </a:r>
          </a:p>
        </p:txBody>
      </p:sp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9E486AD-5A62-49A9-A3A2-0DDCCAB7E057}" type="slidenum">
              <a:rPr lang="en-US" sz="1400" smtClean="0"/>
              <a:pPr/>
              <a:t>5</a:t>
            </a:fld>
            <a:endParaRPr lang="en-US" sz="140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295400" y="609600"/>
            <a:ext cx="6172200" cy="594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Line 11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175" name="Picture 12" descr="enzymelinkedrec.jpg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91"/>
          <a:stretch>
            <a:fillRect/>
          </a:stretch>
        </p:blipFill>
        <p:spPr bwMode="auto">
          <a:xfrm>
            <a:off x="1916113" y="4291013"/>
            <a:ext cx="5094287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3" descr="ionch_gprotrecept.jpg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4648200" cy="346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3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524000"/>
            <a:ext cx="4724400" cy="5334000"/>
          </a:xfrm>
        </p:spPr>
        <p:txBody>
          <a:bodyPr>
            <a:normAutofit fontScale="92500" lnSpcReduction="20000"/>
          </a:bodyPr>
          <a:lstStyle/>
          <a:p>
            <a:pPr marL="230188" indent="-230188" algn="l" eaLnBrk="1" hangingPunct="1">
              <a:buFontTx/>
              <a:buAutoNum type="arabicPeriod" startAt="3"/>
              <a:tabLst>
                <a:tab pos="460375" algn="l"/>
                <a:tab pos="568325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Three major classes of  surface receptors for signaling, cont.:</a:t>
            </a:r>
            <a:endParaRPr lang="en-US" sz="1700" dirty="0" smtClean="0">
              <a:solidFill>
                <a:srgbClr val="000000"/>
              </a:solidFill>
              <a:latin typeface="Arial" charset="0"/>
            </a:endParaRPr>
          </a:p>
          <a:p>
            <a:pPr marL="230188" indent="-230188" algn="l" eaLnBrk="1" hangingPunct="1">
              <a:buFontTx/>
              <a:buAutoNum type="alphaUcPeriod"/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chemeClr val="hlink"/>
                </a:solidFill>
                <a:latin typeface="Arial" charset="0"/>
              </a:rPr>
              <a:t>Ion Channels: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won’t be covered here</a:t>
            </a:r>
          </a:p>
          <a:p>
            <a:pPr marL="230188" indent="-230188" algn="l" eaLnBrk="1" hangingPunct="1">
              <a:buFontTx/>
              <a:buAutoNum type="alphaUcPeriod"/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chemeClr val="hlink"/>
                </a:solidFill>
                <a:latin typeface="Arial" charset="0"/>
              </a:rPr>
              <a:t>G protein-coupled receptors (GPRs):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largest family of cell surface receptors; present in all eukaryotes; ex: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HIV chemokine receptors.</a:t>
            </a:r>
          </a:p>
          <a:p>
            <a:pPr marL="230188" indent="-230188" algn="l" eaLnBrk="1" hangingPunct="1">
              <a:buFontTx/>
              <a:buAutoNum type="alphaUcPeriod"/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1.  Overview:</a:t>
            </a:r>
          </a:p>
          <a:p>
            <a:pPr marL="230188" indent="-230188" algn="l" eaLnBrk="1" hangingPunct="1"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 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a.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7 trans-membrane spanning domains</a:t>
            </a:r>
          </a:p>
          <a:p>
            <a:pPr marL="230188" indent="-230188" algn="l" eaLnBrk="1" hangingPunct="1"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b.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Act as receptors for many different ligands 	including NT, H, and P</a:t>
            </a:r>
          </a:p>
          <a:p>
            <a:pPr marL="230188" indent="-230188" algn="l" eaLnBrk="1" hangingPunct="1"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c.  Large amount of receptor diversity, but 	common mechanism of action</a:t>
            </a:r>
          </a:p>
          <a:p>
            <a:pPr marL="230188" indent="-230188" algn="l" eaLnBrk="1" hangingPunct="1"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d. 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Transmit signals to intracellular targets via G 	proteins</a:t>
            </a:r>
          </a:p>
          <a:p>
            <a:pPr marL="230188" indent="-230188" algn="l" eaLnBrk="1" hangingPunct="1"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e.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Targets are plasma membrane bound enzymes 	or ion channels</a:t>
            </a:r>
          </a:p>
          <a:p>
            <a:pPr marL="230188" indent="-230188" algn="l" eaLnBrk="1" hangingPunct="1"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2.  Mechanism of Activation of GPRs:</a:t>
            </a:r>
          </a:p>
          <a:p>
            <a:pPr marL="230188" indent="-230188" algn="l" eaLnBrk="1" hangingPunct="1"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a.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Binding of ligand to extracellular domain of 	GPRs induces conformational change that 	allows cytosolic domain of the receptor to 	bind to inactive G protein at inner face of PM.</a:t>
            </a:r>
          </a:p>
          <a:p>
            <a:pPr marL="230188" indent="-230188" algn="l" eaLnBrk="1" hangingPunct="1"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b.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This interaction activates the G protein, 	which dissociates from the receptor</a:t>
            </a:r>
          </a:p>
          <a:p>
            <a:pPr marL="230188" indent="-230188" algn="l" eaLnBrk="1" hangingPunct="1">
              <a:tabLst>
                <a:tab pos="460375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c.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Activated G protein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  <a:sym typeface="Symbol" charset="2"/>
              </a:rPr>
              <a:t> subunit can now bind 	GTP instead of GDP, causing dissociation into 	activated  vs.  subunits.  Each of these can 	go on to activate target proteins.</a:t>
            </a:r>
            <a:endParaRPr lang="en-US" sz="1400" b="1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17AF02B-9DBE-449C-8059-07FD6235E7EA}" type="slidenum">
              <a:rPr lang="en-US" sz="1400" smtClean="0"/>
              <a:pPr/>
              <a:t>6</a:t>
            </a:fld>
            <a:endParaRPr lang="en-US" sz="1400" smtClean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876800" y="152400"/>
            <a:ext cx="4114800" cy="647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199" name="Picture 10" descr="gproteinactivation.jpg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1000"/>
            <a:ext cx="3954463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798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6868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000" smtClean="0">
                <a:solidFill>
                  <a:srgbClr val="9900CC"/>
                </a:solidFill>
                <a:latin typeface="Arial" charset="0"/>
              </a:rPr>
              <a:t>Monomeric GTPase</a:t>
            </a:r>
            <a:br>
              <a:rPr lang="en-US" sz="2000" smtClean="0">
                <a:solidFill>
                  <a:srgbClr val="9900CC"/>
                </a:solidFill>
                <a:latin typeface="Arial" charset="0"/>
              </a:rPr>
            </a:br>
            <a:r>
              <a:rPr lang="en-US" sz="2000" smtClean="0">
                <a:solidFill>
                  <a:srgbClr val="9900CC"/>
                </a:solidFill>
                <a:latin typeface="Arial" charset="0"/>
              </a:rPr>
              <a:t>     </a:t>
            </a:r>
            <a:r>
              <a:rPr lang="en-US" sz="1600" smtClean="0">
                <a:solidFill>
                  <a:schemeClr val="tx1"/>
                </a:solidFill>
                <a:latin typeface="Arial" charset="0"/>
              </a:rPr>
              <a:t>GAP binds to the GTP-bound GTPase and increases the rate of GTP hydrolysis</a:t>
            </a:r>
            <a:br>
              <a:rPr lang="en-US" sz="1600" smtClean="0">
                <a:solidFill>
                  <a:schemeClr val="tx1"/>
                </a:solidFill>
                <a:latin typeface="Arial" charset="0"/>
              </a:rPr>
            </a:br>
            <a:r>
              <a:rPr lang="en-US" sz="1600" smtClean="0">
                <a:solidFill>
                  <a:schemeClr val="tx1"/>
                </a:solidFill>
                <a:latin typeface="Arial" charset="0"/>
              </a:rPr>
              <a:t>      GEF binds to the GTPase and alters its conformation so it releases GDP</a:t>
            </a:r>
            <a:br>
              <a:rPr lang="en-US" sz="1600" smtClean="0">
                <a:solidFill>
                  <a:schemeClr val="tx1"/>
                </a:solidFill>
                <a:latin typeface="Arial" charset="0"/>
              </a:rPr>
            </a:br>
            <a:endParaRPr lang="en-US" sz="1400" b="0" smtClean="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4A43F1C2-ECBF-474D-98DA-DA2CEDF13754}" type="slidenum">
              <a:rPr lang="en-US" sz="1400" smtClean="0"/>
              <a:pPr/>
              <a:t>7</a:t>
            </a:fld>
            <a:endParaRPr lang="en-US" sz="1400" smtClean="0"/>
          </a:p>
        </p:txBody>
      </p:sp>
      <p:pic>
        <p:nvPicPr>
          <p:cNvPr id="9220" name="Picture 4" descr="&#10;GTPase.jpg                                                     00013BAA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06" b="6923"/>
          <a:stretch>
            <a:fillRect/>
          </a:stretch>
        </p:blipFill>
        <p:spPr bwMode="auto">
          <a:xfrm>
            <a:off x="2552700" y="1600200"/>
            <a:ext cx="3673475" cy="488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663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"/>
            <a:ext cx="7543800" cy="2438400"/>
          </a:xfrm>
        </p:spPr>
        <p:txBody>
          <a:bodyPr>
            <a:normAutofit fontScale="92500" lnSpcReduction="10000"/>
          </a:bodyPr>
          <a:lstStyle/>
          <a:p>
            <a:pPr marL="290513" indent="-290513" algn="l" eaLnBrk="1" hangingPunct="1">
              <a:buFontTx/>
              <a:buAutoNum type="arabicPeriod" startAt="3"/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Three major classes of  surface receptors for signaling, cont.:</a:t>
            </a: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C.  Enzyme-linked receptors:</a:t>
            </a:r>
            <a:endParaRPr lang="en-US" sz="1400" b="1" dirty="0" smtClean="0">
              <a:solidFill>
                <a:schemeClr val="hlink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1.  Tyrosine kinase-linked receptors (TKRs).  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A.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Overview of TKRs: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1.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Cell surface receptors that are directly linked to intracellular enzymes (kinases).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2.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Includes receptors for most growth factors (NGF, EGF. PDGF), insulin, and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Src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3.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 Common structure:  N terminal extracellular ligand-binding domain, single TM domain, cytosolic C-terminal domain with tyrosine kinase activity.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4.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Can be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single polypeptide or dimer.</a:t>
            </a:r>
          </a:p>
          <a:p>
            <a:pPr marL="290513" indent="-290513" algn="l" eaLnBrk="1" hangingPunct="1">
              <a:buFontTx/>
              <a:buAutoNum type="arabicPeriod" startAt="3"/>
              <a:tabLst>
                <a:tab pos="109538" algn="l"/>
                <a:tab pos="568325" algn="l"/>
              </a:tabLst>
            </a:pPr>
            <a:endParaRPr lang="en-US" sz="1400" b="1" dirty="0" smtClean="0">
              <a:solidFill>
                <a:srgbClr val="9900CC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	</a:t>
            </a:r>
          </a:p>
        </p:txBody>
      </p:sp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E72D024D-39C8-41B3-905E-CC51D7D5B643}" type="slidenum">
              <a:rPr lang="en-US" sz="1400" smtClean="0"/>
              <a:pPr/>
              <a:t>8</a:t>
            </a:fld>
            <a:endParaRPr lang="en-US" sz="1400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600200" y="2667000"/>
            <a:ext cx="6172200" cy="388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47" name="Picture 9" descr="tyrosinkinaserece.jpg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982913"/>
            <a:ext cx="548640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2362200" y="2667000"/>
            <a:ext cx="480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Arial" charset="0"/>
              </a:rPr>
              <a:t>Examples of tyrosine kinase-linked receptors (TKRs):</a:t>
            </a:r>
          </a:p>
        </p:txBody>
      </p:sp>
    </p:spTree>
    <p:extLst>
      <p:ext uri="{BB962C8B-B14F-4D97-AF65-F5344CB8AC3E}">
        <p14:creationId xmlns:p14="http://schemas.microsoft.com/office/powerpoint/2010/main" val="3511249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04800"/>
            <a:ext cx="7391400" cy="2286000"/>
          </a:xfrm>
        </p:spPr>
        <p:txBody>
          <a:bodyPr>
            <a:normAutofit fontScale="92500" lnSpcReduction="10000"/>
          </a:bodyPr>
          <a:lstStyle/>
          <a:p>
            <a:pPr marL="290513" indent="-290513" algn="l" eaLnBrk="1" hangingPunct="1">
              <a:buFontTx/>
              <a:buAutoNum type="arabicPeriod" startAt="3"/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rgbClr val="9900CC"/>
                </a:solidFill>
                <a:latin typeface="Arial" charset="0"/>
              </a:rPr>
              <a:t>Three major classes of  surface receptors for signaling, cont.:</a:t>
            </a: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600" b="1" dirty="0" smtClean="0">
                <a:solidFill>
                  <a:schemeClr val="hlink"/>
                </a:solidFill>
                <a:latin typeface="Arial" charset="0"/>
              </a:rPr>
              <a:t>	C.  Enzyme-linked receptors, cont.:</a:t>
            </a:r>
            <a:endParaRPr lang="en-US" sz="1400" b="1" dirty="0" smtClean="0">
              <a:solidFill>
                <a:schemeClr val="hlink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1.  Tyrosine kinase-linked receptors (TKRs)  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 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B.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Mechanism of activation of TKRs: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i.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ligand binding induces receptor dimerization (receptor crosslinking).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ii.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dimerization leads to </a:t>
            </a:r>
            <a:r>
              <a:rPr lang="en-US" sz="1400" b="1" dirty="0" err="1" smtClean="0">
                <a:solidFill>
                  <a:srgbClr val="000000"/>
                </a:solidFill>
                <a:latin typeface="Arial" charset="0"/>
              </a:rPr>
              <a:t>autophosphorylation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 of the receptor (cross-phosphorylation).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iii.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phosphorylation increases kinase activity &amp; also creates specific new binding sites.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 	</a:t>
            </a:r>
            <a:r>
              <a:rPr lang="en-US" sz="1400" b="1" i="1" dirty="0" smtClean="0">
                <a:solidFill>
                  <a:srgbClr val="000000"/>
                </a:solidFill>
                <a:latin typeface="Arial" charset="0"/>
              </a:rPr>
              <a:t>iv.  </a:t>
            </a: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proteins that bind to these new binding sites transmit intracellular signals.</a:t>
            </a: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		</a:t>
            </a:r>
            <a:endParaRPr lang="en-US" sz="1200" b="1" dirty="0" smtClean="0">
              <a:solidFill>
                <a:srgbClr val="9900CC"/>
              </a:solidFill>
              <a:latin typeface="Arial" charset="0"/>
            </a:endParaRPr>
          </a:p>
          <a:p>
            <a:pPr marL="290513" indent="-290513" algn="l" eaLnBrk="1" hangingPunct="1">
              <a:tabLst>
                <a:tab pos="109538" algn="l"/>
                <a:tab pos="568325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Arial" charset="0"/>
              </a:rPr>
              <a:t>	</a:t>
            </a:r>
          </a:p>
        </p:txBody>
      </p:sp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4CB2A510-CD70-492E-B6F0-70E593C0E869}" type="slidenum">
              <a:rPr lang="en-US" sz="1400" smtClean="0"/>
              <a:pPr/>
              <a:t>9</a:t>
            </a:fld>
            <a:endParaRPr lang="en-US" sz="1400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-236538" y="2473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04800" y="2590800"/>
            <a:ext cx="35814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7086600" y="3505200"/>
            <a:ext cx="0" cy="1447800"/>
          </a:xfrm>
          <a:prstGeom prst="line">
            <a:avLst/>
          </a:prstGeom>
          <a:noFill/>
          <a:ln w="9525">
            <a:solidFill>
              <a:srgbClr val="CC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271" name="Picture 9" descr="SH2binding.jpg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721100"/>
            <a:ext cx="4800600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0" descr="&#10;Xlink3.jpg                                                     00088FFCMacintosh HD                   B7C78561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43200"/>
            <a:ext cx="335280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Rectangle 11"/>
          <p:cNvSpPr>
            <a:spLocks noChangeArrowheads="1"/>
          </p:cNvSpPr>
          <p:nvPr/>
        </p:nvSpPr>
        <p:spPr bwMode="auto">
          <a:xfrm>
            <a:off x="3962400" y="3657600"/>
            <a:ext cx="5029200" cy="281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87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531</Words>
  <Application>Microsoft Office PowerPoint</Application>
  <PresentationFormat>On-screen Show (4:3)</PresentationFormat>
  <Paragraphs>316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Cell and Molecular Biology</vt:lpstr>
      <vt:lpstr>PowerPoint Presentation</vt:lpstr>
      <vt:lpstr> 1.  Introduction</vt:lpstr>
      <vt:lpstr> 1.  Introduction</vt:lpstr>
      <vt:lpstr>PowerPoint Presentation</vt:lpstr>
      <vt:lpstr>PowerPoint Presentation</vt:lpstr>
      <vt:lpstr>Monomeric GTPase      GAP binds to the GTP-bound GTPase and increases the rate of GTP hydrolysis       GEF binds to the GTPase and alters its conformation so it releases GDP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Signaling Overview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and Molecular Biology</dc:title>
  <dc:creator>Halani</dc:creator>
  <cp:lastModifiedBy>Halani</cp:lastModifiedBy>
  <cp:revision>1</cp:revision>
  <dcterms:created xsi:type="dcterms:W3CDTF">2014-11-10T06:04:24Z</dcterms:created>
  <dcterms:modified xsi:type="dcterms:W3CDTF">2014-11-10T06:14:06Z</dcterms:modified>
</cp:coreProperties>
</file>