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2"/>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2" autoAdjust="0"/>
  </p:normalViewPr>
  <p:slideViewPr>
    <p:cSldViewPr showGuides="1">
      <p:cViewPr>
        <p:scale>
          <a:sx n="70" d="100"/>
          <a:sy n="70" d="100"/>
        </p:scale>
        <p:origin x="-138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t>10/11/2014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t>‹#›</a:t>
            </a:fld>
            <a:endParaRPr lang="en-GB"/>
          </a:p>
        </p:txBody>
      </p:sp>
    </p:spTree>
    <p:extLst>
      <p:ext uri="{BB962C8B-B14F-4D97-AF65-F5344CB8AC3E}">
        <p14:creationId xmlns:p14="http://schemas.microsoft.com/office/powerpoint/2010/main"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9394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2304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7733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77484" y="1571545"/>
            <a:ext cx="3465916" cy="3991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8896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77484" y="1571545"/>
            <a:ext cx="3465916" cy="3991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4673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8648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2944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6155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GB" dirty="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dirty="0"/>
          </a:p>
        </p:txBody>
      </p:sp>
    </p:spTree>
    <p:extLst>
      <p:ext uri="{BB962C8B-B14F-4D97-AF65-F5344CB8AC3E}">
        <p14:creationId xmlns:p14="http://schemas.microsoft.com/office/powerpoint/2010/main" val="1111118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1C0F97-348B-46A2-84FE-EBA07D71BB30}" type="slidenum">
              <a:rPr lang="en-GB" smtClean="0"/>
              <a:t>‹#›</a:t>
            </a:fld>
            <a:endParaRPr lang="en-GB"/>
          </a:p>
        </p:txBody>
      </p:sp>
      <p:pic>
        <p:nvPicPr>
          <p:cNvPr id="6"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8327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1C0F97-348B-46A2-84FE-EBA07D71BB30}" type="slidenum">
              <a:rPr lang="en-GB" smtClean="0"/>
              <a:t>‹#›</a:t>
            </a:fld>
            <a:endParaRPr lang="en-GB"/>
          </a:p>
        </p:txBody>
      </p:sp>
      <p:pic>
        <p:nvPicPr>
          <p:cNvPr id="5"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185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4264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489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A63BC6-9427-4AB1-9291-243FEAA6D7C6}" type="slidenum">
              <a:rPr lang="en-GB" smtClean="0"/>
              <a:pPr/>
              <a:t>‹#›</a:t>
            </a:fld>
            <a:endParaRPr lang="en-GB" dirty="0"/>
          </a:p>
        </p:txBody>
      </p:sp>
    </p:spTree>
    <p:extLst>
      <p:ext uri="{BB962C8B-B14F-4D97-AF65-F5344CB8AC3E}">
        <p14:creationId xmlns:p14="http://schemas.microsoft.com/office/powerpoint/2010/main" val="38424718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53"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4" Type="http://schemas.openxmlformats.org/officeDocument/2006/relationships/hyperlink" Target="http://www.jci.org/articles/view/60256"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dirty="0" smtClean="0"/>
              <a:t>Cell and Molecular Biology</a:t>
            </a:r>
            <a:endParaRPr lang="en-GB" dirty="0"/>
          </a:p>
        </p:txBody>
      </p:sp>
      <p:sp>
        <p:nvSpPr>
          <p:cNvPr id="12" name="Text Placeholder 11"/>
          <p:cNvSpPr>
            <a:spLocks noGrp="1"/>
          </p:cNvSpPr>
          <p:nvPr>
            <p:ph type="body" idx="1"/>
          </p:nvPr>
        </p:nvSpPr>
        <p:spPr>
          <a:xfrm>
            <a:off x="1447800" y="5562600"/>
            <a:ext cx="3048000" cy="581602"/>
          </a:xfrm>
        </p:spPr>
        <p:txBody>
          <a:bodyPr/>
          <a:lstStyle/>
          <a:p>
            <a:r>
              <a:rPr lang="en-GB" dirty="0" err="1" smtClean="0"/>
              <a:t>Behrouz</a:t>
            </a:r>
            <a:r>
              <a:rPr lang="en-GB" dirty="0" smtClean="0"/>
              <a:t> </a:t>
            </a:r>
            <a:r>
              <a:rPr lang="en-GB" dirty="0" err="1" smtClean="0"/>
              <a:t>Mahmoudi</a:t>
            </a:r>
            <a:endParaRPr lang="en-GB" dirty="0"/>
          </a:p>
        </p:txBody>
      </p:sp>
      <p:sp>
        <p:nvSpPr>
          <p:cNvPr id="13" name="Text Placeholder 12"/>
          <p:cNvSpPr>
            <a:spLocks noGrp="1"/>
          </p:cNvSpPr>
          <p:nvPr>
            <p:ph type="body" sz="quarter" idx="3"/>
          </p:nvPr>
        </p:nvSpPr>
        <p:spPr>
          <a:xfrm>
            <a:off x="4724400" y="2057400"/>
            <a:ext cx="4041775" cy="903287"/>
          </a:xfrm>
        </p:spPr>
        <p:txBody>
          <a:bodyPr>
            <a:normAutofit fontScale="92500" lnSpcReduction="20000"/>
          </a:bodyPr>
          <a:lstStyle/>
          <a:p>
            <a:pPr algn="ctr"/>
            <a:r>
              <a:rPr lang="en-GB" dirty="0" smtClean="0"/>
              <a:t>Molecular Biology of Cancer</a:t>
            </a:r>
            <a:endParaRPr lang="en-GB" dirty="0"/>
          </a:p>
        </p:txBody>
      </p:sp>
      <p:pic>
        <p:nvPicPr>
          <p:cNvPr id="4" name="Content Placeholder 3"/>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4724400" y="2971800"/>
            <a:ext cx="4041775" cy="2590800"/>
          </a:xfrm>
        </p:spPr>
      </p:pic>
      <p:sp>
        <p:nvSpPr>
          <p:cNvPr id="7" name="Slide Number Placeholder 6"/>
          <p:cNvSpPr>
            <a:spLocks noGrp="1"/>
          </p:cNvSpPr>
          <p:nvPr>
            <p:ph type="sldNum" sz="quarter" idx="12"/>
          </p:nvPr>
        </p:nvSpPr>
        <p:spPr/>
        <p:txBody>
          <a:bodyPr/>
          <a:lstStyle/>
          <a:p>
            <a:fld id="{81A63BC6-9427-4AB1-9291-243FEAA6D7C6}" type="slidenum">
              <a:rPr lang="en-GB" smtClean="0"/>
              <a:t>1</a:t>
            </a:fld>
            <a:endParaRPr lang="en-GB"/>
          </a:p>
        </p:txBody>
      </p:sp>
    </p:spTree>
    <p:extLst>
      <p:ext uri="{BB962C8B-B14F-4D97-AF65-F5344CB8AC3E}">
        <p14:creationId xmlns:p14="http://schemas.microsoft.com/office/powerpoint/2010/main" val="36931445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5" descr="26105_ch15_figUN02.jpg"/>
          <p:cNvPicPr>
            <a:picLocks noChangeAspect="1"/>
          </p:cNvPicPr>
          <p:nvPr/>
        </p:nvPicPr>
        <p:blipFill>
          <a:blip r:embed="rId2">
            <a:extLst>
              <a:ext uri="{28A0092B-C50C-407E-A947-70E740481C1C}">
                <a14:useLocalDpi xmlns:a14="http://schemas.microsoft.com/office/drawing/2010/main" val="0"/>
              </a:ext>
            </a:extLst>
          </a:blip>
          <a:srcRect l="9320"/>
          <a:stretch>
            <a:fillRect/>
          </a:stretch>
        </p:blipFill>
        <p:spPr bwMode="auto">
          <a:xfrm>
            <a:off x="0" y="0"/>
            <a:ext cx="9144000" cy="691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itle 1"/>
          <p:cNvSpPr>
            <a:spLocks noGrp="1"/>
          </p:cNvSpPr>
          <p:nvPr>
            <p:ph type="title"/>
          </p:nvPr>
        </p:nvSpPr>
        <p:spPr>
          <a:xfrm>
            <a:off x="228600" y="76200"/>
            <a:ext cx="7772400" cy="731838"/>
          </a:xfrm>
        </p:spPr>
        <p:txBody>
          <a:bodyPr>
            <a:normAutofit fontScale="90000"/>
          </a:bodyPr>
          <a:lstStyle/>
          <a:p>
            <a:r>
              <a:rPr lang="en-US" b="1" smtClean="0"/>
              <a:t>Hereditary Cancer Syndromes</a:t>
            </a:r>
          </a:p>
        </p:txBody>
      </p:sp>
      <p:sp>
        <p:nvSpPr>
          <p:cNvPr id="2" name="Slide Number Placeholder 1"/>
          <p:cNvSpPr>
            <a:spLocks noGrp="1"/>
          </p:cNvSpPr>
          <p:nvPr>
            <p:ph type="sldNum" sz="quarter" idx="12"/>
          </p:nvPr>
        </p:nvSpPr>
        <p:spPr/>
        <p:txBody>
          <a:bodyPr/>
          <a:lstStyle/>
          <a:p>
            <a:fld id="{781C0F97-348B-46A2-84FE-EBA07D71BB30}" type="slidenum">
              <a:rPr lang="en-GB" smtClean="0"/>
              <a:t>10</a:t>
            </a:fld>
            <a:endParaRPr lang="en-GB"/>
          </a:p>
        </p:txBody>
      </p:sp>
    </p:spTree>
    <p:extLst>
      <p:ext uri="{BB962C8B-B14F-4D97-AF65-F5344CB8AC3E}">
        <p14:creationId xmlns:p14="http://schemas.microsoft.com/office/powerpoint/2010/main" val="608563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76200"/>
            <a:ext cx="5257800" cy="3046413"/>
          </a:xfrm>
          <a:prstGeom prst="rect">
            <a:avLst/>
          </a:prstGeom>
          <a:noFill/>
        </p:spPr>
        <p:txBody>
          <a:bodyPr>
            <a:spAutoFit/>
          </a:bodyPr>
          <a:lstStyle/>
          <a:p>
            <a:pPr>
              <a:defRPr/>
            </a:pPr>
            <a:r>
              <a:rPr lang="en-US" sz="2400" b="1" dirty="0">
                <a:solidFill>
                  <a:srgbClr val="C00000"/>
                </a:solidFill>
                <a:latin typeface="+mn-lt"/>
              </a:rPr>
              <a:t>Retinoblastoma</a:t>
            </a:r>
            <a:r>
              <a:rPr lang="en-US" sz="2400" dirty="0">
                <a:latin typeface="+mn-lt"/>
              </a:rPr>
              <a:t> is a rare relatively tumor (1:20,000 incidence) that originates in the retina.</a:t>
            </a:r>
          </a:p>
          <a:p>
            <a:pPr>
              <a:buFont typeface="Arial" pitchFamily="34" charset="0"/>
              <a:buChar char="•"/>
              <a:defRPr/>
            </a:pPr>
            <a:r>
              <a:rPr lang="en-US" sz="2000" u="sng" dirty="0">
                <a:latin typeface="+mn-lt"/>
              </a:rPr>
              <a:t>Sporadic</a:t>
            </a:r>
            <a:r>
              <a:rPr lang="en-US" sz="2000" dirty="0">
                <a:latin typeface="+mn-lt"/>
              </a:rPr>
              <a:t> (unilateral and 60% of cases)</a:t>
            </a:r>
          </a:p>
          <a:p>
            <a:pPr>
              <a:buFont typeface="Arial" pitchFamily="34" charset="0"/>
              <a:buChar char="•"/>
              <a:defRPr/>
            </a:pPr>
            <a:r>
              <a:rPr lang="en-US" sz="2000" u="sng" dirty="0">
                <a:latin typeface="+mn-lt"/>
              </a:rPr>
              <a:t>Familial and autosomal dominant</a:t>
            </a:r>
            <a:r>
              <a:rPr lang="en-US" sz="2000" dirty="0">
                <a:latin typeface="+mn-lt"/>
              </a:rPr>
              <a:t> inheritance (most bilateral some unilateral and some asymptomatic and 40% of cases)</a:t>
            </a:r>
          </a:p>
          <a:p>
            <a:pPr>
              <a:buFont typeface="Arial" pitchFamily="34" charset="0"/>
              <a:buChar char="•"/>
              <a:defRPr/>
            </a:pPr>
            <a:r>
              <a:rPr lang="en-US" sz="2000" dirty="0">
                <a:latin typeface="+mn-lt"/>
              </a:rPr>
              <a:t>Induced by mutation in the </a:t>
            </a:r>
            <a:r>
              <a:rPr lang="en-US" sz="2000" dirty="0">
                <a:solidFill>
                  <a:srgbClr val="C00000"/>
                </a:solidFill>
                <a:latin typeface="+mn-lt"/>
              </a:rPr>
              <a:t>tumor suppressor gene </a:t>
            </a:r>
            <a:r>
              <a:rPr lang="en-US" sz="2000" i="1" dirty="0">
                <a:solidFill>
                  <a:srgbClr val="C00000"/>
                </a:solidFill>
                <a:latin typeface="+mn-lt"/>
              </a:rPr>
              <a:t>Rb</a:t>
            </a:r>
            <a:r>
              <a:rPr lang="en-US" sz="2000" dirty="0">
                <a:solidFill>
                  <a:srgbClr val="C00000"/>
                </a:solidFill>
                <a:latin typeface="+mn-lt"/>
              </a:rPr>
              <a:t> (ch 13) </a:t>
            </a:r>
            <a:r>
              <a:rPr lang="en-US" sz="2000" dirty="0">
                <a:latin typeface="+mn-lt"/>
              </a:rPr>
              <a:t>encoding the </a:t>
            </a:r>
            <a:r>
              <a:rPr lang="en-US" sz="2000" dirty="0">
                <a:solidFill>
                  <a:srgbClr val="C00000"/>
                </a:solidFill>
                <a:latin typeface="+mn-lt"/>
              </a:rPr>
              <a:t>Retinoblastoma</a:t>
            </a:r>
            <a:r>
              <a:rPr lang="en-US" sz="2000" dirty="0">
                <a:latin typeface="+mn-lt"/>
              </a:rPr>
              <a:t> protein (RB).</a:t>
            </a:r>
          </a:p>
        </p:txBody>
      </p:sp>
      <p:pic>
        <p:nvPicPr>
          <p:cNvPr id="35843" name="Picture 4" descr="http://25.media.tumblr.com/tumblr_luezhn1jQT1r0fpfpo1_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4068" y="304800"/>
            <a:ext cx="1820069"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1" y="3405570"/>
            <a:ext cx="5562600" cy="3223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Rectangle 8"/>
          <p:cNvSpPr>
            <a:spLocks noChangeArrowheads="1"/>
          </p:cNvSpPr>
          <p:nvPr/>
        </p:nvSpPr>
        <p:spPr bwMode="auto">
          <a:xfrm>
            <a:off x="6477000" y="5867400"/>
            <a:ext cx="2363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G</a:t>
            </a:r>
            <a:r>
              <a:rPr lang="en-US" baseline="-25000"/>
              <a:t>1</a:t>
            </a:r>
            <a:r>
              <a:rPr lang="en-US"/>
              <a:t>/S transition regulation</a:t>
            </a:r>
          </a:p>
        </p:txBody>
      </p:sp>
      <p:sp>
        <p:nvSpPr>
          <p:cNvPr id="3" name="Slide Number Placeholder 2"/>
          <p:cNvSpPr>
            <a:spLocks noGrp="1"/>
          </p:cNvSpPr>
          <p:nvPr>
            <p:ph type="sldNum" sz="quarter" idx="12"/>
          </p:nvPr>
        </p:nvSpPr>
        <p:spPr/>
        <p:txBody>
          <a:bodyPr/>
          <a:lstStyle/>
          <a:p>
            <a:fld id="{781C0F97-348B-46A2-84FE-EBA07D71BB30}" type="slidenum">
              <a:rPr lang="en-GB" smtClean="0"/>
              <a:t>11</a:t>
            </a:fld>
            <a:endParaRPr lang="en-GB"/>
          </a:p>
        </p:txBody>
      </p:sp>
    </p:spTree>
    <p:extLst>
      <p:ext uri="{BB962C8B-B14F-4D97-AF65-F5344CB8AC3E}">
        <p14:creationId xmlns:p14="http://schemas.microsoft.com/office/powerpoint/2010/main" val="14639109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152400"/>
            <a:ext cx="7315200" cy="830263"/>
          </a:xfrm>
          <a:prstGeom prst="rect">
            <a:avLst/>
          </a:prstGeom>
          <a:noFill/>
        </p:spPr>
        <p:txBody>
          <a:bodyPr wrap="square">
            <a:spAutoFit/>
          </a:bodyPr>
          <a:lstStyle/>
          <a:p>
            <a:pPr>
              <a:defRPr/>
            </a:pPr>
            <a:r>
              <a:rPr lang="en-US" sz="2400" dirty="0">
                <a:latin typeface="+mn-lt"/>
              </a:rPr>
              <a:t>In </a:t>
            </a:r>
            <a:r>
              <a:rPr lang="en-US" sz="2400" b="1" dirty="0">
                <a:latin typeface="+mn-lt"/>
              </a:rPr>
              <a:t>sporadic</a:t>
            </a:r>
            <a:r>
              <a:rPr lang="en-US" sz="2400" dirty="0">
                <a:latin typeface="+mn-lt"/>
              </a:rPr>
              <a:t> retinoblastoma, two somatic mutations occur in the same retinal cell, thus triggering tumorigenesis.</a:t>
            </a:r>
          </a:p>
        </p:txBody>
      </p:sp>
      <p:sp>
        <p:nvSpPr>
          <p:cNvPr id="6" name="Oval 5"/>
          <p:cNvSpPr/>
          <p:nvPr/>
        </p:nvSpPr>
        <p:spPr>
          <a:xfrm>
            <a:off x="1066800" y="1371600"/>
            <a:ext cx="1219200" cy="1066800"/>
          </a:xfrm>
          <a:prstGeom prst="ellipse">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TextBox 6"/>
          <p:cNvSpPr txBox="1"/>
          <p:nvPr/>
        </p:nvSpPr>
        <p:spPr>
          <a:xfrm>
            <a:off x="1066800" y="1600200"/>
            <a:ext cx="1219200" cy="584200"/>
          </a:xfrm>
          <a:prstGeom prst="rect">
            <a:avLst/>
          </a:prstGeom>
          <a:noFill/>
        </p:spPr>
        <p:txBody>
          <a:bodyPr>
            <a:spAutoFit/>
          </a:bodyPr>
          <a:lstStyle/>
          <a:p>
            <a:pPr algn="ctr">
              <a:defRPr/>
            </a:pPr>
            <a:r>
              <a:rPr lang="en-US" sz="1600" dirty="0">
                <a:latin typeface="+mn-lt"/>
              </a:rPr>
              <a:t>normal retina cell</a:t>
            </a:r>
          </a:p>
        </p:txBody>
      </p:sp>
      <p:sp>
        <p:nvSpPr>
          <p:cNvPr id="8" name="Oval 7"/>
          <p:cNvSpPr/>
          <p:nvPr/>
        </p:nvSpPr>
        <p:spPr>
          <a:xfrm>
            <a:off x="3810000" y="1371600"/>
            <a:ext cx="1219200" cy="1066800"/>
          </a:xfrm>
          <a:prstGeom prst="ellipse">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TextBox 8"/>
          <p:cNvSpPr txBox="1"/>
          <p:nvPr/>
        </p:nvSpPr>
        <p:spPr>
          <a:xfrm>
            <a:off x="3810000" y="1600200"/>
            <a:ext cx="1219200" cy="584200"/>
          </a:xfrm>
          <a:prstGeom prst="rect">
            <a:avLst/>
          </a:prstGeom>
          <a:noFill/>
        </p:spPr>
        <p:txBody>
          <a:bodyPr>
            <a:spAutoFit/>
          </a:bodyPr>
          <a:lstStyle/>
          <a:p>
            <a:pPr algn="ctr">
              <a:defRPr/>
            </a:pPr>
            <a:r>
              <a:rPr lang="en-US" sz="1600" dirty="0">
                <a:latin typeface="+mn-lt"/>
              </a:rPr>
              <a:t>precursor retina cell</a:t>
            </a:r>
          </a:p>
        </p:txBody>
      </p:sp>
      <p:sp>
        <p:nvSpPr>
          <p:cNvPr id="10" name="Oval 9"/>
          <p:cNvSpPr/>
          <p:nvPr/>
        </p:nvSpPr>
        <p:spPr>
          <a:xfrm>
            <a:off x="6629400" y="1371600"/>
            <a:ext cx="1219200" cy="106680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TextBox 10"/>
          <p:cNvSpPr txBox="1"/>
          <p:nvPr/>
        </p:nvSpPr>
        <p:spPr>
          <a:xfrm>
            <a:off x="6629400" y="1600200"/>
            <a:ext cx="1219200" cy="584200"/>
          </a:xfrm>
          <a:prstGeom prst="rect">
            <a:avLst/>
          </a:prstGeom>
          <a:noFill/>
        </p:spPr>
        <p:txBody>
          <a:bodyPr>
            <a:spAutoFit/>
          </a:bodyPr>
          <a:lstStyle/>
          <a:p>
            <a:pPr algn="ctr">
              <a:defRPr/>
            </a:pPr>
            <a:r>
              <a:rPr lang="en-US" sz="1600" dirty="0">
                <a:latin typeface="+mn-lt"/>
              </a:rPr>
              <a:t>Tumor    retina cell</a:t>
            </a:r>
          </a:p>
        </p:txBody>
      </p:sp>
      <p:cxnSp>
        <p:nvCxnSpPr>
          <p:cNvPr id="13" name="Straight Arrow Connector 12"/>
          <p:cNvCxnSpPr/>
          <p:nvPr/>
        </p:nvCxnSpPr>
        <p:spPr>
          <a:xfrm>
            <a:off x="2438400" y="1905000"/>
            <a:ext cx="1219200" cy="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257800" y="1905000"/>
            <a:ext cx="1219200" cy="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209800" y="2362200"/>
            <a:ext cx="1600200" cy="646113"/>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b="1" dirty="0"/>
              <a:t>1</a:t>
            </a:r>
            <a:r>
              <a:rPr lang="en-US" b="1" baseline="30000" dirty="0"/>
              <a:t>st</a:t>
            </a:r>
            <a:r>
              <a:rPr lang="en-US" b="1" dirty="0"/>
              <a:t> somatic hit  (mutation)</a:t>
            </a:r>
          </a:p>
        </p:txBody>
      </p:sp>
      <p:sp>
        <p:nvSpPr>
          <p:cNvPr id="23" name="TextBox 22"/>
          <p:cNvSpPr txBox="1"/>
          <p:nvPr/>
        </p:nvSpPr>
        <p:spPr>
          <a:xfrm>
            <a:off x="5029200" y="2362200"/>
            <a:ext cx="1676400" cy="646113"/>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b="1" dirty="0"/>
              <a:t>2</a:t>
            </a:r>
            <a:r>
              <a:rPr lang="en-US" b="1" baseline="30000" dirty="0"/>
              <a:t>nd</a:t>
            </a:r>
            <a:r>
              <a:rPr lang="en-US" b="1" dirty="0"/>
              <a:t>  somatic hit  (mutation)</a:t>
            </a:r>
          </a:p>
        </p:txBody>
      </p:sp>
      <p:sp>
        <p:nvSpPr>
          <p:cNvPr id="25" name="Rectangle 24"/>
          <p:cNvSpPr/>
          <p:nvPr/>
        </p:nvSpPr>
        <p:spPr>
          <a:xfrm>
            <a:off x="381000" y="3860800"/>
            <a:ext cx="4343400" cy="10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n-US" sz="2000" dirty="0"/>
              <a:t>The first mutation is recessive at the cellular level, although the clinical condition follows an autosomal dominant mode of inheritance</a:t>
            </a:r>
          </a:p>
        </p:txBody>
      </p:sp>
      <p:sp>
        <p:nvSpPr>
          <p:cNvPr id="28" name="Rectangle 27"/>
          <p:cNvSpPr/>
          <p:nvPr/>
        </p:nvSpPr>
        <p:spPr>
          <a:xfrm>
            <a:off x="381000" y="5486400"/>
            <a:ext cx="4114800" cy="923925"/>
          </a:xfrm>
          <a:prstGeom prst="rect">
            <a:avLst/>
          </a:prstGeom>
        </p:spPr>
        <p:txBody>
          <a:bodyPr>
            <a:spAutoFit/>
          </a:bodyPr>
          <a:lstStyle/>
          <a:p>
            <a:pPr algn="r">
              <a:defRPr/>
            </a:pPr>
            <a:r>
              <a:rPr lang="en-US" dirty="0">
                <a:latin typeface="+mn-lt"/>
              </a:rPr>
              <a:t>A white pupillary reflex is the presenting manifestation of retinoblastoma in about 90% of patients in the United States.</a:t>
            </a:r>
          </a:p>
        </p:txBody>
      </p:sp>
      <p:pic>
        <p:nvPicPr>
          <p:cNvPr id="36879" name="Picture 2" descr="http://www.rbsociety.ca/images/Clare%20Boudreau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3276600"/>
            <a:ext cx="33528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12</a:t>
            </a:fld>
            <a:endParaRPr lang="en-GB"/>
          </a:p>
        </p:txBody>
      </p:sp>
    </p:spTree>
    <p:extLst>
      <p:ext uri="{BB962C8B-B14F-4D97-AF65-F5344CB8AC3E}">
        <p14:creationId xmlns:p14="http://schemas.microsoft.com/office/powerpoint/2010/main" val="1551884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www.oculist.net/downaton502/prof/ebook/duanes/graphics/figures/v9/0210/002f.jpg"/>
          <p:cNvPicPr>
            <a:picLocks noChangeAspect="1" noChangeArrowheads="1"/>
          </p:cNvPicPr>
          <p:nvPr/>
        </p:nvPicPr>
        <p:blipFill>
          <a:blip r:embed="rId2">
            <a:extLst>
              <a:ext uri="{28A0092B-C50C-407E-A947-70E740481C1C}">
                <a14:useLocalDpi xmlns:a14="http://schemas.microsoft.com/office/drawing/2010/main" val="0"/>
              </a:ext>
            </a:extLst>
          </a:blip>
          <a:srcRect t="8398"/>
          <a:stretch>
            <a:fillRect/>
          </a:stretch>
        </p:blipFill>
        <p:spPr bwMode="auto">
          <a:xfrm>
            <a:off x="4392613" y="3810000"/>
            <a:ext cx="4446587"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04800" y="5105400"/>
            <a:ext cx="3733800" cy="1077913"/>
          </a:xfrm>
          <a:prstGeom prst="rect">
            <a:avLst/>
          </a:prstGeom>
        </p:spPr>
        <p:txBody>
          <a:bodyPr>
            <a:spAutoFit/>
          </a:bodyPr>
          <a:lstStyle/>
          <a:p>
            <a:pPr algn="r">
              <a:defRPr/>
            </a:pPr>
            <a:r>
              <a:rPr lang="en-US" sz="1600" dirty="0">
                <a:latin typeface="+mn-lt"/>
              </a:rPr>
              <a:t>The presence of bilateral tumors indicates that the affected patient is a carrier of familial retinoblastoma who can transmit the tumor to progeny.</a:t>
            </a:r>
          </a:p>
        </p:txBody>
      </p:sp>
      <p:sp>
        <p:nvSpPr>
          <p:cNvPr id="6" name="Oval 5"/>
          <p:cNvSpPr/>
          <p:nvPr/>
        </p:nvSpPr>
        <p:spPr>
          <a:xfrm>
            <a:off x="381000" y="2173288"/>
            <a:ext cx="1219200" cy="1066800"/>
          </a:xfrm>
          <a:prstGeom prst="ellipse">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TextBox 6"/>
          <p:cNvSpPr txBox="1"/>
          <p:nvPr/>
        </p:nvSpPr>
        <p:spPr>
          <a:xfrm>
            <a:off x="381000" y="2401888"/>
            <a:ext cx="1219200" cy="584200"/>
          </a:xfrm>
          <a:prstGeom prst="rect">
            <a:avLst/>
          </a:prstGeom>
          <a:noFill/>
        </p:spPr>
        <p:txBody>
          <a:bodyPr>
            <a:spAutoFit/>
          </a:bodyPr>
          <a:lstStyle/>
          <a:p>
            <a:pPr algn="ctr">
              <a:defRPr/>
            </a:pPr>
            <a:r>
              <a:rPr lang="en-US" sz="1600" dirty="0">
                <a:latin typeface="+mn-lt"/>
              </a:rPr>
              <a:t>precursor retina cell</a:t>
            </a:r>
          </a:p>
        </p:txBody>
      </p:sp>
      <p:sp>
        <p:nvSpPr>
          <p:cNvPr id="8" name="Oval 7"/>
          <p:cNvSpPr/>
          <p:nvPr/>
        </p:nvSpPr>
        <p:spPr>
          <a:xfrm>
            <a:off x="3200400" y="2173288"/>
            <a:ext cx="1219200" cy="106680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TextBox 8"/>
          <p:cNvSpPr txBox="1"/>
          <p:nvPr/>
        </p:nvSpPr>
        <p:spPr>
          <a:xfrm>
            <a:off x="3200400" y="2401888"/>
            <a:ext cx="1219200" cy="584200"/>
          </a:xfrm>
          <a:prstGeom prst="rect">
            <a:avLst/>
          </a:prstGeom>
          <a:noFill/>
        </p:spPr>
        <p:txBody>
          <a:bodyPr>
            <a:spAutoFit/>
          </a:bodyPr>
          <a:lstStyle/>
          <a:p>
            <a:pPr algn="ctr">
              <a:defRPr/>
            </a:pPr>
            <a:r>
              <a:rPr lang="en-US" sz="1600" dirty="0">
                <a:latin typeface="+mn-lt"/>
              </a:rPr>
              <a:t>Tumor    retina cell</a:t>
            </a:r>
          </a:p>
        </p:txBody>
      </p:sp>
      <p:cxnSp>
        <p:nvCxnSpPr>
          <p:cNvPr id="11" name="Straight Arrow Connector 10"/>
          <p:cNvCxnSpPr/>
          <p:nvPr/>
        </p:nvCxnSpPr>
        <p:spPr>
          <a:xfrm>
            <a:off x="1828800" y="2706688"/>
            <a:ext cx="1219200" cy="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676400" y="3163888"/>
            <a:ext cx="1600200" cy="646112"/>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b="1" dirty="0"/>
              <a:t>somatic hit  (mutation)</a:t>
            </a:r>
          </a:p>
        </p:txBody>
      </p:sp>
      <p:sp>
        <p:nvSpPr>
          <p:cNvPr id="14" name="TextBox 13"/>
          <p:cNvSpPr txBox="1"/>
          <p:nvPr/>
        </p:nvSpPr>
        <p:spPr>
          <a:xfrm>
            <a:off x="1600200" y="182563"/>
            <a:ext cx="7467600" cy="1938992"/>
          </a:xfrm>
          <a:prstGeom prst="rect">
            <a:avLst/>
          </a:prstGeom>
          <a:noFill/>
        </p:spPr>
        <p:txBody>
          <a:bodyPr wrap="square">
            <a:spAutoFit/>
          </a:bodyPr>
          <a:lstStyle/>
          <a:p>
            <a:pPr>
              <a:defRPr/>
            </a:pPr>
            <a:r>
              <a:rPr lang="en-US" sz="2400" dirty="0">
                <a:latin typeface="+mn-lt"/>
              </a:rPr>
              <a:t>In </a:t>
            </a:r>
            <a:r>
              <a:rPr lang="en-US" sz="2400" b="1" dirty="0">
                <a:latin typeface="+mn-lt"/>
              </a:rPr>
              <a:t>familial</a:t>
            </a:r>
            <a:r>
              <a:rPr lang="en-US" sz="2400" dirty="0">
                <a:latin typeface="+mn-lt"/>
              </a:rPr>
              <a:t> retinoblastoma, the 1</a:t>
            </a:r>
            <a:r>
              <a:rPr lang="en-US" sz="2400" baseline="30000" dirty="0">
                <a:latin typeface="+mn-lt"/>
              </a:rPr>
              <a:t>st</a:t>
            </a:r>
            <a:r>
              <a:rPr lang="en-US" sz="2400" dirty="0">
                <a:latin typeface="+mn-lt"/>
              </a:rPr>
              <a:t> </a:t>
            </a:r>
            <a:r>
              <a:rPr lang="en-US" sz="2400" i="1" dirty="0">
                <a:latin typeface="+mn-lt"/>
              </a:rPr>
              <a:t>Rb</a:t>
            </a:r>
            <a:r>
              <a:rPr lang="en-US" sz="2400" dirty="0">
                <a:latin typeface="+mn-lt"/>
              </a:rPr>
              <a:t> mutation is </a:t>
            </a:r>
            <a:r>
              <a:rPr lang="en-US" sz="2400" dirty="0">
                <a:solidFill>
                  <a:srgbClr val="C00000"/>
                </a:solidFill>
                <a:latin typeface="+mn-lt"/>
              </a:rPr>
              <a:t>inherited</a:t>
            </a:r>
            <a:r>
              <a:rPr lang="en-US" sz="2400" dirty="0">
                <a:latin typeface="+mn-lt"/>
              </a:rPr>
              <a:t> through the germline and is therefore present in </a:t>
            </a:r>
            <a:r>
              <a:rPr lang="en-US" sz="2400" dirty="0">
                <a:solidFill>
                  <a:srgbClr val="C00000"/>
                </a:solidFill>
                <a:latin typeface="+mn-lt"/>
              </a:rPr>
              <a:t>all retinal cells</a:t>
            </a:r>
            <a:r>
              <a:rPr lang="en-US" sz="2400" dirty="0">
                <a:latin typeface="+mn-lt"/>
              </a:rPr>
              <a:t>.</a:t>
            </a:r>
          </a:p>
          <a:p>
            <a:pPr>
              <a:defRPr/>
            </a:pPr>
            <a:r>
              <a:rPr lang="en-US" sz="2400" dirty="0">
                <a:latin typeface="+mn-lt"/>
              </a:rPr>
              <a:t>In this case, only one somatic hit is necessary to inactivate the tumor suppressor gene.</a:t>
            </a:r>
          </a:p>
        </p:txBody>
      </p:sp>
      <p:sp>
        <p:nvSpPr>
          <p:cNvPr id="15" name="Rectangle 14"/>
          <p:cNvSpPr/>
          <p:nvPr/>
        </p:nvSpPr>
        <p:spPr>
          <a:xfrm>
            <a:off x="4800600" y="2057400"/>
            <a:ext cx="3657600" cy="1323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n-US" sz="2000" dirty="0"/>
              <a:t>Here too, the </a:t>
            </a:r>
            <a:r>
              <a:rPr lang="en-US" sz="2000" i="1" dirty="0"/>
              <a:t>Rb</a:t>
            </a:r>
            <a:r>
              <a:rPr lang="en-US" sz="2000" dirty="0"/>
              <a:t> gene is recessive at the cellular level, although the clinical condition follows an autosomal dominant mode of inheritance.</a:t>
            </a:r>
          </a:p>
        </p:txBody>
      </p:sp>
      <p:sp>
        <p:nvSpPr>
          <p:cNvPr id="2" name="Slide Number Placeholder 1"/>
          <p:cNvSpPr>
            <a:spLocks noGrp="1"/>
          </p:cNvSpPr>
          <p:nvPr>
            <p:ph type="sldNum" sz="quarter" idx="12"/>
          </p:nvPr>
        </p:nvSpPr>
        <p:spPr/>
        <p:txBody>
          <a:bodyPr/>
          <a:lstStyle/>
          <a:p>
            <a:fld id="{781C0F97-348B-46A2-84FE-EBA07D71BB30}" type="slidenum">
              <a:rPr lang="en-GB" smtClean="0"/>
              <a:t>13</a:t>
            </a:fld>
            <a:endParaRPr lang="en-GB"/>
          </a:p>
        </p:txBody>
      </p:sp>
    </p:spTree>
    <p:extLst>
      <p:ext uri="{BB962C8B-B14F-4D97-AF65-F5344CB8AC3E}">
        <p14:creationId xmlns:p14="http://schemas.microsoft.com/office/powerpoint/2010/main" val="7188254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5" descr="26105_ch15_fig27.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0688" y="3581400"/>
            <a:ext cx="8342312"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304800" y="1889035"/>
            <a:ext cx="4038600" cy="1200329"/>
          </a:xfrm>
          <a:prstGeom prst="rect">
            <a:avLst/>
          </a:prstGeom>
        </p:spPr>
        <p:txBody>
          <a:bodyPr wrap="square">
            <a:spAutoFit/>
          </a:bodyPr>
          <a:lstStyle/>
          <a:p>
            <a:pPr>
              <a:defRPr/>
            </a:pPr>
            <a:r>
              <a:rPr lang="en-US" dirty="0">
                <a:latin typeface="+mn-lt"/>
                <a:ea typeface="ヒラギノ角ゴ Pro W3" pitchFamily="-80" charset="-128"/>
              </a:rPr>
              <a:t>Heterozygosity should normally protect from mutant allele; however, frequently, there is  loss of the normal Rb allele, uncovering the mutant allele.</a:t>
            </a:r>
            <a:endParaRPr lang="en-US" dirty="0">
              <a:latin typeface="+mn-lt"/>
            </a:endParaRPr>
          </a:p>
        </p:txBody>
      </p:sp>
      <p:sp>
        <p:nvSpPr>
          <p:cNvPr id="6" name="Rectangle 5"/>
          <p:cNvSpPr/>
          <p:nvPr/>
        </p:nvSpPr>
        <p:spPr>
          <a:xfrm>
            <a:off x="1676400" y="152400"/>
            <a:ext cx="7299160" cy="1384995"/>
          </a:xfrm>
          <a:prstGeom prst="rect">
            <a:avLst/>
          </a:prstGeom>
        </p:spPr>
        <p:txBody>
          <a:bodyPr wrap="square">
            <a:spAutoFit/>
          </a:bodyPr>
          <a:lstStyle/>
          <a:p>
            <a:pPr>
              <a:defRPr/>
            </a:pPr>
            <a:r>
              <a:rPr lang="en-US" sz="2800" dirty="0">
                <a:solidFill>
                  <a:prstClr val="black"/>
                </a:solidFill>
                <a:latin typeface="+mn-lt"/>
              </a:rPr>
              <a:t>Genetic mechanisms for the </a:t>
            </a:r>
            <a:r>
              <a:rPr lang="en-US" sz="2800" b="1" dirty="0">
                <a:solidFill>
                  <a:srgbClr val="C00000"/>
                </a:solidFill>
                <a:latin typeface="+mn-lt"/>
              </a:rPr>
              <a:t>loss of heterozygosity (LOH)</a:t>
            </a:r>
            <a:r>
              <a:rPr lang="en-US" sz="2800" b="1" dirty="0">
                <a:solidFill>
                  <a:prstClr val="black"/>
                </a:solidFill>
                <a:latin typeface="+mn-lt"/>
              </a:rPr>
              <a:t> </a:t>
            </a:r>
            <a:r>
              <a:rPr lang="en-US" sz="2800" dirty="0">
                <a:solidFill>
                  <a:prstClr val="black"/>
                </a:solidFill>
                <a:latin typeface="+mn-lt"/>
              </a:rPr>
              <a:t>of wildtype RB1 uncovers the recessive allele.</a:t>
            </a:r>
            <a:endParaRPr lang="en-US" sz="2800" dirty="0">
              <a:latin typeface="+mn-lt"/>
            </a:endParaRPr>
          </a:p>
        </p:txBody>
      </p:sp>
      <p:pic>
        <p:nvPicPr>
          <p:cNvPr id="38917" name="Picture 2" descr="http://1.bp.blogspot.com/_gtBVRsYBpBI/S7UE92nKgPI/AAAAAAAAABo/n_RFbDle3OE/s1600/Retinoblastom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7603" y="1689100"/>
            <a:ext cx="4026059"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5257800" y="2320131"/>
            <a:ext cx="2286000" cy="338138"/>
          </a:xfrm>
          <a:prstGeom prst="rect">
            <a:avLst/>
          </a:prstGeom>
          <a:noFill/>
        </p:spPr>
        <p:txBody>
          <a:bodyPr>
            <a:spAutoFit/>
          </a:bodyPr>
          <a:lstStyle/>
          <a:p>
            <a:pPr>
              <a:defRPr/>
            </a:pPr>
            <a:r>
              <a:rPr lang="en-US" sz="1600" dirty="0">
                <a:latin typeface="+mn-lt"/>
              </a:rPr>
              <a:t>Extra-ocular retinoblastoma</a:t>
            </a:r>
          </a:p>
        </p:txBody>
      </p:sp>
      <p:sp>
        <p:nvSpPr>
          <p:cNvPr id="2" name="Slide Number Placeholder 1"/>
          <p:cNvSpPr>
            <a:spLocks noGrp="1"/>
          </p:cNvSpPr>
          <p:nvPr>
            <p:ph type="sldNum" sz="quarter" idx="12"/>
          </p:nvPr>
        </p:nvSpPr>
        <p:spPr/>
        <p:txBody>
          <a:bodyPr/>
          <a:lstStyle/>
          <a:p>
            <a:fld id="{781C0F97-348B-46A2-84FE-EBA07D71BB30}" type="slidenum">
              <a:rPr lang="en-GB" smtClean="0"/>
              <a:t>14</a:t>
            </a:fld>
            <a:endParaRPr lang="en-GB"/>
          </a:p>
        </p:txBody>
      </p:sp>
    </p:spTree>
    <p:extLst>
      <p:ext uri="{BB962C8B-B14F-4D97-AF65-F5344CB8AC3E}">
        <p14:creationId xmlns:p14="http://schemas.microsoft.com/office/powerpoint/2010/main" val="7733939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www2.grupogen.com.br/GBK/suplemento/korf/Figures/Chapter8/Fig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82931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85800" y="4953000"/>
            <a:ext cx="3886200" cy="138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n-US" sz="2800" dirty="0"/>
              <a:t>Is RB sporadic, familial? What is the mode of inheritance? Penetrance?</a:t>
            </a:r>
          </a:p>
        </p:txBody>
      </p:sp>
      <p:sp>
        <p:nvSpPr>
          <p:cNvPr id="2" name="Slide Number Placeholder 1"/>
          <p:cNvSpPr>
            <a:spLocks noGrp="1"/>
          </p:cNvSpPr>
          <p:nvPr>
            <p:ph type="sldNum" sz="quarter" idx="12"/>
          </p:nvPr>
        </p:nvSpPr>
        <p:spPr/>
        <p:txBody>
          <a:bodyPr/>
          <a:lstStyle/>
          <a:p>
            <a:fld id="{781C0F97-348B-46A2-84FE-EBA07D71BB30}" type="slidenum">
              <a:rPr lang="en-GB" smtClean="0"/>
              <a:t>15</a:t>
            </a:fld>
            <a:endParaRPr lang="en-GB"/>
          </a:p>
        </p:txBody>
      </p:sp>
    </p:spTree>
    <p:extLst>
      <p:ext uri="{BB962C8B-B14F-4D97-AF65-F5344CB8AC3E}">
        <p14:creationId xmlns:p14="http://schemas.microsoft.com/office/powerpoint/2010/main" val="32969222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breast cancer"/>
          <p:cNvPicPr>
            <a:picLocks noChangeAspect="1" noChangeArrowheads="1"/>
          </p:cNvPicPr>
          <p:nvPr/>
        </p:nvPicPr>
        <p:blipFill>
          <a:blip r:embed="rId2">
            <a:extLst>
              <a:ext uri="{28A0092B-C50C-407E-A947-70E740481C1C}">
                <a14:useLocalDpi xmlns:a14="http://schemas.microsoft.com/office/drawing/2010/main" val="0"/>
              </a:ext>
            </a:extLst>
          </a:blip>
          <a:srcRect t="13528" b="7240"/>
          <a:stretch>
            <a:fillRect/>
          </a:stretch>
        </p:blipFill>
        <p:spPr bwMode="auto">
          <a:xfrm>
            <a:off x="533400" y="3318540"/>
            <a:ext cx="2514600" cy="290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600200" y="227013"/>
            <a:ext cx="7391400" cy="2431435"/>
          </a:xfrm>
          <a:prstGeom prst="rect">
            <a:avLst/>
          </a:prstGeom>
          <a:noFill/>
        </p:spPr>
        <p:txBody>
          <a:bodyPr wrap="square">
            <a:spAutoFit/>
          </a:bodyPr>
          <a:lstStyle/>
          <a:p>
            <a:pPr>
              <a:defRPr/>
            </a:pPr>
            <a:r>
              <a:rPr lang="en-US" sz="2400" b="1" dirty="0">
                <a:solidFill>
                  <a:srgbClr val="C00000"/>
                </a:solidFill>
              </a:rPr>
              <a:t>Breast and ovarian cancers</a:t>
            </a:r>
            <a:r>
              <a:rPr lang="en-US" sz="2400" b="1" dirty="0">
                <a:solidFill>
                  <a:srgbClr val="C00000"/>
                </a:solidFill>
                <a:latin typeface="+mn-lt"/>
              </a:rPr>
              <a:t> </a:t>
            </a:r>
            <a:r>
              <a:rPr lang="en-US" sz="2400" dirty="0">
                <a:latin typeface="+mn-lt"/>
              </a:rPr>
              <a:t>are the most common form of tumors in women (1:700 incidence in the US) that originate in breast and ovarian tissues.</a:t>
            </a:r>
          </a:p>
          <a:p>
            <a:pPr>
              <a:buFont typeface="Arial" pitchFamily="34" charset="0"/>
              <a:buChar char="•"/>
              <a:defRPr/>
            </a:pPr>
            <a:r>
              <a:rPr lang="en-US" sz="2000" u="sng" dirty="0">
                <a:latin typeface="+mn-lt"/>
              </a:rPr>
              <a:t>Sporadic</a:t>
            </a:r>
            <a:r>
              <a:rPr lang="en-US" sz="2000" dirty="0">
                <a:latin typeface="+mn-lt"/>
              </a:rPr>
              <a:t> (90 to 95 of % of cases)</a:t>
            </a:r>
          </a:p>
          <a:p>
            <a:pPr>
              <a:buFont typeface="Arial" pitchFamily="34" charset="0"/>
              <a:buChar char="•"/>
              <a:defRPr/>
            </a:pPr>
            <a:r>
              <a:rPr lang="en-US" sz="2000" u="sng" dirty="0">
                <a:latin typeface="+mn-lt"/>
              </a:rPr>
              <a:t>Familial and autosomal dominant</a:t>
            </a:r>
            <a:r>
              <a:rPr lang="en-US" sz="2000" dirty="0">
                <a:latin typeface="+mn-lt"/>
              </a:rPr>
              <a:t> inheritance (5-10% of cases)</a:t>
            </a:r>
          </a:p>
          <a:p>
            <a:pPr>
              <a:buFont typeface="Arial" pitchFamily="34" charset="0"/>
              <a:buChar char="•"/>
              <a:defRPr/>
            </a:pPr>
            <a:r>
              <a:rPr lang="en-US" sz="2000" dirty="0">
                <a:latin typeface="+mn-lt"/>
              </a:rPr>
              <a:t>Most hereditary cancers involves the </a:t>
            </a:r>
            <a:r>
              <a:rPr lang="en-US" sz="2000" dirty="0">
                <a:solidFill>
                  <a:srgbClr val="C00000"/>
                </a:solidFill>
                <a:latin typeface="+mn-lt"/>
              </a:rPr>
              <a:t>tumor suppressor genes</a:t>
            </a:r>
            <a:r>
              <a:rPr lang="en-US" sz="2000" i="1" dirty="0">
                <a:solidFill>
                  <a:srgbClr val="C00000"/>
                </a:solidFill>
                <a:latin typeface="+mn-lt"/>
              </a:rPr>
              <a:t> BRCA1 </a:t>
            </a:r>
            <a:r>
              <a:rPr lang="en-US" sz="2000" dirty="0">
                <a:solidFill>
                  <a:srgbClr val="C00000"/>
                </a:solidFill>
                <a:latin typeface="+mn-lt"/>
              </a:rPr>
              <a:t>(Ch7) and </a:t>
            </a:r>
            <a:r>
              <a:rPr lang="en-US" sz="2000" i="1" dirty="0">
                <a:solidFill>
                  <a:srgbClr val="C00000"/>
                </a:solidFill>
                <a:latin typeface="+mn-lt"/>
              </a:rPr>
              <a:t>BRCA2</a:t>
            </a:r>
            <a:r>
              <a:rPr lang="en-US" sz="2000" dirty="0">
                <a:solidFill>
                  <a:srgbClr val="C00000"/>
                </a:solidFill>
                <a:latin typeface="+mn-lt"/>
              </a:rPr>
              <a:t> (Ch13) </a:t>
            </a:r>
            <a:r>
              <a:rPr lang="en-US" sz="2000" dirty="0">
                <a:latin typeface="+mn-lt"/>
              </a:rPr>
              <a:t>encoding DNA repair proteins.</a:t>
            </a:r>
          </a:p>
        </p:txBody>
      </p:sp>
      <p:pic>
        <p:nvPicPr>
          <p:cNvPr id="40964" name="Picture 6" descr="http://jco.ascopubs.org/content/26/19/3259/F2.large.jpg"/>
          <p:cNvPicPr>
            <a:picLocks noChangeAspect="1" noChangeArrowheads="1"/>
          </p:cNvPicPr>
          <p:nvPr/>
        </p:nvPicPr>
        <p:blipFill>
          <a:blip r:embed="rId3" cstate="print">
            <a:extLst>
              <a:ext uri="{28A0092B-C50C-407E-A947-70E740481C1C}">
                <a14:useLocalDpi xmlns:a14="http://schemas.microsoft.com/office/drawing/2010/main" val="0"/>
              </a:ext>
            </a:extLst>
          </a:blip>
          <a:srcRect l="2269" t="1620" r="2415" b="2287"/>
          <a:stretch>
            <a:fillRect/>
          </a:stretch>
        </p:blipFill>
        <p:spPr bwMode="auto">
          <a:xfrm>
            <a:off x="4038600" y="2819400"/>
            <a:ext cx="35052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16</a:t>
            </a:fld>
            <a:endParaRPr lang="en-GB"/>
          </a:p>
        </p:txBody>
      </p:sp>
    </p:spTree>
    <p:extLst>
      <p:ext uri="{BB962C8B-B14F-4D97-AF65-F5344CB8AC3E}">
        <p14:creationId xmlns:p14="http://schemas.microsoft.com/office/powerpoint/2010/main" val="38567384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6" descr="26105_ch15_fig2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631825"/>
            <a:ext cx="7848600" cy="378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txBox="1">
            <a:spLocks noChangeArrowheads="1"/>
          </p:cNvSpPr>
          <p:nvPr/>
        </p:nvSpPr>
        <p:spPr>
          <a:xfrm>
            <a:off x="1676400" y="76200"/>
            <a:ext cx="6172200" cy="533400"/>
          </a:xfrm>
          <a:prstGeom prst="rect">
            <a:avLst/>
          </a:prstGeom>
        </p:spPr>
        <p:txBody>
          <a:bodyPr/>
          <a:lstStyle/>
          <a:p>
            <a:pPr>
              <a:defRPr/>
            </a:pPr>
            <a:r>
              <a:rPr lang="en-US" sz="2000" dirty="0">
                <a:latin typeface="+mn-lt"/>
                <a:ea typeface="+mj-ea"/>
                <a:cs typeface="+mj-cs"/>
              </a:rPr>
              <a:t>A pedigree of </a:t>
            </a:r>
            <a:r>
              <a:rPr lang="en-US" sz="2000" b="1" dirty="0">
                <a:solidFill>
                  <a:srgbClr val="C00000"/>
                </a:solidFill>
                <a:latin typeface="+mn-lt"/>
                <a:ea typeface="+mj-ea"/>
                <a:cs typeface="+mj-cs"/>
              </a:rPr>
              <a:t>Li-Fraumeni</a:t>
            </a:r>
            <a:r>
              <a:rPr lang="en-US" sz="2000" dirty="0">
                <a:latin typeface="+mn-lt"/>
                <a:ea typeface="+mj-ea"/>
                <a:cs typeface="+mj-cs"/>
              </a:rPr>
              <a:t> syndrome</a:t>
            </a:r>
            <a:r>
              <a:rPr lang="en-US" sz="2000" dirty="0">
                <a:latin typeface="+mn-lt"/>
                <a:cs typeface="+mn-cs"/>
              </a:rPr>
              <a:t> showing autosomal dominant inheritance</a:t>
            </a:r>
            <a:endParaRPr lang="en-US" sz="2000" dirty="0">
              <a:latin typeface="+mn-lt"/>
              <a:ea typeface="+mj-ea"/>
              <a:cs typeface="+mj-cs"/>
            </a:endParaRPr>
          </a:p>
        </p:txBody>
      </p:sp>
      <p:pic>
        <p:nvPicPr>
          <p:cNvPr id="41988" name="Picture 2" descr="http://mct.aacrjournals.org/content/6/5/1478/F2.la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343400"/>
            <a:ext cx="467677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5029200" y="4953000"/>
            <a:ext cx="3733800" cy="1384300"/>
          </a:xfrm>
          <a:prstGeom prst="rect">
            <a:avLst/>
          </a:prstGeom>
        </p:spPr>
        <p:txBody>
          <a:bodyPr>
            <a:spAutoFit/>
          </a:bodyPr>
          <a:lstStyle/>
          <a:p>
            <a:pPr>
              <a:defRPr/>
            </a:pPr>
            <a:r>
              <a:rPr lang="en-US" sz="1400" b="1" i="1" dirty="0">
                <a:latin typeface="+mn-lt"/>
                <a:cs typeface="Arial" charset="0"/>
              </a:rPr>
              <a:t>p53</a:t>
            </a:r>
            <a:r>
              <a:rPr lang="en-US" sz="1400" b="1" dirty="0">
                <a:latin typeface="+mn-lt"/>
                <a:cs typeface="Arial" charset="0"/>
              </a:rPr>
              <a:t> therapy in a patient with Li-Fraumeni syndrome</a:t>
            </a:r>
            <a:r>
              <a:rPr lang="en-US" sz="1400" dirty="0">
                <a:latin typeface="+mn-lt"/>
                <a:cs typeface="Arial" charset="0"/>
              </a:rPr>
              <a:t>Fusion PET/CT scan of the treated pelvic tumor (</a:t>
            </a:r>
            <a:r>
              <a:rPr lang="en-US" sz="1400" i="1" dirty="0">
                <a:latin typeface="+mn-lt"/>
                <a:cs typeface="Arial" charset="0"/>
              </a:rPr>
              <a:t>arrow</a:t>
            </a:r>
            <a:r>
              <a:rPr lang="en-US" sz="1400" dirty="0">
                <a:latin typeface="+mn-lt"/>
                <a:cs typeface="Arial" charset="0"/>
              </a:rPr>
              <a:t>) before (</a:t>
            </a:r>
            <a:r>
              <a:rPr lang="en-US" sz="1400" i="1" dirty="0">
                <a:latin typeface="+mn-lt"/>
                <a:cs typeface="Arial" charset="0"/>
              </a:rPr>
              <a:t>left</a:t>
            </a:r>
            <a:r>
              <a:rPr lang="en-US" sz="1400" dirty="0">
                <a:latin typeface="+mn-lt"/>
                <a:cs typeface="Arial" charset="0"/>
              </a:rPr>
              <a:t>) and after four intratumoral injections of Advexin depicting complete resolution of 2,3-FDG uptake at 2 mo (</a:t>
            </a:r>
            <a:r>
              <a:rPr lang="en-US" sz="1400" i="1" dirty="0">
                <a:latin typeface="+mn-lt"/>
                <a:cs typeface="Arial" charset="0"/>
              </a:rPr>
              <a:t>right</a:t>
            </a:r>
            <a:r>
              <a:rPr lang="en-US" sz="1400" dirty="0">
                <a:latin typeface="+mn-lt"/>
                <a:cs typeface="Arial" charset="0"/>
              </a:rPr>
              <a:t>) and progression of the untreated lesion (</a:t>
            </a:r>
            <a:r>
              <a:rPr lang="en-US" sz="1400" i="1" dirty="0">
                <a:latin typeface="+mn-lt"/>
                <a:cs typeface="Arial" charset="0"/>
              </a:rPr>
              <a:t>cross-hairs</a:t>
            </a:r>
            <a:r>
              <a:rPr lang="en-US" sz="1400" dirty="0">
                <a:latin typeface="+mn-lt"/>
                <a:cs typeface="Arial" charset="0"/>
              </a:rPr>
              <a:t>)</a:t>
            </a:r>
          </a:p>
        </p:txBody>
      </p:sp>
      <p:sp>
        <p:nvSpPr>
          <p:cNvPr id="2" name="Slide Number Placeholder 1"/>
          <p:cNvSpPr>
            <a:spLocks noGrp="1"/>
          </p:cNvSpPr>
          <p:nvPr>
            <p:ph type="sldNum" sz="quarter" idx="12"/>
          </p:nvPr>
        </p:nvSpPr>
        <p:spPr/>
        <p:txBody>
          <a:bodyPr/>
          <a:lstStyle/>
          <a:p>
            <a:fld id="{781C0F97-348B-46A2-84FE-EBA07D71BB30}" type="slidenum">
              <a:rPr lang="en-GB" smtClean="0"/>
              <a:t>17</a:t>
            </a:fld>
            <a:endParaRPr lang="en-GB"/>
          </a:p>
        </p:txBody>
      </p:sp>
    </p:spTree>
    <p:extLst>
      <p:ext uri="{BB962C8B-B14F-4D97-AF65-F5344CB8AC3E}">
        <p14:creationId xmlns:p14="http://schemas.microsoft.com/office/powerpoint/2010/main" val="11630581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trialx.com/curetalk/wp-content/blogs.dir/7/files/2011/05/diseases/Relapsed_Acute_Leukemia-3.jpg"/>
          <p:cNvPicPr>
            <a:picLocks noChangeAspect="1" noChangeArrowheads="1"/>
          </p:cNvPicPr>
          <p:nvPr/>
        </p:nvPicPr>
        <p:blipFill>
          <a:blip r:embed="rId2">
            <a:extLst>
              <a:ext uri="{28A0092B-C50C-407E-A947-70E740481C1C}">
                <a14:useLocalDpi xmlns:a14="http://schemas.microsoft.com/office/drawing/2010/main" val="0"/>
              </a:ext>
            </a:extLst>
          </a:blip>
          <a:srcRect r="9705"/>
          <a:stretch>
            <a:fillRect/>
          </a:stretch>
        </p:blipFill>
        <p:spPr bwMode="auto">
          <a:xfrm>
            <a:off x="0" y="0"/>
            <a:ext cx="92884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Title 1"/>
          <p:cNvSpPr>
            <a:spLocks noGrp="1"/>
          </p:cNvSpPr>
          <p:nvPr>
            <p:ph type="title"/>
          </p:nvPr>
        </p:nvSpPr>
        <p:spPr>
          <a:xfrm>
            <a:off x="152400" y="152400"/>
            <a:ext cx="7772400" cy="655638"/>
          </a:xfrm>
        </p:spPr>
        <p:txBody>
          <a:bodyPr>
            <a:normAutofit fontScale="90000"/>
          </a:bodyPr>
          <a:lstStyle/>
          <a:p>
            <a:r>
              <a:rPr lang="en-US" b="1" smtClean="0"/>
              <a:t>Genetic of the Acute Leukemias</a:t>
            </a:r>
          </a:p>
        </p:txBody>
      </p:sp>
      <p:sp>
        <p:nvSpPr>
          <p:cNvPr id="5" name="Content Placeholder 2"/>
          <p:cNvSpPr txBox="1">
            <a:spLocks/>
          </p:cNvSpPr>
          <p:nvPr/>
        </p:nvSpPr>
        <p:spPr>
          <a:xfrm>
            <a:off x="152400" y="838200"/>
            <a:ext cx="8915400" cy="5562600"/>
          </a:xfrm>
          <a:prstGeom prst="rect">
            <a:avLst/>
          </a:prstGeom>
        </p:spPr>
        <p:txBody>
          <a:bodyPr/>
          <a:lstStyle/>
          <a:p>
            <a:pPr marL="273050" indent="-273050" eaLnBrk="0" hangingPunct="0">
              <a:spcBef>
                <a:spcPts val="575"/>
              </a:spcBef>
              <a:buClr>
                <a:schemeClr val="accent1"/>
              </a:buClr>
              <a:buSzPct val="85000"/>
              <a:defRPr/>
            </a:pPr>
            <a:r>
              <a:rPr lang="en-US" sz="3200" b="1" dirty="0">
                <a:latin typeface="+mn-lt"/>
                <a:cs typeface="+mn-cs"/>
              </a:rPr>
              <a:t>Acute </a:t>
            </a:r>
            <a:r>
              <a:rPr lang="en-US" sz="3200" b="1" dirty="0">
                <a:solidFill>
                  <a:srgbClr val="C00000"/>
                </a:solidFill>
                <a:latin typeface="+mn-lt"/>
                <a:cs typeface="+mn-cs"/>
              </a:rPr>
              <a:t>leukemias</a:t>
            </a:r>
            <a:r>
              <a:rPr lang="en-US" sz="3200" dirty="0">
                <a:latin typeface="+mn-lt"/>
                <a:cs typeface="+mn-cs"/>
              </a:rPr>
              <a:t> often involve </a:t>
            </a:r>
            <a:r>
              <a:rPr lang="en-US" sz="3200" b="1" dirty="0">
                <a:solidFill>
                  <a:srgbClr val="C00000"/>
                </a:solidFill>
                <a:latin typeface="+mn-lt"/>
                <a:cs typeface="+mn-cs"/>
              </a:rPr>
              <a:t>translocations:</a:t>
            </a:r>
            <a:r>
              <a:rPr lang="en-US" sz="3200" dirty="0">
                <a:solidFill>
                  <a:srgbClr val="C00000"/>
                </a:solidFill>
                <a:latin typeface="+mn-lt"/>
                <a:cs typeface="+mn-cs"/>
              </a:rPr>
              <a:t> </a:t>
            </a:r>
          </a:p>
          <a:p>
            <a:pPr marL="273050" indent="-273050" eaLnBrk="0" hangingPunct="0">
              <a:spcBef>
                <a:spcPts val="575"/>
              </a:spcBef>
              <a:buClr>
                <a:schemeClr val="accent1"/>
              </a:buClr>
              <a:buSzPct val="85000"/>
              <a:buFont typeface="Wingdings 2" pitchFamily="18" charset="2"/>
              <a:buChar char=""/>
              <a:defRPr/>
            </a:pPr>
            <a:r>
              <a:rPr lang="en-US" sz="2800" dirty="0">
                <a:latin typeface="+mn-lt"/>
                <a:cs typeface="+mn-cs"/>
              </a:rPr>
              <a:t>Cells of hematopoietic system rapidly divide: bone marrow stem cells leading to red blood cells and white blood cells.</a:t>
            </a:r>
          </a:p>
          <a:p>
            <a:pPr marL="273050" indent="-273050" eaLnBrk="0" hangingPunct="0">
              <a:spcBef>
                <a:spcPts val="575"/>
              </a:spcBef>
              <a:buClr>
                <a:schemeClr val="accent1"/>
              </a:buClr>
              <a:buSzPct val="85000"/>
              <a:buFont typeface="Wingdings 2" pitchFamily="18" charset="2"/>
              <a:buChar char=""/>
              <a:defRPr/>
            </a:pPr>
            <a:r>
              <a:rPr lang="en-US" sz="2800" dirty="0">
                <a:latin typeface="+mn-lt"/>
                <a:cs typeface="+mn-cs"/>
              </a:rPr>
              <a:t>Ex. </a:t>
            </a:r>
            <a:r>
              <a:rPr lang="en-US" sz="2800" b="1" dirty="0">
                <a:latin typeface="+mn-lt"/>
                <a:cs typeface="+mn-cs"/>
              </a:rPr>
              <a:t>promoter fusions</a:t>
            </a:r>
            <a:r>
              <a:rPr lang="en-US" sz="2800" dirty="0">
                <a:latin typeface="+mn-lt"/>
                <a:cs typeface="+mn-cs"/>
              </a:rPr>
              <a:t> of an Immunoglobulin promoter to a </a:t>
            </a:r>
            <a:r>
              <a:rPr lang="en-US" sz="2800" b="1" dirty="0">
                <a:latin typeface="+mn-lt"/>
                <a:cs typeface="+mn-cs"/>
              </a:rPr>
              <a:t>proto-oncogene</a:t>
            </a:r>
            <a:r>
              <a:rPr lang="en-US" sz="2800" dirty="0">
                <a:latin typeface="+mn-lt"/>
                <a:cs typeface="+mn-cs"/>
              </a:rPr>
              <a:t> will </a:t>
            </a:r>
            <a:r>
              <a:rPr lang="en-US" sz="2800" b="1" dirty="0">
                <a:latin typeface="+mn-lt"/>
                <a:cs typeface="+mn-cs"/>
              </a:rPr>
              <a:t>overexpress</a:t>
            </a:r>
            <a:r>
              <a:rPr lang="en-US" sz="2800" dirty="0">
                <a:latin typeface="+mn-lt"/>
                <a:cs typeface="+mn-cs"/>
              </a:rPr>
              <a:t>  the normal protein  in B lymphocytes  - promote excessive cell division.</a:t>
            </a:r>
          </a:p>
          <a:p>
            <a:pPr marL="273050" indent="-273050" eaLnBrk="0" hangingPunct="0">
              <a:spcBef>
                <a:spcPts val="575"/>
              </a:spcBef>
              <a:buClr>
                <a:schemeClr val="accent1"/>
              </a:buClr>
              <a:buSzPct val="85000"/>
              <a:buFont typeface="Wingdings 2" pitchFamily="18" charset="2"/>
              <a:buChar char=""/>
              <a:defRPr/>
            </a:pPr>
            <a:r>
              <a:rPr lang="en-US" sz="2800" dirty="0">
                <a:latin typeface="+mn-lt"/>
                <a:cs typeface="+mn-cs"/>
              </a:rPr>
              <a:t>Ex. </a:t>
            </a:r>
            <a:r>
              <a:rPr lang="en-US" sz="2800" b="1" dirty="0">
                <a:latin typeface="+mn-lt"/>
                <a:cs typeface="+mn-cs"/>
              </a:rPr>
              <a:t>gene fusions</a:t>
            </a:r>
            <a:r>
              <a:rPr lang="en-US" sz="2800" dirty="0">
                <a:latin typeface="+mn-lt"/>
                <a:cs typeface="+mn-cs"/>
              </a:rPr>
              <a:t>: CML = chronic myeloid leukemia: fusion of </a:t>
            </a:r>
            <a:r>
              <a:rPr lang="en-US" sz="2800" b="1" dirty="0">
                <a:latin typeface="+mn-lt"/>
                <a:cs typeface="+mn-cs"/>
              </a:rPr>
              <a:t>Bcr</a:t>
            </a:r>
            <a:r>
              <a:rPr lang="en-US" sz="2800" dirty="0">
                <a:latin typeface="+mn-lt"/>
                <a:cs typeface="+mn-cs"/>
              </a:rPr>
              <a:t> and </a:t>
            </a:r>
            <a:r>
              <a:rPr lang="en-US" sz="2800" b="1" dirty="0">
                <a:latin typeface="+mn-lt"/>
                <a:cs typeface="+mn-cs"/>
              </a:rPr>
              <a:t>abl</a:t>
            </a:r>
            <a:r>
              <a:rPr lang="en-US" sz="2800" dirty="0">
                <a:latin typeface="+mn-lt"/>
                <a:cs typeface="+mn-cs"/>
              </a:rPr>
              <a:t> genes by chromosome 9-22 translocation overactive tyrosine kinase. </a:t>
            </a:r>
          </a:p>
          <a:p>
            <a:pPr marL="273050" indent="-273050" eaLnBrk="0" hangingPunct="0">
              <a:spcBef>
                <a:spcPts val="575"/>
              </a:spcBef>
              <a:buClr>
                <a:schemeClr val="accent1"/>
              </a:buClr>
              <a:buSzPct val="85000"/>
              <a:buFont typeface="Wingdings 2" pitchFamily="18" charset="2"/>
              <a:buChar char=""/>
              <a:defRPr/>
            </a:pPr>
            <a:r>
              <a:rPr lang="en-US" sz="2800" dirty="0">
                <a:latin typeface="+mn-lt"/>
                <a:cs typeface="+mn-cs"/>
              </a:rPr>
              <a:t>Ex. </a:t>
            </a:r>
            <a:r>
              <a:rPr lang="en-US" sz="2800" b="1" dirty="0">
                <a:latin typeface="+mn-lt"/>
                <a:cs typeface="+mn-cs"/>
              </a:rPr>
              <a:t>PMLRAR </a:t>
            </a:r>
            <a:r>
              <a:rPr lang="en-US" sz="2800" dirty="0">
                <a:latin typeface="+mn-lt"/>
                <a:cs typeface="+mn-cs"/>
              </a:rPr>
              <a:t>= acute promyelocytic leukemia = fusion of PML and RAR (retinoic acid receptor); fusion protein defective.</a:t>
            </a:r>
          </a:p>
          <a:p>
            <a:pPr marL="273050" indent="-273050" eaLnBrk="0" hangingPunct="0">
              <a:spcBef>
                <a:spcPts val="575"/>
              </a:spcBef>
              <a:buClr>
                <a:schemeClr val="accent1"/>
              </a:buClr>
              <a:buSzPct val="85000"/>
              <a:buFont typeface="Wingdings 2" pitchFamily="18" charset="2"/>
              <a:buChar char=""/>
              <a:defRPr/>
            </a:pPr>
            <a:endParaRPr lang="en-US" sz="2800" dirty="0">
              <a:latin typeface="+mn-lt"/>
              <a:cs typeface="+mn-cs"/>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18</a:t>
            </a:fld>
            <a:endParaRPr lang="en-GB"/>
          </a:p>
        </p:txBody>
      </p:sp>
    </p:spTree>
    <p:extLst>
      <p:ext uri="{BB962C8B-B14F-4D97-AF65-F5344CB8AC3E}">
        <p14:creationId xmlns:p14="http://schemas.microsoft.com/office/powerpoint/2010/main" val="2400541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6" descr="26105_ch15_fig28a.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8450" y="990600"/>
            <a:ext cx="869315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2133600" y="160338"/>
            <a:ext cx="6858000" cy="830262"/>
          </a:xfrm>
          <a:prstGeom prst="rect">
            <a:avLst/>
          </a:prstGeom>
        </p:spPr>
        <p:txBody>
          <a:bodyPr wrap="square">
            <a:spAutoFit/>
          </a:bodyPr>
          <a:lstStyle/>
          <a:p>
            <a:pPr>
              <a:defRPr/>
            </a:pPr>
            <a:r>
              <a:rPr lang="en-US" sz="2400" dirty="0">
                <a:solidFill>
                  <a:srgbClr val="000000"/>
                </a:solidFill>
                <a:latin typeface="+mn-lt"/>
              </a:rPr>
              <a:t>Translocations that aberrantly activate transcription factors in acute leukemias.</a:t>
            </a:r>
            <a:endParaRPr lang="en-US" sz="2400" dirty="0">
              <a:latin typeface="+mn-lt"/>
            </a:endParaRPr>
          </a:p>
        </p:txBody>
      </p:sp>
      <p:pic>
        <p:nvPicPr>
          <p:cNvPr id="44036" name="Picture 5" descr="26105_ch15_fig28b.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875088"/>
            <a:ext cx="8456613" cy="283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p:cNvCxnSpPr/>
          <p:nvPr/>
        </p:nvCxnSpPr>
        <p:spPr>
          <a:xfrm>
            <a:off x="152400" y="3810000"/>
            <a:ext cx="88392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781C0F97-348B-46A2-84FE-EBA07D71BB30}" type="slidenum">
              <a:rPr lang="en-GB" smtClean="0"/>
              <a:t>19</a:t>
            </a:fld>
            <a:endParaRPr lang="en-GB"/>
          </a:p>
        </p:txBody>
      </p:sp>
    </p:spTree>
    <p:extLst>
      <p:ext uri="{BB962C8B-B14F-4D97-AF65-F5344CB8AC3E}">
        <p14:creationId xmlns:p14="http://schemas.microsoft.com/office/powerpoint/2010/main" val="27018295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52400" y="228600"/>
            <a:ext cx="7772400" cy="655638"/>
          </a:xfrm>
        </p:spPr>
        <p:txBody>
          <a:bodyPr>
            <a:normAutofit fontScale="90000"/>
          </a:bodyPr>
          <a:lstStyle/>
          <a:p>
            <a:r>
              <a:rPr lang="en-US" b="1" smtClean="0"/>
              <a:t>Cancer cells</a:t>
            </a:r>
            <a:r>
              <a:rPr lang="en-US" sz="3200" b="1" smtClean="0"/>
              <a:t> – The Basics</a:t>
            </a:r>
            <a:r>
              <a:rPr lang="en-US" b="1" smtClean="0"/>
              <a:t> </a:t>
            </a:r>
          </a:p>
        </p:txBody>
      </p:sp>
      <p:pic>
        <p:nvPicPr>
          <p:cNvPr id="26627" name="Picture 2" descr="http://pageburstls.elsevier.com/books/978-1-4160-3080-5/content/image/978-1-4160-3080-5_0294.jpg?format=jpg&amp;zoomed=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755900"/>
            <a:ext cx="8764588"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228600" y="1296987"/>
            <a:ext cx="8458200" cy="1446213"/>
          </a:xfrm>
          <a:prstGeom prst="rect">
            <a:avLst/>
          </a:prstGeom>
        </p:spPr>
        <p:txBody>
          <a:bodyPr>
            <a:spAutoFit/>
          </a:bodyPr>
          <a:lstStyle/>
          <a:p>
            <a:pPr>
              <a:defRPr/>
            </a:pPr>
            <a:r>
              <a:rPr lang="en-US" sz="2200" b="1" dirty="0">
                <a:solidFill>
                  <a:srgbClr val="C00000"/>
                </a:solidFill>
                <a:latin typeface="+mn-lt"/>
                <a:cs typeface="Arial" charset="0"/>
              </a:rPr>
              <a:t>Neoplasia</a:t>
            </a:r>
            <a:r>
              <a:rPr lang="en-US" sz="2200" dirty="0">
                <a:latin typeface="+mn-lt"/>
                <a:cs typeface="Arial" charset="0"/>
              </a:rPr>
              <a:t> is an abnormal accumulation of cells that occurs because of an imbalance between </a:t>
            </a:r>
            <a:r>
              <a:rPr lang="en-US" sz="2200" dirty="0">
                <a:solidFill>
                  <a:srgbClr val="FF0000"/>
                </a:solidFill>
                <a:latin typeface="+mn-lt"/>
                <a:cs typeface="Arial" charset="0"/>
              </a:rPr>
              <a:t>cellular proliferation </a:t>
            </a:r>
            <a:r>
              <a:rPr lang="en-US" sz="2200" dirty="0">
                <a:latin typeface="+mn-lt"/>
                <a:cs typeface="Arial" charset="0"/>
              </a:rPr>
              <a:t>and </a:t>
            </a:r>
            <a:r>
              <a:rPr lang="en-US" sz="2200" dirty="0">
                <a:solidFill>
                  <a:srgbClr val="FF0000"/>
                </a:solidFill>
                <a:latin typeface="+mn-lt"/>
                <a:cs typeface="Arial" charset="0"/>
              </a:rPr>
              <a:t>cellular attrition</a:t>
            </a:r>
            <a:r>
              <a:rPr lang="en-US" sz="2200" dirty="0">
                <a:latin typeface="+mn-lt"/>
                <a:cs typeface="Arial" charset="0"/>
              </a:rPr>
              <a:t>. Cells proliferate as they pass through the cell cycle and undergo mitosis. Attrition, due to programmed cell death, removes cells from a tissue.</a:t>
            </a:r>
          </a:p>
        </p:txBody>
      </p:sp>
      <p:sp>
        <p:nvSpPr>
          <p:cNvPr id="5" name="Rectangle 4"/>
          <p:cNvSpPr/>
          <p:nvPr/>
        </p:nvSpPr>
        <p:spPr>
          <a:xfrm>
            <a:off x="152400" y="4953000"/>
            <a:ext cx="8686800" cy="1323975"/>
          </a:xfrm>
          <a:prstGeom prst="rect">
            <a:avLst/>
          </a:prstGeom>
        </p:spPr>
        <p:txBody>
          <a:bodyPr>
            <a:spAutoFit/>
          </a:bodyPr>
          <a:lstStyle/>
          <a:p>
            <a:pPr>
              <a:buFont typeface="Arial" pitchFamily="34" charset="0"/>
              <a:buChar char="•"/>
              <a:defRPr/>
            </a:pPr>
            <a:r>
              <a:rPr lang="en-US" sz="2000" dirty="0">
                <a:latin typeface="+mn-lt"/>
                <a:cs typeface="Arial" charset="0"/>
              </a:rPr>
              <a:t>Mutations leading to oncogenesis</a:t>
            </a:r>
            <a:r>
              <a:rPr lang="en-US" sz="2000" b="1" dirty="0">
                <a:solidFill>
                  <a:srgbClr val="FFC000"/>
                </a:solidFill>
                <a:latin typeface="+mn-lt"/>
                <a:cs typeface="Arial" charset="0"/>
              </a:rPr>
              <a:t> </a:t>
            </a:r>
            <a:r>
              <a:rPr lang="en-US" sz="2000" dirty="0">
                <a:latin typeface="+mn-lt"/>
                <a:cs typeface="Arial" charset="0"/>
              </a:rPr>
              <a:t>can be </a:t>
            </a:r>
            <a:r>
              <a:rPr lang="en-US" sz="2000" b="1" dirty="0">
                <a:solidFill>
                  <a:srgbClr val="C00000"/>
                </a:solidFill>
                <a:latin typeface="+mn-lt"/>
                <a:cs typeface="Arial" charset="0"/>
              </a:rPr>
              <a:t>inherited or familial (1%) </a:t>
            </a:r>
            <a:r>
              <a:rPr lang="en-US" sz="2000" dirty="0">
                <a:latin typeface="+mn-lt"/>
                <a:cs typeface="Arial" charset="0"/>
              </a:rPr>
              <a:t>(single-gene or multifactorial disorders) or </a:t>
            </a:r>
            <a:r>
              <a:rPr lang="en-US" sz="2000" b="1" dirty="0">
                <a:solidFill>
                  <a:srgbClr val="C00000"/>
                </a:solidFill>
                <a:latin typeface="+mn-lt"/>
                <a:cs typeface="Arial" charset="0"/>
              </a:rPr>
              <a:t>sporadic (99%)</a:t>
            </a:r>
            <a:r>
              <a:rPr lang="en-US" sz="2000" dirty="0">
                <a:latin typeface="+mn-lt"/>
                <a:cs typeface="Arial" charset="0"/>
              </a:rPr>
              <a:t>.</a:t>
            </a:r>
          </a:p>
          <a:p>
            <a:pPr>
              <a:buFont typeface="Arial" pitchFamily="34" charset="0"/>
              <a:buChar char="•"/>
              <a:defRPr/>
            </a:pPr>
            <a:r>
              <a:rPr lang="en-US" sz="2000" dirty="0">
                <a:latin typeface="+mn-lt"/>
                <a:cs typeface="Arial" charset="0"/>
              </a:rPr>
              <a:t>Mutations can occur in </a:t>
            </a:r>
            <a:r>
              <a:rPr lang="en-US" sz="2000" b="1" dirty="0">
                <a:solidFill>
                  <a:srgbClr val="C00000"/>
                </a:solidFill>
                <a:latin typeface="+mn-lt"/>
                <a:cs typeface="Arial" charset="0"/>
              </a:rPr>
              <a:t>coding DNA </a:t>
            </a:r>
            <a:r>
              <a:rPr lang="en-US" sz="2000" dirty="0">
                <a:latin typeface="+mn-lt"/>
                <a:cs typeface="Arial" charset="0"/>
              </a:rPr>
              <a:t>but also in non-coding DNA such as in </a:t>
            </a:r>
            <a:r>
              <a:rPr lang="en-US" sz="2000" b="1" dirty="0">
                <a:solidFill>
                  <a:srgbClr val="C00000"/>
                </a:solidFill>
                <a:latin typeface="+mn-lt"/>
                <a:cs typeface="Arial" charset="0"/>
              </a:rPr>
              <a:t>microRNAs</a:t>
            </a:r>
            <a:r>
              <a:rPr lang="en-US" sz="2000" dirty="0">
                <a:latin typeface="+mn-lt"/>
                <a:cs typeface="Arial" charset="0"/>
              </a:rPr>
              <a:t>. </a:t>
            </a:r>
          </a:p>
          <a:p>
            <a:pPr>
              <a:buFont typeface="Arial" pitchFamily="34" charset="0"/>
              <a:buChar char="•"/>
              <a:defRPr/>
            </a:pPr>
            <a:r>
              <a:rPr lang="en-US" sz="2000" dirty="0">
                <a:latin typeface="+mn-lt"/>
                <a:cs typeface="Arial" charset="0"/>
              </a:rPr>
              <a:t>Cancer cells have lost their </a:t>
            </a:r>
            <a:r>
              <a:rPr lang="en-US" sz="2000" b="1" dirty="0">
                <a:solidFill>
                  <a:srgbClr val="C00000"/>
                </a:solidFill>
                <a:latin typeface="+mn-lt"/>
                <a:cs typeface="Arial" charset="0"/>
              </a:rPr>
              <a:t>contact inhibition </a:t>
            </a:r>
            <a:r>
              <a:rPr lang="en-US" sz="2000" dirty="0">
                <a:latin typeface="+mn-lt"/>
                <a:cs typeface="Arial" charset="0"/>
              </a:rPr>
              <a:t>properties.</a:t>
            </a:r>
          </a:p>
        </p:txBody>
      </p:sp>
      <p:sp>
        <p:nvSpPr>
          <p:cNvPr id="2" name="Slide Number Placeholder 1"/>
          <p:cNvSpPr>
            <a:spLocks noGrp="1"/>
          </p:cNvSpPr>
          <p:nvPr>
            <p:ph type="sldNum" sz="quarter" idx="12"/>
          </p:nvPr>
        </p:nvSpPr>
        <p:spPr/>
        <p:txBody>
          <a:bodyPr/>
          <a:lstStyle/>
          <a:p>
            <a:fld id="{781C0F97-348B-46A2-84FE-EBA07D71BB30}" type="slidenum">
              <a:rPr lang="en-GB" smtClean="0"/>
              <a:t>2</a:t>
            </a:fld>
            <a:endParaRPr lang="en-GB"/>
          </a:p>
        </p:txBody>
      </p:sp>
    </p:spTree>
    <p:extLst>
      <p:ext uri="{BB962C8B-B14F-4D97-AF65-F5344CB8AC3E}">
        <p14:creationId xmlns:p14="http://schemas.microsoft.com/office/powerpoint/2010/main" val="37069536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ChangeArrowheads="1"/>
          </p:cNvSpPr>
          <p:nvPr/>
        </p:nvSpPr>
        <p:spPr bwMode="auto">
          <a:xfrm>
            <a:off x="1905000" y="228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b="1" dirty="0">
                <a:solidFill>
                  <a:srgbClr val="C00000"/>
                </a:solidFill>
              </a:rPr>
              <a:t>Chronic </a:t>
            </a:r>
            <a:r>
              <a:rPr lang="en-US" b="1" dirty="0" err="1">
                <a:solidFill>
                  <a:srgbClr val="C00000"/>
                </a:solidFill>
              </a:rPr>
              <a:t>Myelogenous</a:t>
            </a:r>
            <a:r>
              <a:rPr lang="en-US" b="1" dirty="0">
                <a:solidFill>
                  <a:srgbClr val="C00000"/>
                </a:solidFill>
              </a:rPr>
              <a:t> Leukemia (CML) </a:t>
            </a:r>
            <a:r>
              <a:rPr lang="en-US" dirty="0"/>
              <a:t>is an example of translocation leading to cancer.</a:t>
            </a:r>
          </a:p>
        </p:txBody>
      </p:sp>
      <p:pic>
        <p:nvPicPr>
          <p:cNvPr id="45059" name="Picture 4" descr="http://pageburstls.elsevier.com/books/978-1-4160-3080-5/content/image/978-1-4160-3080-5_0297.jpg?format=jpg&amp;zoomed=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447800"/>
            <a:ext cx="382270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141288" y="3995738"/>
            <a:ext cx="4506912" cy="2586037"/>
          </a:xfrm>
          <a:prstGeom prst="rect">
            <a:avLst/>
          </a:prstGeom>
        </p:spPr>
        <p:txBody>
          <a:bodyPr>
            <a:spAutoFit/>
          </a:bodyPr>
          <a:lstStyle/>
          <a:p>
            <a:pPr>
              <a:defRPr/>
            </a:pPr>
            <a:r>
              <a:rPr lang="en-US" dirty="0">
                <a:latin typeface="+mn-lt"/>
                <a:cs typeface="Arial" charset="0"/>
              </a:rPr>
              <a:t>The </a:t>
            </a:r>
            <a:r>
              <a:rPr lang="en-US" b="1" dirty="0">
                <a:solidFill>
                  <a:srgbClr val="C00000"/>
                </a:solidFill>
                <a:latin typeface="+mn-lt"/>
                <a:cs typeface="Arial" charset="0"/>
              </a:rPr>
              <a:t>Philadelphia chromosome </a:t>
            </a:r>
            <a:r>
              <a:rPr lang="en-US" dirty="0">
                <a:latin typeface="+mn-lt"/>
                <a:cs typeface="Arial" charset="0"/>
              </a:rPr>
              <a:t>translocation, t(9;22)(q34;q11). The Philadelphia chromosome (Ph</a:t>
            </a:r>
            <a:r>
              <a:rPr lang="en-US" baseline="30000" dirty="0">
                <a:latin typeface="+mn-lt"/>
                <a:cs typeface="Arial" charset="0"/>
              </a:rPr>
              <a:t>1</a:t>
            </a:r>
            <a:r>
              <a:rPr lang="en-US" dirty="0">
                <a:latin typeface="+mn-lt"/>
                <a:cs typeface="Arial" charset="0"/>
              </a:rPr>
              <a:t>) is the derivative chromosome 22, which has exchanged part of its long arm for a segment of material from chromosome 9q that contains the </a:t>
            </a:r>
            <a:r>
              <a:rPr lang="en-US" i="1" dirty="0">
                <a:latin typeface="+mn-lt"/>
                <a:cs typeface="Arial" charset="0"/>
              </a:rPr>
              <a:t>ABL</a:t>
            </a:r>
            <a:r>
              <a:rPr lang="en-US" dirty="0">
                <a:latin typeface="+mn-lt"/>
                <a:cs typeface="Arial" charset="0"/>
              </a:rPr>
              <a:t> oncogene. Formation of the chimeric </a:t>
            </a:r>
            <a:r>
              <a:rPr lang="en-US" i="1" dirty="0">
                <a:latin typeface="+mn-lt"/>
                <a:cs typeface="Arial" charset="0"/>
              </a:rPr>
              <a:t>BCR</a:t>
            </a:r>
            <a:r>
              <a:rPr lang="en-US" dirty="0">
                <a:latin typeface="+mn-lt"/>
                <a:cs typeface="Arial" charset="0"/>
              </a:rPr>
              <a:t>-</a:t>
            </a:r>
            <a:r>
              <a:rPr lang="en-US" i="1" dirty="0">
                <a:latin typeface="+mn-lt"/>
                <a:cs typeface="Arial" charset="0"/>
              </a:rPr>
              <a:t>ABL</a:t>
            </a:r>
            <a:r>
              <a:rPr lang="en-US" dirty="0">
                <a:latin typeface="+mn-lt"/>
                <a:cs typeface="Arial" charset="0"/>
              </a:rPr>
              <a:t> gene on the Ph</a:t>
            </a:r>
            <a:r>
              <a:rPr lang="en-US" baseline="30000" dirty="0">
                <a:latin typeface="+mn-lt"/>
                <a:cs typeface="Arial" charset="0"/>
              </a:rPr>
              <a:t>1</a:t>
            </a:r>
            <a:r>
              <a:rPr lang="en-US" dirty="0">
                <a:latin typeface="+mn-lt"/>
                <a:cs typeface="Arial" charset="0"/>
              </a:rPr>
              <a:t> chromosome is the critical genetic event in the development of chronic myelogenous leukemia.</a:t>
            </a:r>
          </a:p>
        </p:txBody>
      </p:sp>
      <p:pic>
        <p:nvPicPr>
          <p:cNvPr id="45061" name="Picture 6" descr="http://upload.wikimedia.org/wikipedia/commons/thumb/f/fc/Chronic_Myeloid_Leukemia_smear_2009-04-09.JPG/220px-Chronic_Myeloid_Leukemia_smear_2009-04-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990600"/>
            <a:ext cx="3860800" cy="2895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81C0F97-348B-46A2-84FE-EBA07D71BB30}" type="slidenum">
              <a:rPr lang="en-GB" smtClean="0"/>
              <a:t>20</a:t>
            </a:fld>
            <a:endParaRPr lang="en-GB"/>
          </a:p>
        </p:txBody>
      </p:sp>
    </p:spTree>
    <p:extLst>
      <p:ext uri="{BB962C8B-B14F-4D97-AF65-F5344CB8AC3E}">
        <p14:creationId xmlns:p14="http://schemas.microsoft.com/office/powerpoint/2010/main" val="32794937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pageburstls.elsevier.com/books/978-1-4160-3080-5/content/image/978-1-4160-3080-5_0295.jpg?format=jpg&amp;zoomed=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2103438"/>
            <a:ext cx="8877300" cy="368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600200" y="334963"/>
            <a:ext cx="7543800" cy="1446550"/>
          </a:xfrm>
          <a:prstGeom prst="rect">
            <a:avLst/>
          </a:prstGeom>
        </p:spPr>
        <p:txBody>
          <a:bodyPr wrap="square">
            <a:spAutoFit/>
          </a:bodyPr>
          <a:lstStyle/>
          <a:p>
            <a:pPr>
              <a:defRPr/>
            </a:pPr>
            <a:r>
              <a:rPr lang="en-US" sz="2200" dirty="0">
                <a:latin typeface="+mn-lt"/>
                <a:cs typeface="Arial" charset="0"/>
              </a:rPr>
              <a:t>Once it is initiated, a cancer progresses by accumulating additional genetic damage through mutations in caretaker genes encoding the cellular machinery that repairs damaged DNA and maintains cytogenetic normality </a:t>
            </a:r>
          </a:p>
        </p:txBody>
      </p:sp>
      <p:sp>
        <p:nvSpPr>
          <p:cNvPr id="3" name="Rectangle 2"/>
          <p:cNvSpPr/>
          <p:nvPr/>
        </p:nvSpPr>
        <p:spPr>
          <a:xfrm>
            <a:off x="144463" y="1744663"/>
            <a:ext cx="8008937" cy="769937"/>
          </a:xfrm>
          <a:prstGeom prst="rect">
            <a:avLst/>
          </a:prstGeom>
        </p:spPr>
        <p:txBody>
          <a:bodyPr>
            <a:spAutoFit/>
          </a:bodyPr>
          <a:lstStyle/>
          <a:p>
            <a:pPr>
              <a:defRPr/>
            </a:pPr>
            <a:r>
              <a:rPr lang="en-US" sz="2200" dirty="0">
                <a:latin typeface="+mn-lt"/>
                <a:cs typeface="Arial" charset="0"/>
              </a:rPr>
              <a:t>The original clone of neoplastic cells serves as a reservoir of genetically unstable cells, referred to as </a:t>
            </a:r>
            <a:r>
              <a:rPr lang="en-US" sz="2200" b="1" dirty="0">
                <a:solidFill>
                  <a:srgbClr val="FFC000"/>
                </a:solidFill>
                <a:latin typeface="+mn-lt"/>
                <a:cs typeface="Arial" charset="0"/>
              </a:rPr>
              <a:t>cancer stem cells</a:t>
            </a:r>
            <a:r>
              <a:rPr lang="en-US" sz="2200" dirty="0">
                <a:latin typeface="+mn-lt"/>
                <a:cs typeface="Arial" charset="0"/>
              </a:rPr>
              <a:t>.</a:t>
            </a:r>
          </a:p>
        </p:txBody>
      </p:sp>
      <p:sp>
        <p:nvSpPr>
          <p:cNvPr id="5" name="Rectangle 5"/>
          <p:cNvSpPr>
            <a:spLocks noChangeArrowheads="1"/>
          </p:cNvSpPr>
          <p:nvPr/>
        </p:nvSpPr>
        <p:spPr bwMode="auto">
          <a:xfrm>
            <a:off x="152400" y="5943600"/>
            <a:ext cx="4275138" cy="430213"/>
          </a:xfrm>
          <a:prstGeom prst="rect">
            <a:avLst/>
          </a:prstGeom>
          <a:noFill/>
          <a:ln w="9525">
            <a:noFill/>
            <a:miter lim="800000"/>
            <a:headEnd/>
            <a:tailEnd/>
          </a:ln>
        </p:spPr>
        <p:txBody>
          <a:bodyPr>
            <a:spAutoFit/>
          </a:bodyPr>
          <a:lstStyle/>
          <a:p>
            <a:pPr>
              <a:defRPr/>
            </a:pPr>
            <a:r>
              <a:rPr lang="en-US" sz="2200" dirty="0">
                <a:latin typeface="+mn-lt"/>
                <a:cs typeface="Arial" charset="0"/>
              </a:rPr>
              <a:t>Stages in the evolution of cancer</a:t>
            </a:r>
          </a:p>
        </p:txBody>
      </p:sp>
      <p:sp>
        <p:nvSpPr>
          <p:cNvPr id="4" name="Slide Number Placeholder 3"/>
          <p:cNvSpPr>
            <a:spLocks noGrp="1"/>
          </p:cNvSpPr>
          <p:nvPr>
            <p:ph type="sldNum" sz="quarter" idx="12"/>
          </p:nvPr>
        </p:nvSpPr>
        <p:spPr/>
        <p:txBody>
          <a:bodyPr/>
          <a:lstStyle/>
          <a:p>
            <a:fld id="{781C0F97-348B-46A2-84FE-EBA07D71BB30}" type="slidenum">
              <a:rPr lang="en-GB" smtClean="0"/>
              <a:t>3</a:t>
            </a:fld>
            <a:endParaRPr lang="en-GB"/>
          </a:p>
        </p:txBody>
      </p:sp>
    </p:spTree>
    <p:extLst>
      <p:ext uri="{BB962C8B-B14F-4D97-AF65-F5344CB8AC3E}">
        <p14:creationId xmlns:p14="http://schemas.microsoft.com/office/powerpoint/2010/main" val="1162349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1389995"/>
            <a:ext cx="5181600" cy="4401205"/>
          </a:xfrm>
          <a:prstGeom prst="rect">
            <a:avLst/>
          </a:prstGeom>
        </p:spPr>
        <p:txBody>
          <a:bodyPr wrap="square">
            <a:spAutoFit/>
          </a:bodyPr>
          <a:lstStyle/>
          <a:p>
            <a:pPr marL="342900" indent="-342900">
              <a:buFont typeface="+mj-lt"/>
              <a:buAutoNum type="arabicPeriod"/>
              <a:defRPr/>
            </a:pPr>
            <a:r>
              <a:rPr lang="en-US" sz="2000" b="1" dirty="0">
                <a:solidFill>
                  <a:srgbClr val="C00000"/>
                </a:solidFill>
                <a:latin typeface="+mn-lt"/>
                <a:cs typeface="Arial" charset="0"/>
              </a:rPr>
              <a:t>Immortal</a:t>
            </a:r>
            <a:r>
              <a:rPr lang="en-US" sz="2000" dirty="0">
                <a:latin typeface="+mn-lt"/>
                <a:cs typeface="Arial" charset="0"/>
              </a:rPr>
              <a:t> (grow and divide indefinitely).</a:t>
            </a:r>
          </a:p>
          <a:p>
            <a:pPr marL="342900" indent="-342900">
              <a:buFont typeface="+mj-lt"/>
              <a:buAutoNum type="arabicPeriod"/>
              <a:defRPr/>
            </a:pPr>
            <a:r>
              <a:rPr lang="en-US" sz="2000" b="1" dirty="0">
                <a:solidFill>
                  <a:srgbClr val="C00000"/>
                </a:solidFill>
                <a:latin typeface="+mn-lt"/>
                <a:cs typeface="Arial" charset="0"/>
              </a:rPr>
              <a:t>Clonal</a:t>
            </a:r>
            <a:r>
              <a:rPr lang="en-US" sz="2000" dirty="0">
                <a:latin typeface="+mn-lt"/>
                <a:cs typeface="Arial" charset="0"/>
              </a:rPr>
              <a:t> origin from one ancestral cell that becomes more mutated, deregulated over time, causing genetic instability such as chromosomal rearrangement and phenotypic mutations.</a:t>
            </a:r>
          </a:p>
          <a:p>
            <a:pPr marL="342900" indent="-342900">
              <a:buFont typeface="+mj-lt"/>
              <a:buAutoNum type="arabicPeriod"/>
              <a:defRPr/>
            </a:pPr>
            <a:r>
              <a:rPr lang="en-US" sz="2000" dirty="0">
                <a:latin typeface="+mn-lt"/>
                <a:cs typeface="Arial" charset="0"/>
              </a:rPr>
              <a:t>No longer subject to </a:t>
            </a:r>
            <a:r>
              <a:rPr lang="en-US" sz="2000" b="1" dirty="0">
                <a:solidFill>
                  <a:srgbClr val="C00000"/>
                </a:solidFill>
                <a:latin typeface="+mn-lt"/>
                <a:cs typeface="Arial" charset="0"/>
              </a:rPr>
              <a:t>contact inhibition.</a:t>
            </a:r>
          </a:p>
          <a:p>
            <a:pPr marL="342900" indent="-342900">
              <a:buFont typeface="+mj-lt"/>
              <a:buAutoNum type="arabicPeriod"/>
              <a:defRPr/>
            </a:pPr>
            <a:r>
              <a:rPr lang="en-US" sz="2000" dirty="0">
                <a:latin typeface="+mn-lt"/>
                <a:cs typeface="Arial" charset="0"/>
              </a:rPr>
              <a:t>Evade </a:t>
            </a:r>
            <a:r>
              <a:rPr lang="en-US" sz="2000" b="1" dirty="0">
                <a:solidFill>
                  <a:srgbClr val="C00000"/>
                </a:solidFill>
                <a:latin typeface="+mn-lt"/>
                <a:cs typeface="Arial" charset="0"/>
              </a:rPr>
              <a:t>apoptosis</a:t>
            </a:r>
            <a:r>
              <a:rPr lang="en-US" sz="2000" dirty="0">
                <a:latin typeface="+mn-lt"/>
                <a:cs typeface="Arial" charset="0"/>
              </a:rPr>
              <a:t> (programmed cell death) and </a:t>
            </a:r>
            <a:r>
              <a:rPr lang="en-US" sz="2000" b="1" dirty="0">
                <a:solidFill>
                  <a:srgbClr val="C00000"/>
                </a:solidFill>
                <a:latin typeface="+mn-lt"/>
                <a:cs typeface="Arial" charset="0"/>
              </a:rPr>
              <a:t>senescence</a:t>
            </a:r>
            <a:r>
              <a:rPr lang="en-US" sz="2000" dirty="0">
                <a:latin typeface="+mn-lt"/>
                <a:cs typeface="Arial" charset="0"/>
              </a:rPr>
              <a:t>.</a:t>
            </a:r>
          </a:p>
          <a:p>
            <a:pPr marL="342900" indent="-342900">
              <a:buFont typeface="+mj-lt"/>
              <a:buAutoNum type="arabicPeriod"/>
              <a:defRPr/>
            </a:pPr>
            <a:r>
              <a:rPr lang="en-US" sz="2000" dirty="0">
                <a:latin typeface="+mn-lt"/>
                <a:cs typeface="Arial" charset="0"/>
              </a:rPr>
              <a:t>Reduced requirement for </a:t>
            </a:r>
            <a:r>
              <a:rPr lang="en-US" sz="2000" b="1" dirty="0">
                <a:solidFill>
                  <a:srgbClr val="C00000"/>
                </a:solidFill>
                <a:latin typeface="+mn-lt"/>
                <a:cs typeface="Arial" charset="0"/>
              </a:rPr>
              <a:t>growth factors</a:t>
            </a:r>
            <a:r>
              <a:rPr lang="en-US" sz="2000" b="1" dirty="0">
                <a:latin typeface="+mn-lt"/>
                <a:cs typeface="Arial" charset="0"/>
              </a:rPr>
              <a:t>.</a:t>
            </a:r>
          </a:p>
          <a:p>
            <a:pPr marL="342900" indent="-342900">
              <a:buFont typeface="+mj-lt"/>
              <a:buAutoNum type="arabicPeriod"/>
              <a:defRPr/>
            </a:pPr>
            <a:r>
              <a:rPr lang="en-US" sz="2000" dirty="0">
                <a:latin typeface="+mn-lt"/>
                <a:cs typeface="Arial" charset="0"/>
              </a:rPr>
              <a:t>Insensitive to </a:t>
            </a:r>
            <a:r>
              <a:rPr lang="en-US" sz="2000" b="1" dirty="0">
                <a:solidFill>
                  <a:srgbClr val="C00000"/>
                </a:solidFill>
                <a:latin typeface="+mn-lt"/>
                <a:cs typeface="Arial" charset="0"/>
              </a:rPr>
              <a:t>anti-growth signals</a:t>
            </a:r>
            <a:r>
              <a:rPr lang="en-US" sz="2000" dirty="0">
                <a:latin typeface="+mn-lt"/>
                <a:cs typeface="Arial" charset="0"/>
              </a:rPr>
              <a:t>.</a:t>
            </a:r>
          </a:p>
          <a:p>
            <a:pPr marL="342900" indent="-342900">
              <a:buFont typeface="+mj-lt"/>
              <a:buAutoNum type="arabicPeriod"/>
              <a:defRPr/>
            </a:pPr>
            <a:r>
              <a:rPr lang="en-US" sz="2000" dirty="0">
                <a:latin typeface="+mn-lt"/>
                <a:cs typeface="Arial" charset="0"/>
              </a:rPr>
              <a:t>Ability to </a:t>
            </a:r>
            <a:r>
              <a:rPr lang="en-US" sz="2000" b="1" dirty="0">
                <a:solidFill>
                  <a:srgbClr val="C00000"/>
                </a:solidFill>
                <a:latin typeface="+mn-lt"/>
                <a:cs typeface="Arial" charset="0"/>
              </a:rPr>
              <a:t>metastasize</a:t>
            </a:r>
            <a:r>
              <a:rPr lang="en-US" sz="2000" b="1" dirty="0">
                <a:latin typeface="+mn-lt"/>
                <a:cs typeface="Arial" charset="0"/>
              </a:rPr>
              <a:t> </a:t>
            </a:r>
            <a:r>
              <a:rPr lang="en-US" sz="2000" dirty="0">
                <a:latin typeface="+mn-lt"/>
                <a:cs typeface="Arial" charset="0"/>
              </a:rPr>
              <a:t>(invade other tissues).</a:t>
            </a:r>
            <a:endParaRPr lang="en-US" sz="2000" b="1" dirty="0">
              <a:latin typeface="+mn-lt"/>
              <a:cs typeface="Arial" charset="0"/>
            </a:endParaRPr>
          </a:p>
          <a:p>
            <a:pPr marL="342900" indent="-342900">
              <a:buFont typeface="+mj-lt"/>
              <a:buAutoNum type="arabicPeriod"/>
              <a:defRPr/>
            </a:pPr>
            <a:r>
              <a:rPr lang="en-US" sz="2000" dirty="0">
                <a:latin typeface="+mn-lt"/>
                <a:cs typeface="Arial" charset="0"/>
              </a:rPr>
              <a:t>Sustained </a:t>
            </a:r>
            <a:r>
              <a:rPr lang="en-US" sz="2000" b="1" dirty="0">
                <a:solidFill>
                  <a:srgbClr val="C00000"/>
                </a:solidFill>
                <a:latin typeface="+mn-lt"/>
                <a:cs typeface="Arial" charset="0"/>
              </a:rPr>
              <a:t>angiogenesis</a:t>
            </a:r>
            <a:r>
              <a:rPr lang="en-US" sz="2000" b="1" dirty="0">
                <a:latin typeface="+mn-lt"/>
                <a:cs typeface="Arial" charset="0"/>
              </a:rPr>
              <a:t> </a:t>
            </a:r>
            <a:r>
              <a:rPr lang="en-US" sz="2000" dirty="0">
                <a:latin typeface="+mn-lt"/>
                <a:cs typeface="Arial" charset="0"/>
              </a:rPr>
              <a:t>(formation blood vessels).</a:t>
            </a:r>
            <a:endParaRPr lang="en-US" sz="2000" b="1" dirty="0">
              <a:latin typeface="+mn-lt"/>
              <a:cs typeface="Arial" charset="0"/>
            </a:endParaRPr>
          </a:p>
        </p:txBody>
      </p:sp>
      <p:pic>
        <p:nvPicPr>
          <p:cNvPr id="2867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6400" y="304800"/>
            <a:ext cx="3581400" cy="637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4</a:t>
            </a:fld>
            <a:endParaRPr lang="en-GB"/>
          </a:p>
        </p:txBody>
      </p:sp>
    </p:spTree>
    <p:extLst>
      <p:ext uri="{BB962C8B-B14F-4D97-AF65-F5344CB8AC3E}">
        <p14:creationId xmlns:p14="http://schemas.microsoft.com/office/powerpoint/2010/main" val="39148527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143000" y="152400"/>
            <a:ext cx="3810000" cy="1189038"/>
          </a:xfrm>
        </p:spPr>
        <p:txBody>
          <a:bodyPr>
            <a:normAutofit fontScale="90000"/>
          </a:bodyPr>
          <a:lstStyle/>
          <a:p>
            <a:r>
              <a:rPr lang="en-US" b="1" dirty="0" smtClean="0"/>
              <a:t>Cancer Cells -</a:t>
            </a:r>
            <a:r>
              <a:rPr lang="en-US" sz="3200" b="1" dirty="0" smtClean="0"/>
              <a:t>Types of Genes</a:t>
            </a:r>
          </a:p>
        </p:txBody>
      </p:sp>
      <p:sp>
        <p:nvSpPr>
          <p:cNvPr id="4" name="Rectangle 3"/>
          <p:cNvSpPr/>
          <p:nvPr/>
        </p:nvSpPr>
        <p:spPr>
          <a:xfrm>
            <a:off x="228600" y="1524000"/>
            <a:ext cx="3810000" cy="4708525"/>
          </a:xfrm>
          <a:prstGeom prst="rect">
            <a:avLst/>
          </a:prstGeom>
        </p:spPr>
        <p:txBody>
          <a:bodyPr>
            <a:spAutoFit/>
          </a:bodyPr>
          <a:lstStyle/>
          <a:p>
            <a:pPr>
              <a:spcAft>
                <a:spcPts val="0"/>
              </a:spcAft>
              <a:defRPr/>
            </a:pPr>
            <a:r>
              <a:rPr lang="en-US" sz="2200" dirty="0">
                <a:latin typeface="+mn-lt"/>
                <a:cs typeface="Times New Roman" pitchFamily="18" charset="0"/>
              </a:rPr>
              <a:t>The genes implicated in cancer development are classified into three types: </a:t>
            </a:r>
          </a:p>
          <a:p>
            <a:pPr marL="231775">
              <a:spcAft>
                <a:spcPts val="0"/>
              </a:spcAft>
              <a:buFont typeface="Arial" pitchFamily="34" charset="0"/>
              <a:buChar char="•"/>
              <a:defRPr/>
            </a:pPr>
            <a:r>
              <a:rPr lang="en-US" b="1" dirty="0">
                <a:solidFill>
                  <a:srgbClr val="C00000"/>
                </a:solidFill>
                <a:latin typeface="+mn-lt"/>
                <a:cs typeface="Times New Roman" pitchFamily="18" charset="0"/>
              </a:rPr>
              <a:t>Oncogenes</a:t>
            </a:r>
            <a:r>
              <a:rPr lang="en-US" dirty="0">
                <a:solidFill>
                  <a:srgbClr val="FFC000"/>
                </a:solidFill>
                <a:latin typeface="+mn-lt"/>
                <a:cs typeface="Times New Roman" pitchFamily="18" charset="0"/>
              </a:rPr>
              <a:t> </a:t>
            </a:r>
            <a:r>
              <a:rPr lang="en-US" dirty="0">
                <a:latin typeface="+mn-lt"/>
                <a:cs typeface="Times New Roman" pitchFamily="18" charset="0"/>
              </a:rPr>
              <a:t>stimulate cell division excessively. They are mutated from normal genes called </a:t>
            </a:r>
            <a:r>
              <a:rPr lang="en-US" b="1" dirty="0">
                <a:solidFill>
                  <a:srgbClr val="C00000"/>
                </a:solidFill>
                <a:latin typeface="+mn-lt"/>
                <a:cs typeface="Times New Roman" pitchFamily="18" charset="0"/>
              </a:rPr>
              <a:t>proto-oncogenes</a:t>
            </a:r>
            <a:r>
              <a:rPr lang="en-US" dirty="0">
                <a:latin typeface="+mn-lt"/>
                <a:cs typeface="Times New Roman" pitchFamily="18" charset="0"/>
              </a:rPr>
              <a:t> that encode components of the cell's normal growth, such as growth factors. </a:t>
            </a:r>
          </a:p>
          <a:p>
            <a:pPr marL="231775">
              <a:spcAft>
                <a:spcPts val="0"/>
              </a:spcAft>
              <a:buFont typeface="Arial" pitchFamily="34" charset="0"/>
              <a:buChar char="•"/>
              <a:defRPr/>
            </a:pPr>
            <a:r>
              <a:rPr lang="en-US" b="1" dirty="0">
                <a:solidFill>
                  <a:srgbClr val="C00000"/>
                </a:solidFill>
                <a:latin typeface="+mn-lt"/>
                <a:cs typeface="Times New Roman" pitchFamily="18" charset="0"/>
              </a:rPr>
              <a:t>Tumor Suppressor Genes</a:t>
            </a:r>
            <a:r>
              <a:rPr lang="en-US" dirty="0">
                <a:solidFill>
                  <a:srgbClr val="C00000"/>
                </a:solidFill>
                <a:latin typeface="+mn-lt"/>
                <a:cs typeface="Times New Roman" pitchFamily="18" charset="0"/>
              </a:rPr>
              <a:t> </a:t>
            </a:r>
            <a:r>
              <a:rPr lang="en-US" dirty="0">
                <a:latin typeface="+mn-lt"/>
                <a:cs typeface="Times New Roman" pitchFamily="18" charset="0"/>
              </a:rPr>
              <a:t>inhibit cell division and/or cause apoptosis. Mutations in tumor suppressor genes would promote cell division or allow genetically damaged cell to grow out of control. </a:t>
            </a:r>
          </a:p>
          <a:p>
            <a:pPr marL="231775">
              <a:spcAft>
                <a:spcPts val="0"/>
              </a:spcAft>
              <a:buFont typeface="Arial" pitchFamily="34" charset="0"/>
              <a:buChar char="•"/>
              <a:defRPr/>
            </a:pPr>
            <a:r>
              <a:rPr lang="en-US" b="1" dirty="0">
                <a:solidFill>
                  <a:srgbClr val="C00000"/>
                </a:solidFill>
                <a:latin typeface="+mn-lt"/>
                <a:cs typeface="Times New Roman" pitchFamily="18" charset="0"/>
              </a:rPr>
              <a:t>DNA Repair Genes</a:t>
            </a:r>
            <a:r>
              <a:rPr lang="en-US" dirty="0">
                <a:solidFill>
                  <a:srgbClr val="C00000"/>
                </a:solidFill>
                <a:latin typeface="+mn-lt"/>
                <a:cs typeface="Times New Roman" pitchFamily="18" charset="0"/>
              </a:rPr>
              <a:t> </a:t>
            </a:r>
            <a:r>
              <a:rPr lang="en-US" dirty="0">
                <a:latin typeface="+mn-lt"/>
                <a:cs typeface="Times New Roman" pitchFamily="18" charset="0"/>
              </a:rPr>
              <a:t>correct mutation of a gene.</a:t>
            </a:r>
          </a:p>
        </p:txBody>
      </p:sp>
      <p:pic>
        <p:nvPicPr>
          <p:cNvPr id="29700" name="Picture 2" descr="http://biology.kenyon.edu/courses/biol114/Chap07/oncogenes-tumorsup.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457200"/>
            <a:ext cx="3648075"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5</a:t>
            </a:fld>
            <a:endParaRPr lang="en-GB"/>
          </a:p>
        </p:txBody>
      </p:sp>
    </p:spTree>
    <p:extLst>
      <p:ext uri="{BB962C8B-B14F-4D97-AF65-F5344CB8AC3E}">
        <p14:creationId xmlns:p14="http://schemas.microsoft.com/office/powerpoint/2010/main" val="39957106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5" descr="26105_ch15_fig2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
            <a:ext cx="8382000" cy="654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6</a:t>
            </a:fld>
            <a:endParaRPr lang="en-GB"/>
          </a:p>
        </p:txBody>
      </p:sp>
    </p:spTree>
    <p:extLst>
      <p:ext uri="{BB962C8B-B14F-4D97-AF65-F5344CB8AC3E}">
        <p14:creationId xmlns:p14="http://schemas.microsoft.com/office/powerpoint/2010/main" val="770443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600200" y="152400"/>
            <a:ext cx="7467600" cy="685800"/>
          </a:xfrm>
        </p:spPr>
        <p:txBody>
          <a:bodyPr>
            <a:noAutofit/>
          </a:bodyPr>
          <a:lstStyle/>
          <a:p>
            <a:r>
              <a:rPr lang="en-US" sz="2800" b="1" dirty="0" smtClean="0"/>
              <a:t>Cancer Cells </a:t>
            </a:r>
            <a:r>
              <a:rPr lang="en-US" sz="2000" b="1" dirty="0" smtClean="0"/>
              <a:t>- Oncogenes and Proto-oncogenes</a:t>
            </a:r>
          </a:p>
        </p:txBody>
      </p:sp>
      <p:sp>
        <p:nvSpPr>
          <p:cNvPr id="4" name="Rectangle 3"/>
          <p:cNvSpPr/>
          <p:nvPr/>
        </p:nvSpPr>
        <p:spPr>
          <a:xfrm>
            <a:off x="152400" y="1335087"/>
            <a:ext cx="4876800" cy="2246313"/>
          </a:xfrm>
          <a:prstGeom prst="rect">
            <a:avLst/>
          </a:prstGeom>
        </p:spPr>
        <p:txBody>
          <a:bodyPr>
            <a:spAutoFit/>
          </a:bodyPr>
          <a:lstStyle/>
          <a:p>
            <a:pPr>
              <a:spcAft>
                <a:spcPts val="0"/>
              </a:spcAft>
              <a:defRPr/>
            </a:pPr>
            <a:r>
              <a:rPr lang="en-US" sz="2000" dirty="0">
                <a:solidFill>
                  <a:prstClr val="black"/>
                </a:solidFill>
                <a:latin typeface="+mn-lt"/>
                <a:cs typeface="Arial" charset="0"/>
              </a:rPr>
              <a:t>The mutation can be:</a:t>
            </a:r>
          </a:p>
          <a:p>
            <a:pPr lvl="1">
              <a:spcAft>
                <a:spcPts val="0"/>
              </a:spcAft>
              <a:buFont typeface="Arial" pitchFamily="34" charset="0"/>
              <a:buChar char="•"/>
              <a:defRPr/>
            </a:pPr>
            <a:r>
              <a:rPr lang="en-US" sz="2000" dirty="0">
                <a:solidFill>
                  <a:prstClr val="black"/>
                </a:solidFill>
                <a:latin typeface="+mn-lt"/>
                <a:cs typeface="Arial" charset="0"/>
              </a:rPr>
              <a:t>an activating </a:t>
            </a:r>
            <a:r>
              <a:rPr lang="en-US" sz="2000" b="1" dirty="0">
                <a:solidFill>
                  <a:srgbClr val="C00000"/>
                </a:solidFill>
                <a:latin typeface="+mn-lt"/>
                <a:cs typeface="Arial" charset="0"/>
              </a:rPr>
              <a:t>gain-of-function</a:t>
            </a:r>
            <a:r>
              <a:rPr lang="en-US" sz="2000" dirty="0">
                <a:solidFill>
                  <a:prstClr val="black"/>
                </a:solidFill>
                <a:latin typeface="+mn-lt"/>
                <a:cs typeface="Arial" charset="0"/>
              </a:rPr>
              <a:t> mutation in the coding sequence of the oncogene.</a:t>
            </a:r>
          </a:p>
          <a:p>
            <a:pPr lvl="1">
              <a:spcAft>
                <a:spcPts val="0"/>
              </a:spcAft>
              <a:buFont typeface="Arial" pitchFamily="34" charset="0"/>
              <a:buChar char="•"/>
              <a:defRPr/>
            </a:pPr>
            <a:r>
              <a:rPr lang="en-US" sz="2000" dirty="0">
                <a:solidFill>
                  <a:prstClr val="black"/>
                </a:solidFill>
                <a:latin typeface="+mn-lt"/>
                <a:cs typeface="Arial" charset="0"/>
              </a:rPr>
              <a:t>a mutation in the regulatory elements of the oncogene.</a:t>
            </a:r>
          </a:p>
          <a:p>
            <a:pPr lvl="1">
              <a:spcAft>
                <a:spcPts val="0"/>
              </a:spcAft>
              <a:buFont typeface="Arial" pitchFamily="34" charset="0"/>
              <a:buChar char="•"/>
              <a:defRPr/>
            </a:pPr>
            <a:r>
              <a:rPr lang="en-US" sz="2000" dirty="0">
                <a:solidFill>
                  <a:prstClr val="black"/>
                </a:solidFill>
                <a:latin typeface="+mn-lt"/>
                <a:cs typeface="Arial" charset="0"/>
              </a:rPr>
              <a:t>an increase in the genomic copy number of the oncogene.</a:t>
            </a:r>
          </a:p>
        </p:txBody>
      </p:sp>
      <p:pic>
        <p:nvPicPr>
          <p:cNvPr id="31748" name="Picture 4" descr="http://pageburstls.elsevier.com/books/978-1-4160-3080-5/content/image/978-1-4160-3080-5_0296.jpg?format=jpg&amp;zoomed=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1447800"/>
            <a:ext cx="3695700" cy="517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Rectangle 5"/>
          <p:cNvSpPr>
            <a:spLocks noChangeArrowheads="1"/>
          </p:cNvSpPr>
          <p:nvPr/>
        </p:nvSpPr>
        <p:spPr bwMode="auto">
          <a:xfrm>
            <a:off x="1600200" y="685800"/>
            <a:ext cx="7086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400" dirty="0">
                <a:solidFill>
                  <a:srgbClr val="000000"/>
                </a:solidFill>
                <a:latin typeface="Perpetua" pitchFamily="18" charset="0"/>
                <a:cs typeface="Times New Roman" pitchFamily="18" charset="0"/>
              </a:rPr>
              <a:t>Oncogenes can lead to hereditary cancer syndromes or sporadic cancers.</a:t>
            </a:r>
          </a:p>
        </p:txBody>
      </p:sp>
      <p:pic>
        <p:nvPicPr>
          <p:cNvPr id="31750" name="Picture 7" descr="http://blog.jci.org/wp-content/uploads/2012/02/Fig-4c-cycli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581400"/>
            <a:ext cx="447198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04800" y="5875338"/>
            <a:ext cx="4648200" cy="830262"/>
          </a:xfrm>
          <a:prstGeom prst="rect">
            <a:avLst/>
          </a:prstGeom>
        </p:spPr>
        <p:txBody>
          <a:bodyPr>
            <a:spAutoFit/>
          </a:bodyPr>
          <a:lstStyle/>
          <a:p>
            <a:pPr>
              <a:defRPr/>
            </a:pPr>
            <a:r>
              <a:rPr lang="el-GR" sz="1200" dirty="0">
                <a:latin typeface="+mn-lt"/>
              </a:rPr>
              <a:t>α-</a:t>
            </a:r>
            <a:r>
              <a:rPr lang="en-US" sz="1200" dirty="0">
                <a:latin typeface="+mn-lt"/>
              </a:rPr>
              <a:t>tubulin (violet), </a:t>
            </a:r>
            <a:r>
              <a:rPr lang="el-GR" sz="1200" dirty="0">
                <a:latin typeface="+mn-lt"/>
              </a:rPr>
              <a:t>γ- </a:t>
            </a:r>
            <a:r>
              <a:rPr lang="en-US" sz="1200" dirty="0">
                <a:latin typeface="+mn-lt"/>
              </a:rPr>
              <a:t>tubulin (yellow) and DAPI (blue). </a:t>
            </a:r>
            <a:r>
              <a:rPr lang="en-US" sz="1200" dirty="0">
                <a:latin typeface="+mn-lt"/>
                <a:hlinkClick r:id="rId4"/>
              </a:rPr>
              <a:t>Casimiro et al.</a:t>
            </a:r>
            <a:r>
              <a:rPr lang="en-US" sz="1200" dirty="0">
                <a:latin typeface="+mn-lt"/>
              </a:rPr>
              <a:t> show that in contrast to </a:t>
            </a:r>
            <a:r>
              <a:rPr lang="en-US" sz="1200" b="1" dirty="0">
                <a:solidFill>
                  <a:srgbClr val="C00000"/>
                </a:solidFill>
                <a:latin typeface="+mn-lt"/>
              </a:rPr>
              <a:t>Cyclin D1-</a:t>
            </a:r>
            <a:r>
              <a:rPr lang="en-US" sz="1200" dirty="0">
                <a:latin typeface="+mn-lt"/>
              </a:rPr>
              <a:t>/- cells (left), those overexpressing Cyclin D (right) develop multiple centrosomes and abnormal spindle architecture, resulting in chromosomal instability.</a:t>
            </a:r>
          </a:p>
        </p:txBody>
      </p:sp>
      <p:sp>
        <p:nvSpPr>
          <p:cNvPr id="2" name="Slide Number Placeholder 1"/>
          <p:cNvSpPr>
            <a:spLocks noGrp="1"/>
          </p:cNvSpPr>
          <p:nvPr>
            <p:ph type="sldNum" sz="quarter" idx="12"/>
          </p:nvPr>
        </p:nvSpPr>
        <p:spPr/>
        <p:txBody>
          <a:bodyPr/>
          <a:lstStyle/>
          <a:p>
            <a:fld id="{781C0F97-348B-46A2-84FE-EBA07D71BB30}" type="slidenum">
              <a:rPr lang="en-GB" smtClean="0"/>
              <a:t>7</a:t>
            </a:fld>
            <a:endParaRPr lang="en-GB"/>
          </a:p>
        </p:txBody>
      </p:sp>
    </p:spTree>
    <p:extLst>
      <p:ext uri="{BB962C8B-B14F-4D97-AF65-F5344CB8AC3E}">
        <p14:creationId xmlns:p14="http://schemas.microsoft.com/office/powerpoint/2010/main" val="27021452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371600" y="228600"/>
            <a:ext cx="7772400" cy="655638"/>
          </a:xfrm>
        </p:spPr>
        <p:txBody>
          <a:bodyPr>
            <a:normAutofit fontScale="90000"/>
          </a:bodyPr>
          <a:lstStyle/>
          <a:p>
            <a:r>
              <a:rPr lang="en-US" b="1" dirty="0" smtClean="0"/>
              <a:t>Cancer Cells </a:t>
            </a:r>
            <a:r>
              <a:rPr lang="en-US" sz="3200" b="1" dirty="0" smtClean="0"/>
              <a:t>– Tumor-suppressor Genes</a:t>
            </a:r>
          </a:p>
        </p:txBody>
      </p:sp>
      <p:sp>
        <p:nvSpPr>
          <p:cNvPr id="3" name="Rectangle 2"/>
          <p:cNvSpPr/>
          <p:nvPr/>
        </p:nvSpPr>
        <p:spPr>
          <a:xfrm>
            <a:off x="5486400" y="990600"/>
            <a:ext cx="3276600" cy="5632450"/>
          </a:xfrm>
          <a:prstGeom prst="rect">
            <a:avLst/>
          </a:prstGeom>
        </p:spPr>
        <p:txBody>
          <a:bodyPr>
            <a:spAutoFit/>
          </a:bodyPr>
          <a:lstStyle/>
          <a:p>
            <a:pPr>
              <a:defRPr/>
            </a:pPr>
            <a:r>
              <a:rPr lang="en-US" dirty="0">
                <a:latin typeface="+mn-lt"/>
                <a:cs typeface="Arial" charset="0"/>
              </a:rPr>
              <a:t>Mutation or deletion of tumor suppressor genes is believed to initiate many forms of cancer. For tumors to develop, </a:t>
            </a:r>
            <a:r>
              <a:rPr lang="en-US" b="1" dirty="0">
                <a:solidFill>
                  <a:srgbClr val="FFC000"/>
                </a:solidFill>
                <a:latin typeface="+mn-lt"/>
                <a:cs typeface="Arial" charset="0"/>
              </a:rPr>
              <a:t>both alleles of the tumor suppressor gene must be inactivated </a:t>
            </a:r>
            <a:r>
              <a:rPr lang="en-US" dirty="0">
                <a:latin typeface="+mn-lt"/>
                <a:cs typeface="Arial" charset="0"/>
              </a:rPr>
              <a:t>(</a:t>
            </a:r>
            <a:r>
              <a:rPr lang="en-US" b="1" dirty="0">
                <a:latin typeface="+mn-lt"/>
                <a:cs typeface="Arial" charset="0"/>
              </a:rPr>
              <a:t>VERY DIFFERENT FROM ONCOGENES</a:t>
            </a:r>
            <a:r>
              <a:rPr lang="en-US" dirty="0">
                <a:latin typeface="+mn-lt"/>
                <a:cs typeface="Arial" charset="0"/>
              </a:rPr>
              <a:t>). In familial cancer syndromes, a mutant allele of a tumor suppressor gene is inherited and is present in every cell. However, tumorigenesis is not initiated until the second allele is inactivated in a somatic cell. In non-familial cases, inactivation of both alleles occurs via somatic mutation or deletion. The end result is the same in both cases, the lack of a functional tumor suppressor gene leads to tumor development.</a:t>
            </a:r>
          </a:p>
        </p:txBody>
      </p:sp>
      <p:pic>
        <p:nvPicPr>
          <p:cNvPr id="32772" name="Picture 4" descr="Overview_Figure_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24000"/>
            <a:ext cx="508635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8</a:t>
            </a:fld>
            <a:endParaRPr lang="en-GB"/>
          </a:p>
        </p:txBody>
      </p:sp>
    </p:spTree>
    <p:extLst>
      <p:ext uri="{BB962C8B-B14F-4D97-AF65-F5344CB8AC3E}">
        <p14:creationId xmlns:p14="http://schemas.microsoft.com/office/powerpoint/2010/main" val="35661024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l="56564" t="42188" r="22433" b="28906"/>
          <a:stretch>
            <a:fillRect/>
          </a:stretch>
        </p:blipFill>
        <p:spPr bwMode="auto">
          <a:xfrm>
            <a:off x="1219200" y="604838"/>
            <a:ext cx="5715000" cy="480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828800" y="114300"/>
            <a:ext cx="7315200" cy="800100"/>
          </a:xfrm>
          <a:prstGeom prst="rect">
            <a:avLst/>
          </a:prstGeom>
        </p:spPr>
        <p:txBody>
          <a:bodyPr wrap="square">
            <a:spAutoFit/>
          </a:bodyPr>
          <a:lstStyle/>
          <a:p>
            <a:pPr>
              <a:defRPr/>
            </a:pPr>
            <a:r>
              <a:rPr lang="en-US" sz="2800" b="1" dirty="0">
                <a:solidFill>
                  <a:srgbClr val="FFC000"/>
                </a:solidFill>
                <a:latin typeface="+mn-lt"/>
                <a:cs typeface="Arial" charset="0"/>
              </a:rPr>
              <a:t>2-hit hypothesis </a:t>
            </a:r>
            <a:r>
              <a:rPr lang="en-US" dirty="0">
                <a:latin typeface="+mn-lt"/>
                <a:cs typeface="Arial" charset="0"/>
              </a:rPr>
              <a:t>of tumor suppression, in which the sequential inactivation of 2 gene alleles results in the development of retinoblastoma.</a:t>
            </a:r>
          </a:p>
        </p:txBody>
      </p:sp>
      <p:sp>
        <p:nvSpPr>
          <p:cNvPr id="5" name="Rectangle 4"/>
          <p:cNvSpPr/>
          <p:nvPr/>
        </p:nvSpPr>
        <p:spPr>
          <a:xfrm>
            <a:off x="152400" y="5459413"/>
            <a:ext cx="8915400" cy="1384995"/>
          </a:xfrm>
          <a:prstGeom prst="rect">
            <a:avLst/>
          </a:prstGeom>
        </p:spPr>
        <p:txBody>
          <a:bodyPr>
            <a:spAutoFit/>
          </a:bodyPr>
          <a:lstStyle/>
          <a:p>
            <a:pPr algn="just">
              <a:defRPr/>
            </a:pPr>
            <a:r>
              <a:rPr lang="en-US" sz="1400" dirty="0">
                <a:latin typeface="Times New Roman" pitchFamily="18" charset="0"/>
                <a:cs typeface="Times New Roman" pitchFamily="18" charset="0"/>
              </a:rPr>
              <a:t>The first hit is usually a mutation in the DNA sequence of the gene (a small deletion or base substitution; star). This mutation can be transmitted through the germline, giving rise to an inherited form of cancer. The second hit (</a:t>
            </a:r>
            <a:r>
              <a:rPr lang="en-US" sz="1400" b="1" dirty="0">
                <a:latin typeface="Times New Roman" pitchFamily="18" charset="0"/>
                <a:cs typeface="Times New Roman" pitchFamily="18" charset="0"/>
              </a:rPr>
              <a:t>loss of heterozygosity [LOH]</a:t>
            </a:r>
            <a:r>
              <a:rPr lang="en-US" sz="1400" dirty="0">
                <a:latin typeface="Times New Roman" pitchFamily="18" charset="0"/>
                <a:cs typeface="Times New Roman" pitchFamily="18" charset="0"/>
              </a:rPr>
              <a:t>) is often a gross chromosomal mechanism that occurs at higher rates in somatic cells and that leads to hemizygosity or homozygosity of the chromosome region containing the mutation. This includes nondisjunctional loss with reduplication of the chromosome carrying the mutated TSG, subchromosomal deletion, unbalanced translocation, and mitotic recombination.</a:t>
            </a:r>
          </a:p>
        </p:txBody>
      </p:sp>
      <p:sp>
        <p:nvSpPr>
          <p:cNvPr id="33797" name="Rectangle 5"/>
          <p:cNvSpPr>
            <a:spLocks noChangeArrowheads="1"/>
          </p:cNvSpPr>
          <p:nvPr/>
        </p:nvSpPr>
        <p:spPr bwMode="auto">
          <a:xfrm>
            <a:off x="7162800" y="4114800"/>
            <a:ext cx="19050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latin typeface="Goudy"/>
              </a:rPr>
              <a:t>Oliveira AM, Ross JS, Fletcher JA. </a:t>
            </a:r>
            <a:r>
              <a:rPr lang="en-US" sz="900" i="1">
                <a:latin typeface="Goudy-Italic"/>
              </a:rPr>
              <a:t>p53 </a:t>
            </a:r>
            <a:r>
              <a:rPr lang="en-US" sz="900" i="1">
                <a:latin typeface="Goudy"/>
              </a:rPr>
              <a:t>and tumor suppressor</a:t>
            </a:r>
          </a:p>
          <a:p>
            <a:r>
              <a:rPr lang="en-US" sz="900">
                <a:latin typeface="Goudy"/>
              </a:rPr>
              <a:t>genes in breast cancer. In: Ross JS, Hortobagyi GH, eds. </a:t>
            </a:r>
            <a:r>
              <a:rPr lang="en-US" sz="900" i="1">
                <a:latin typeface="Goudy-Italic"/>
              </a:rPr>
              <a:t>The</a:t>
            </a:r>
          </a:p>
          <a:p>
            <a:r>
              <a:rPr lang="en-US" sz="900" i="1">
                <a:latin typeface="Goudy-Italic"/>
              </a:rPr>
              <a:t>Molecular Oncology of Breast Cancer. </a:t>
            </a:r>
            <a:r>
              <a:rPr lang="en-US" sz="900" i="1">
                <a:latin typeface="Goudy"/>
              </a:rPr>
              <a:t>Sudbury, MA: Jones and</a:t>
            </a:r>
          </a:p>
          <a:p>
            <a:r>
              <a:rPr lang="en-US" sz="900">
                <a:latin typeface="Goudy"/>
              </a:rPr>
              <a:t>Bartlett; 2005:358-372</a:t>
            </a:r>
            <a:endParaRPr lang="en-US"/>
          </a:p>
        </p:txBody>
      </p:sp>
      <p:sp>
        <p:nvSpPr>
          <p:cNvPr id="2" name="Slide Number Placeholder 1"/>
          <p:cNvSpPr>
            <a:spLocks noGrp="1"/>
          </p:cNvSpPr>
          <p:nvPr>
            <p:ph type="sldNum" sz="quarter" idx="12"/>
          </p:nvPr>
        </p:nvSpPr>
        <p:spPr/>
        <p:txBody>
          <a:bodyPr/>
          <a:lstStyle/>
          <a:p>
            <a:fld id="{781C0F97-348B-46A2-84FE-EBA07D71BB30}" type="slidenum">
              <a:rPr lang="en-GB" smtClean="0"/>
              <a:t>9</a:t>
            </a:fld>
            <a:endParaRPr lang="en-GB"/>
          </a:p>
        </p:txBody>
      </p:sp>
    </p:spTree>
    <p:extLst>
      <p:ext uri="{BB962C8B-B14F-4D97-AF65-F5344CB8AC3E}">
        <p14:creationId xmlns:p14="http://schemas.microsoft.com/office/powerpoint/2010/main" val="39012824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TotalTime>
  <Words>1381</Words>
  <Application>Microsoft Office PowerPoint</Application>
  <PresentationFormat>On-screen Show (4:3)</PresentationFormat>
  <Paragraphs>99</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Cell and Molecular Biology</vt:lpstr>
      <vt:lpstr>Cancer cells – The Basics </vt:lpstr>
      <vt:lpstr>PowerPoint Presentation</vt:lpstr>
      <vt:lpstr>PowerPoint Presentation</vt:lpstr>
      <vt:lpstr>Cancer Cells -Types of Genes</vt:lpstr>
      <vt:lpstr>PowerPoint Presentation</vt:lpstr>
      <vt:lpstr>Cancer Cells - Oncogenes and Proto-oncogenes</vt:lpstr>
      <vt:lpstr>Cancer Cells – Tumor-suppressor Genes</vt:lpstr>
      <vt:lpstr>PowerPoint Presentation</vt:lpstr>
      <vt:lpstr>Hereditary Cancer Syndromes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Genetic of the Acute Leukemias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and Molecular Biology</dc:title>
  <dc:creator>Halani</dc:creator>
  <cp:lastModifiedBy>Halani</cp:lastModifiedBy>
  <cp:revision>1</cp:revision>
  <dcterms:created xsi:type="dcterms:W3CDTF">2014-11-10T06:22:03Z</dcterms:created>
  <dcterms:modified xsi:type="dcterms:W3CDTF">2014-11-10T06:27:47Z</dcterms:modified>
</cp:coreProperties>
</file>