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5"/>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2" autoAdjust="0"/>
  </p:normalViewPr>
  <p:slideViewPr>
    <p:cSldViewPr showGuides="1">
      <p:cViewPr>
        <p:scale>
          <a:sx n="70" d="100"/>
          <a:sy n="70" d="100"/>
        </p:scale>
        <p:origin x="-1386"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1"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t>10/11/2014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t>‹#›</a:t>
            </a:fld>
            <a:endParaRPr lang="en-GB"/>
          </a:p>
        </p:txBody>
      </p:sp>
    </p:spTree>
    <p:extLst>
      <p:ext uri="{BB962C8B-B14F-4D97-AF65-F5344CB8AC3E}">
        <p14:creationId xmlns:p14="http://schemas.microsoft.com/office/powerpoint/2010/main"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fld id="{0AEBD063-4CFA-4DE7-A0FB-BD333A41C72F}" type="slidenum">
              <a:rPr lang="en-US" sz="1200"/>
              <a:pPr eaLnBrk="1" hangingPunct="1"/>
              <a:t>3</a:t>
            </a:fld>
            <a:endParaRPr lang="en-US" sz="1200"/>
          </a:p>
        </p:txBody>
      </p:sp>
      <p:sp>
        <p:nvSpPr>
          <p:cNvPr id="37891"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algn="r"/>
            <a:fld id="{284C63F3-FF6F-46C3-9CB2-B04171EA902A}" type="slidenum">
              <a:rPr lang="en-US" sz="1200">
                <a:latin typeface="Times" charset="0"/>
              </a:rPr>
              <a:pPr algn="r"/>
              <a:t>3</a:t>
            </a:fld>
            <a:endParaRPr lang="en-US" sz="1200">
              <a:latin typeface="Times" charset="0"/>
            </a:endParaRPr>
          </a:p>
        </p:txBody>
      </p:sp>
      <p:sp>
        <p:nvSpPr>
          <p:cNvPr id="37892" name="Rectangle 2"/>
          <p:cNvSpPr>
            <a:spLocks noRot="1" noChangeArrowheads="1" noTextEdit="1"/>
          </p:cNvSpPr>
          <p:nvPr>
            <p:ph type="sldImg"/>
          </p:nvPr>
        </p:nvSpPr>
        <p:spPr>
          <a:solidFill>
            <a:srgbClr val="FFFFFF"/>
          </a:solidFill>
          <a:ln/>
        </p:spPr>
      </p:sp>
      <p:sp>
        <p:nvSpPr>
          <p:cNvPr id="3789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r>
              <a:rPr lang="en-US" smtClean="0"/>
              <a:t>Stem cells are different from other cells of the body in that they have the ability to differentiate into other cell/tissue types. This ability allows them to replace cells that have died. With this ability, they have been used to replace defective cells/tissues in patients who have certain diseases or defects.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fld id="{2C05D5B9-A192-4036-8874-293F762C0075}" type="slidenum">
              <a:rPr lang="en-US" sz="1200"/>
              <a:pPr eaLnBrk="1" hangingPunct="1"/>
              <a:t>18</a:t>
            </a:fld>
            <a:endParaRPr lang="en-US" sz="1200"/>
          </a:p>
        </p:txBody>
      </p:sp>
      <p:sp>
        <p:nvSpPr>
          <p:cNvPr id="47107" name="Rectangle 3"/>
          <p:cNvSpPr txBox="1">
            <a:spLocks noGrp="1"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algn="r" eaLnBrk="1" hangingPunct="1"/>
            <a:fld id="{9C1C1B2F-7937-428B-A848-C789D7DEEEDE}" type="datetime1">
              <a:rPr lang="en-US" sz="1200">
                <a:cs typeface="Arial" charset="0"/>
              </a:rPr>
              <a:pPr algn="r" eaLnBrk="1" hangingPunct="1"/>
              <a:t>11/10/2014</a:t>
            </a:fld>
            <a:endParaRPr lang="en-US" sz="1200">
              <a:cs typeface="Arial" charset="0"/>
            </a:endParaRPr>
          </a:p>
        </p:txBody>
      </p:sp>
      <p:sp>
        <p:nvSpPr>
          <p:cNvPr id="47108" name="Rectangle 2"/>
          <p:cNvSpPr>
            <a:spLocks noRot="1" noChangeArrowheads="1" noTextEdit="1"/>
          </p:cNvSpPr>
          <p:nvPr>
            <p:ph type="sldImg"/>
          </p:nvPr>
        </p:nvSpPr>
        <p:spPr>
          <a:xfrm>
            <a:off x="1144588" y="687388"/>
            <a:ext cx="4572000" cy="3429000"/>
          </a:xfrm>
          <a:solidFill>
            <a:srgbClr val="FFFFFF"/>
          </a:solidFill>
          <a:ln/>
        </p:spPr>
      </p:sp>
      <p:sp>
        <p:nvSpPr>
          <p:cNvPr id="47109" name="Rectangle 3"/>
          <p:cNvSpPr>
            <a:spLocks noGrp="1" noChangeArrowheads="1"/>
          </p:cNvSpPr>
          <p:nvPr>
            <p:ph type="body" idx="1"/>
          </p:nvPr>
        </p:nvSpPr>
        <p:spPr>
          <a:xfrm>
            <a:off x="687388" y="4341813"/>
            <a:ext cx="5483225" cy="41148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fld id="{F46D208F-44BC-4BC8-9C2E-C87C08265006}" type="slidenum">
              <a:rPr lang="en-US" sz="1200"/>
              <a:pPr eaLnBrk="1" hangingPunct="1"/>
              <a:t>28</a:t>
            </a:fld>
            <a:endParaRPr lang="en-US" sz="1200"/>
          </a:p>
        </p:txBody>
      </p:sp>
      <p:sp>
        <p:nvSpPr>
          <p:cNvPr id="48131" name="Slide Image Placeholder 1"/>
          <p:cNvSpPr>
            <a:spLocks noGrp="1" noRot="1" noChangeAspect="1" noTextEdit="1"/>
          </p:cNvSpPr>
          <p:nvPr>
            <p:ph type="sldImg"/>
          </p:nvPr>
        </p:nvSpPr>
        <p:spPr>
          <a:noFill/>
          <a:ln/>
        </p:spPr>
      </p:sp>
      <p:sp>
        <p:nvSpPr>
          <p:cNvPr id="48132" name="Notes Placeholder 2"/>
          <p:cNvSpPr>
            <a:spLocks noGrp="1"/>
          </p:cNvSpPr>
          <p:nvPr>
            <p:ph type="body" idx="1"/>
          </p:nvPr>
        </p:nvSpPr>
        <p:spPr>
          <a:xfrm>
            <a:off x="0" y="0"/>
            <a:ext cx="0" cy="0"/>
          </a:xfrm>
          <a:noFill/>
        </p:spPr>
        <p:txBody>
          <a:bodyPr/>
          <a:lstStyle/>
          <a:p>
            <a:pPr eaLnBrk="1" hangingPunct="1"/>
            <a:r>
              <a:rPr lang="en-US" smtClean="0"/>
              <a:t>Adult stem cells are found all over your body. Here are a few examples of places in the body with stem cells. </a:t>
            </a:r>
          </a:p>
          <a:p>
            <a:pPr eaLnBrk="1" hangingPunct="1"/>
            <a:endParaRPr lang="en-US" smtClean="0"/>
          </a:p>
          <a:p>
            <a:pPr eaLnBrk="1" hangingPunct="1"/>
            <a:r>
              <a:rPr lang="en-US" smtClean="0"/>
              <a:t>Who here has been told that brain cells never regenerate? (hands) Whoever told you that was misinformed! Relatively recently scientists discovered that in two specific parts of your brain, neural stem cells divide and differentiate to become neurons and glial cells, which support the growth of neurons. Without neural stem cells in the hippocampus, you would probably not be able to learn or remember.</a:t>
            </a:r>
          </a:p>
          <a:p>
            <a:pPr marL="685800" lvl="1" indent="-228600" eaLnBrk="1" hangingPunct="1">
              <a:buFontTx/>
              <a:buAutoNum type="arabicPeriod"/>
            </a:pPr>
            <a:r>
              <a:rPr lang="en-US" smtClean="0"/>
              <a:t>The top right picture is a cross-section of the rat hippocampus, and neural stem cells are the blue dots, which divide and differentiate to form mature neurons (green) and astrocytes (red). </a:t>
            </a:r>
          </a:p>
          <a:p>
            <a:pPr marL="685800" lvl="1" indent="-228600" eaLnBrk="1" hangingPunct="1">
              <a:buFontTx/>
              <a:buAutoNum type="arabicPeriod"/>
            </a:pPr>
            <a:r>
              <a:rPr lang="en-US" smtClean="0"/>
              <a:t>The bottom right picture is of cultured neural stem cells (just plain blue dots), and derived from those stem cells, neurons (blue dots surrounded by red) and oligodendrocytes (blue dots surrounded by green).</a:t>
            </a:r>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738061E3-BEA6-4C0B-84DE-350174F6246F}" type="slidenum">
              <a:rPr lang="en-US" sz="1200">
                <a:latin typeface="+mn-lt"/>
                <a:cs typeface="+mn-cs"/>
              </a:rPr>
              <a:pPr algn="r" fontAlgn="auto">
                <a:spcBef>
                  <a:spcPts val="0"/>
                </a:spcBef>
                <a:spcAft>
                  <a:spcPts val="0"/>
                </a:spcAft>
                <a:defRPr/>
              </a:pPr>
              <a:t>28</a:t>
            </a:fld>
            <a:endParaRPr lang="en-US" sz="1200">
              <a:latin typeface="+mn-lt"/>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fld id="{5CF81573-6276-4F16-9BA3-2A484685DDEB}" type="slidenum">
              <a:rPr lang="en-US" sz="1200"/>
              <a:pPr eaLnBrk="1" hangingPunct="1"/>
              <a:t>4</a:t>
            </a:fld>
            <a:endParaRPr lang="en-US" sz="1200"/>
          </a:p>
        </p:txBody>
      </p:sp>
      <p:sp>
        <p:nvSpPr>
          <p:cNvPr id="38915"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algn="r"/>
            <a:fld id="{3D7383B7-AB0D-440A-B3F4-BB43A524F223}" type="slidenum">
              <a:rPr lang="en-US" sz="1200">
                <a:latin typeface="Times" charset="0"/>
              </a:rPr>
              <a:pPr algn="r"/>
              <a:t>4</a:t>
            </a:fld>
            <a:endParaRPr lang="en-US" sz="1200">
              <a:latin typeface="Times" charset="0"/>
            </a:endParaRPr>
          </a:p>
        </p:txBody>
      </p:sp>
      <p:sp>
        <p:nvSpPr>
          <p:cNvPr id="38916" name="Rectangle 2"/>
          <p:cNvSpPr>
            <a:spLocks noRot="1" noChangeArrowheads="1" noTextEdit="1"/>
          </p:cNvSpPr>
          <p:nvPr>
            <p:ph type="sldImg"/>
          </p:nvPr>
        </p:nvSpPr>
        <p:spPr>
          <a:xfrm>
            <a:off x="1154113" y="681038"/>
            <a:ext cx="4551362" cy="3413125"/>
          </a:xfrm>
          <a:solidFill>
            <a:srgbClr val="FFFFFF"/>
          </a:solidFill>
          <a:ln w="12700" cap="flat">
            <a:solidFill>
              <a:schemeClr val="tx1"/>
            </a:solidFill>
          </a:ln>
        </p:spPr>
      </p:sp>
      <p:sp>
        <p:nvSpPr>
          <p:cNvPr id="38917" name="Rectangle 3"/>
          <p:cNvSpPr>
            <a:spLocks noGrp="1" noChangeArrowheads="1"/>
          </p:cNvSpPr>
          <p:nvPr>
            <p:ph type="body" idx="1"/>
          </p:nvPr>
        </p:nvSpPr>
        <p:spPr>
          <a:xfrm>
            <a:off x="885825" y="4344988"/>
            <a:ext cx="5086350" cy="41290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90224" tIns="44320" rIns="90224" bIns="44320"/>
          <a:lstStyle/>
          <a:p>
            <a:pPr eaLnBrk="1" hangingPunct="1"/>
            <a:r>
              <a:rPr lang="en-US" altLang="en-US" sz="2400" b="1" smtClean="0"/>
              <a:t>Common </a:t>
            </a:r>
            <a:r>
              <a:rPr lang="en-US" altLang="en-US" sz="1600" b="1" smtClean="0"/>
              <a:t>variants,  called polymorphisms,  occur at greater than 1% frequency </a:t>
            </a:r>
          </a:p>
          <a:p>
            <a:pPr eaLnBrk="1" hangingPunct="1"/>
            <a:endParaRPr lang="en-US" altLang="en-US" sz="1600" b="1" smtClean="0"/>
          </a:p>
          <a:p>
            <a:pPr eaLnBrk="1" hangingPunct="1"/>
            <a:r>
              <a:rPr lang="en-US" altLang="en-US" sz="1600" b="1" smtClean="0"/>
              <a:t>I have given some examples of how exposure induced risk is modified in various ways</a:t>
            </a:r>
          </a:p>
          <a:p>
            <a:pPr eaLnBrk="1" hangingPunct="1"/>
            <a:endParaRPr lang="en-US" altLang="en-US" sz="1600" b="1" smtClean="0"/>
          </a:p>
          <a:p>
            <a:pPr eaLnBrk="1" hangingPunct="1"/>
            <a:r>
              <a:rPr lang="en-US" altLang="en-US" sz="1600" b="1" smtClean="0"/>
              <a:t>Typically the effects are modest in magnitude. </a:t>
            </a:r>
          </a:p>
          <a:p>
            <a:pPr eaLnBrk="1" hangingPunct="1"/>
            <a:endParaRPr lang="en-US" altLang="en-US" sz="1600" b="1" smtClean="0"/>
          </a:p>
          <a:p>
            <a:pPr eaLnBrk="1" hangingPunct="1"/>
            <a:r>
              <a:rPr lang="en-US" altLang="en-US" sz="1600" b="1" smtClean="0"/>
              <a:t>We are interested in how genetics modifies Exposure and exposure-related diseases   Because…..</a:t>
            </a:r>
          </a:p>
          <a:p>
            <a:pPr eaLnBrk="1" hangingPunct="1"/>
            <a:endParaRPr lang="en-US" altLang="en-US" sz="1600" b="1"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fld id="{157C3D96-175F-4614-A1EF-5121D2A57D6F}" type="slidenum">
              <a:rPr lang="en-US" sz="1200"/>
              <a:pPr eaLnBrk="1" hangingPunct="1"/>
              <a:t>5</a:t>
            </a:fld>
            <a:endParaRPr lang="en-US" sz="1200"/>
          </a:p>
        </p:txBody>
      </p:sp>
      <p:sp>
        <p:nvSpPr>
          <p:cNvPr id="39939"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algn="r"/>
            <a:fld id="{3D92F9C8-390C-4934-AE1B-D9AFFE494F7B}" type="slidenum">
              <a:rPr lang="en-US" sz="1200">
                <a:latin typeface="Times" charset="0"/>
              </a:rPr>
              <a:pPr algn="r"/>
              <a:t>5</a:t>
            </a:fld>
            <a:endParaRPr lang="en-US" sz="1200">
              <a:latin typeface="Times" charset="0"/>
            </a:endParaRPr>
          </a:p>
        </p:txBody>
      </p:sp>
      <p:sp>
        <p:nvSpPr>
          <p:cNvPr id="39940" name="Rectangle 2"/>
          <p:cNvSpPr>
            <a:spLocks noRot="1" noChangeArrowheads="1" noTextEdit="1"/>
          </p:cNvSpPr>
          <p:nvPr>
            <p:ph type="sldImg"/>
          </p:nvPr>
        </p:nvSpPr>
        <p:spPr>
          <a:solidFill>
            <a:srgbClr val="FFFFFF"/>
          </a:solidFill>
          <a:ln/>
        </p:spPr>
      </p:sp>
      <p:sp>
        <p:nvSpPr>
          <p:cNvPr id="3994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228600" indent="-228600" eaLnBrk="1" hangingPunct="1"/>
            <a:r>
              <a:rPr lang="en-US" smtClean="0"/>
              <a:t>Stem cells can be classified into three broad categories, based on their ability to differentiate. Totipotent stem cells are found only in early embryos. Each cell can form a complete organism (e.g., identical twins). Pluripotent stem cells exist in the undifferentiated inner cell mass of the blastocyst and can form any of the over 200 different cell types found in the body. Multipotent stem cells are derived from fetal tissue, cord blood and adult stem cells. Although their ability to differentiate is more limited than pluripotent stem cells, they already have a track record of success in cell-based therapies. Here is a current list of the sources of stem cells:</a:t>
            </a:r>
          </a:p>
          <a:p>
            <a:pPr marL="228600" indent="-228600" eaLnBrk="1" hangingPunct="1">
              <a:buFontTx/>
              <a:buAutoNum type="arabicPeriod"/>
            </a:pPr>
            <a:r>
              <a:rPr lang="en-US" b="1" smtClean="0"/>
              <a:t>Embryonic stem cells</a:t>
            </a:r>
            <a:r>
              <a:rPr lang="en-US" smtClean="0"/>
              <a:t> - are harvested from the inner cell mass of the blastocyst seven to ten days after fertilization.</a:t>
            </a:r>
          </a:p>
          <a:p>
            <a:pPr marL="228600" indent="-228600" eaLnBrk="1" hangingPunct="1">
              <a:buFontTx/>
              <a:buAutoNum type="arabicPeriod"/>
            </a:pPr>
            <a:r>
              <a:rPr lang="en-US" b="1" smtClean="0"/>
              <a:t>Fetal stem cells</a:t>
            </a:r>
            <a:r>
              <a:rPr lang="en-US" smtClean="0"/>
              <a:t> - are taken from the germline tissues that will make up the gonads of aborted fetuses.</a:t>
            </a:r>
          </a:p>
          <a:p>
            <a:pPr marL="228600" indent="-228600" eaLnBrk="1" hangingPunct="1">
              <a:buFontTx/>
              <a:buAutoNum type="arabicPeriod"/>
            </a:pPr>
            <a:r>
              <a:rPr lang="en-US" b="1" smtClean="0"/>
              <a:t>Umbilical cord stem cells</a:t>
            </a:r>
            <a:r>
              <a:rPr lang="en-US" smtClean="0"/>
              <a:t> - Umbilical cord blood contains stem cells similar to those found in bone marrow.</a:t>
            </a:r>
          </a:p>
          <a:p>
            <a:pPr marL="228600" indent="-228600" eaLnBrk="1" hangingPunct="1">
              <a:buFontTx/>
              <a:buAutoNum type="arabicPeriod"/>
            </a:pPr>
            <a:r>
              <a:rPr lang="en-US" b="1" smtClean="0"/>
              <a:t>Placenta derived stem cells</a:t>
            </a:r>
            <a:r>
              <a:rPr lang="en-US" smtClean="0"/>
              <a:t> - up to ten times as many stem cells can be harvested from a placenta as from cord blood.</a:t>
            </a:r>
          </a:p>
          <a:p>
            <a:pPr marL="228600" indent="-228600" eaLnBrk="1" hangingPunct="1">
              <a:buFontTx/>
              <a:buAutoNum type="arabicPeriod"/>
            </a:pPr>
            <a:r>
              <a:rPr lang="en-US" b="1" smtClean="0"/>
              <a:t>Adult stem cells</a:t>
            </a:r>
            <a:r>
              <a:rPr lang="en-US" smtClean="0"/>
              <a:t> - Many adult tissues contain stem cells that can be isolated.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fld id="{699791C7-0D24-4D4D-98EC-25666B05E2D9}" type="slidenum">
              <a:rPr lang="en-US" sz="1200"/>
              <a:pPr eaLnBrk="1" hangingPunct="1"/>
              <a:t>6</a:t>
            </a:fld>
            <a:endParaRPr lang="en-US" sz="1200"/>
          </a:p>
        </p:txBody>
      </p:sp>
      <p:sp>
        <p:nvSpPr>
          <p:cNvPr id="19457" name="Rectangle 7"/>
          <p:cNvSpPr txBox="1">
            <a:spLocks noGrp="1" noChangeArrowheads="1"/>
          </p:cNvSpPr>
          <p:nvPr/>
        </p:nvSpPr>
        <p:spPr bwMode="auto">
          <a:xfrm>
            <a:off x="3884613" y="8685213"/>
            <a:ext cx="2971800" cy="457200"/>
          </a:xfrm>
          <a:prstGeom prst="rect">
            <a:avLst/>
          </a:prstGeom>
          <a:noFill/>
          <a:ln>
            <a:miter lim="800000"/>
            <a:headEnd/>
            <a:tailEnd/>
          </a:ln>
        </p:spPr>
        <p:txBody>
          <a:bodyPr anchor="b"/>
          <a:lstStyle/>
          <a:p>
            <a:pPr algn="r">
              <a:defRPr/>
            </a:pPr>
            <a:fld id="{FEEC1880-D16C-4E74-8405-8B8CAD7AEBDF}" type="slidenum">
              <a:rPr lang="en-US" sz="1200">
                <a:latin typeface="+mn-lt"/>
                <a:cs typeface="+mn-cs"/>
              </a:rPr>
              <a:pPr algn="r">
                <a:defRPr/>
              </a:pPr>
              <a:t>6</a:t>
            </a:fld>
            <a:endParaRPr lang="en-US" sz="1200">
              <a:latin typeface="+mn-lt"/>
              <a:cs typeface="+mn-cs"/>
            </a:endParaRPr>
          </a:p>
        </p:txBody>
      </p:sp>
      <p:sp>
        <p:nvSpPr>
          <p:cNvPr id="40964" name="Rectangle 2"/>
          <p:cNvSpPr>
            <a:spLocks noGrp="1" noRot="1" noChangeAspect="1" noChangeArrowheads="1" noTextEdit="1"/>
          </p:cNvSpPr>
          <p:nvPr>
            <p:ph type="sldImg"/>
          </p:nvPr>
        </p:nvSpPr>
        <p:spPr>
          <a:noFill/>
          <a:ln/>
        </p:spPr>
      </p:sp>
      <p:sp>
        <p:nvSpPr>
          <p:cNvPr id="40965" name="Rectangle 3"/>
          <p:cNvSpPr>
            <a:spLocks noGrp="1" noChangeArrowheads="1"/>
          </p:cNvSpPr>
          <p:nvPr>
            <p:ph type="body" idx="1"/>
          </p:nvPr>
        </p:nvSpPr>
        <p:spPr>
          <a:xfrm>
            <a:off x="0" y="0"/>
            <a:ext cx="0" cy="0"/>
          </a:xfrm>
          <a:noFill/>
        </p:spPr>
        <p:txBody>
          <a:bodyPr/>
          <a:lstStyle/>
          <a:p>
            <a:pPr eaLnBrk="1" hangingPunct="1">
              <a:lnSpc>
                <a:spcPct val="80000"/>
              </a:lnSpc>
              <a:spcBef>
                <a:spcPct val="50000"/>
              </a:spcBef>
            </a:pPr>
            <a:r>
              <a:rPr lang="en-US" sz="1000" b="1" smtClean="0"/>
              <a:t>CLICK! </a:t>
            </a:r>
            <a:r>
              <a:rPr lang="en-US" sz="1000" smtClean="0"/>
              <a:t>This diagram will eventually show the entire range of development, from fertilized egg to mature cell types in the body. </a:t>
            </a:r>
          </a:p>
          <a:p>
            <a:pPr eaLnBrk="1" hangingPunct="1">
              <a:lnSpc>
                <a:spcPct val="80000"/>
              </a:lnSpc>
              <a:spcBef>
                <a:spcPct val="50000"/>
              </a:spcBef>
            </a:pPr>
            <a:endParaRPr lang="en-US" sz="1000" smtClean="0"/>
          </a:p>
          <a:p>
            <a:pPr eaLnBrk="1" hangingPunct="1">
              <a:lnSpc>
                <a:spcPct val="80000"/>
              </a:lnSpc>
              <a:spcBef>
                <a:spcPct val="50000"/>
              </a:spcBef>
            </a:pPr>
            <a:r>
              <a:rPr lang="en-US" sz="1000" smtClean="0"/>
              <a:t>Each cell in the 8-cell embryo, here in red, can generate every cell in the embryo </a:t>
            </a:r>
            <a:r>
              <a:rPr lang="en-US" sz="1000" b="1" smtClean="0"/>
              <a:t>as well as</a:t>
            </a:r>
            <a:r>
              <a:rPr lang="en-US" sz="1000" smtClean="0"/>
              <a:t> the placenta and extra-embryonic tissues. These cells are called </a:t>
            </a:r>
            <a:r>
              <a:rPr lang="en-US" sz="1000" b="1" smtClean="0"/>
              <a:t>CLICK! </a:t>
            </a:r>
            <a:r>
              <a:rPr lang="en-US" sz="1000" smtClean="0"/>
              <a:t>TOTIPOTENT stem cells. Why are they called totipotent? (wait for answers) Because one red cell can potentially make all necessary tissues for development. </a:t>
            </a:r>
            <a:r>
              <a:rPr lang="en-US" sz="1000" b="1" smtClean="0"/>
              <a:t>CLICK!</a:t>
            </a:r>
            <a:r>
              <a:rPr lang="en-US" sz="1000" smtClean="0"/>
              <a:t> </a:t>
            </a:r>
          </a:p>
          <a:p>
            <a:pPr eaLnBrk="1" hangingPunct="1">
              <a:lnSpc>
                <a:spcPct val="80000"/>
              </a:lnSpc>
              <a:spcBef>
                <a:spcPct val="50000"/>
              </a:spcBef>
            </a:pPr>
            <a:endParaRPr lang="en-US" sz="1000" smtClean="0"/>
          </a:p>
          <a:p>
            <a:pPr eaLnBrk="1" hangingPunct="1">
              <a:lnSpc>
                <a:spcPct val="80000"/>
              </a:lnSpc>
              <a:spcBef>
                <a:spcPct val="50000"/>
              </a:spcBef>
            </a:pPr>
            <a:r>
              <a:rPr lang="en-US" sz="1000" smtClean="0"/>
              <a:t>During In Vitro Fertilization, can parents choose whether their baby is going to be a boy or a girl? (wait) Yes, there is a widely-practiced procedure called pre-implantation genetic diagnosis, where one cell is removed from the 8-cell embryo and its DNA is examined. What might you look for when trying to identify the embryo’s sex? (wait) If there’s an X and Y chromosome it’s a boy and if there are two X’s it’s a girl. The parents can decide whether to implant it. Also parents with a genetic disease might want to see if their baby has any identifiable genetic disorders and decide whether to implant based on this information. Pre-implantation genetic diagnosis doesn’t destroy the embryo. Scientists are attempting to adapt this pre-implantation genetic diagnosis procedure and use it to create a stem cell line from one single TOTIPOTENT cell, without destroying the embryo. </a:t>
            </a:r>
          </a:p>
          <a:p>
            <a:pPr eaLnBrk="1" hangingPunct="1">
              <a:lnSpc>
                <a:spcPct val="80000"/>
              </a:lnSpc>
              <a:spcBef>
                <a:spcPct val="50000"/>
              </a:spcBef>
            </a:pPr>
            <a:endParaRPr lang="en-US" sz="1000" smtClean="0"/>
          </a:p>
          <a:p>
            <a:pPr eaLnBrk="1" hangingPunct="1">
              <a:lnSpc>
                <a:spcPct val="80000"/>
              </a:lnSpc>
              <a:spcBef>
                <a:spcPct val="50000"/>
              </a:spcBef>
            </a:pPr>
            <a:r>
              <a:rPr lang="en-US" sz="1000" smtClean="0"/>
              <a:t>The embryonic stem cells inside the blastocyst, here in purple, can generate every cell in the body </a:t>
            </a:r>
            <a:r>
              <a:rPr lang="en-US" sz="1000" b="1" smtClean="0"/>
              <a:t>except</a:t>
            </a:r>
            <a:r>
              <a:rPr lang="en-US" sz="1000" smtClean="0"/>
              <a:t> placenta and extra-embryonic tissues. These are called </a:t>
            </a:r>
            <a:r>
              <a:rPr lang="en-US" sz="1000" b="1" smtClean="0"/>
              <a:t>CLICK!</a:t>
            </a:r>
            <a:r>
              <a:rPr lang="en-US" sz="1000" smtClean="0"/>
              <a:t> PLURIPOTENT stem cells…why? (wait for answers) Because they can differentiate into all the 200+ cell types in the body, but they do not form the placenta. </a:t>
            </a:r>
            <a:r>
              <a:rPr lang="en-US" sz="1000" b="1" smtClean="0"/>
              <a:t>CLICK! </a:t>
            </a:r>
            <a:r>
              <a:rPr lang="en-US" sz="1000" smtClean="0"/>
              <a:t>Pluripotent stem cells can be isolated and grown in culture, or left to develop into more specialized cells in the body.</a:t>
            </a:r>
          </a:p>
          <a:p>
            <a:pPr eaLnBrk="1" hangingPunct="1">
              <a:lnSpc>
                <a:spcPct val="80000"/>
              </a:lnSpc>
              <a:spcBef>
                <a:spcPct val="50000"/>
              </a:spcBef>
            </a:pPr>
            <a:endParaRPr lang="en-US" sz="1000" smtClean="0"/>
          </a:p>
          <a:p>
            <a:pPr eaLnBrk="1" hangingPunct="1">
              <a:lnSpc>
                <a:spcPct val="80000"/>
              </a:lnSpc>
              <a:spcBef>
                <a:spcPct val="50000"/>
              </a:spcBef>
            </a:pPr>
            <a:r>
              <a:rPr lang="en-US" sz="1000" b="1" smtClean="0"/>
              <a:t>CLICK! </a:t>
            </a:r>
            <a:r>
              <a:rPr lang="en-US" sz="1000" smtClean="0"/>
              <a:t>Adult stem cells or tissue-specific stem cells have restricted lineages. Adult stem cells show up when the three distinct layers form in the 14-day-old embryo, and are present in the fetus, baby, child, and so forth. Adult just means they’ve gone further down their lineage pathway than the initial stem cells in the embryo. They are called </a:t>
            </a:r>
            <a:r>
              <a:rPr lang="en-US" sz="1000" b="1" smtClean="0"/>
              <a:t>CLICK! </a:t>
            </a:r>
            <a:r>
              <a:rPr lang="en-US" sz="1000" smtClean="0"/>
              <a:t>MULTIPOTENT stem cells because they will only become mature cells from the tissue in which they reside. Adult stem cells are present throughout your life and replace fully mature </a:t>
            </a:r>
            <a:r>
              <a:rPr lang="en-US" sz="1000" b="1" smtClean="0"/>
              <a:t>CLICK!</a:t>
            </a:r>
            <a:r>
              <a:rPr lang="en-US" sz="1000" smtClean="0"/>
              <a:t>, yet damaged and dying cells.</a:t>
            </a:r>
          </a:p>
          <a:p>
            <a:pPr eaLnBrk="1" hangingPunct="1">
              <a:lnSpc>
                <a:spcPct val="80000"/>
              </a:lnSpc>
              <a:spcBef>
                <a:spcPct val="50000"/>
              </a:spcBef>
            </a:pPr>
            <a:endParaRPr lang="en-US" sz="1000" smtClean="0"/>
          </a:p>
          <a:p>
            <a:pPr eaLnBrk="1" hangingPunct="1">
              <a:lnSpc>
                <a:spcPct val="80000"/>
              </a:lnSpc>
              <a:spcBef>
                <a:spcPct val="50000"/>
              </a:spcBef>
            </a:pPr>
            <a:r>
              <a:rPr lang="en-US" sz="700" b="1" smtClean="0"/>
              <a:t>So to review (if time): </a:t>
            </a:r>
            <a:r>
              <a:rPr lang="en-US" sz="700" smtClean="0"/>
              <a:t>TOTIPOTENT stem cells come from embryos that are less than 3 days old. These cells can make the TOTAL human being because they can form the placenta and all other tissues. PLURIPOTENT stem cells come from embryos that are 5-14 days old. Embryos and fetuses that are older than 14 days DO NOT contain pluripotent cells. These cells can form every cell type in the body but not the placenta. MULTIPOTENT stem cells are also called adult stem cells and these appear in the 14 day old embryo and beyond. At this point these stem cells will continue down certain lineages and CANNOT naturally turn back into pluripotent cells or switch lineages.</a:t>
            </a:r>
          </a:p>
          <a:p>
            <a:pPr eaLnBrk="1" hangingPunct="1">
              <a:lnSpc>
                <a:spcPct val="80000"/>
              </a:lnSpc>
              <a:spcBef>
                <a:spcPct val="50000"/>
              </a:spcBef>
            </a:pPr>
            <a:endParaRPr lang="en-US" sz="7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fld id="{FF8D7ABD-3688-4C4A-9D41-4EE15199E73A}" type="slidenum">
              <a:rPr lang="en-US" sz="1200"/>
              <a:pPr eaLnBrk="1" hangingPunct="1"/>
              <a:t>11</a:t>
            </a:fld>
            <a:endParaRPr lang="en-US" sz="1200"/>
          </a:p>
        </p:txBody>
      </p:sp>
      <p:sp>
        <p:nvSpPr>
          <p:cNvPr id="41987"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algn="r"/>
            <a:fld id="{BDAAD6E6-B769-4AD4-9263-FAD8DA614BC2}" type="slidenum">
              <a:rPr lang="en-US" sz="1200">
                <a:latin typeface="Times" charset="0"/>
              </a:rPr>
              <a:pPr algn="r"/>
              <a:t>11</a:t>
            </a:fld>
            <a:endParaRPr lang="en-US" sz="1200">
              <a:latin typeface="Times" charset="0"/>
            </a:endParaRPr>
          </a:p>
        </p:txBody>
      </p:sp>
      <p:sp>
        <p:nvSpPr>
          <p:cNvPr id="41988" name="Rectangle 2"/>
          <p:cNvSpPr>
            <a:spLocks noRot="1" noChangeArrowheads="1" noTextEdit="1"/>
          </p:cNvSpPr>
          <p:nvPr>
            <p:ph type="sldImg"/>
          </p:nvPr>
        </p:nvSpPr>
        <p:spPr>
          <a:xfrm>
            <a:off x="1152525" y="681038"/>
            <a:ext cx="4551363" cy="3413125"/>
          </a:xfrm>
          <a:solidFill>
            <a:srgbClr val="FFFFFF"/>
          </a:solidFill>
          <a:ln/>
        </p:spPr>
      </p:sp>
      <p:sp>
        <p:nvSpPr>
          <p:cNvPr id="41989" name="Rectangle 3"/>
          <p:cNvSpPr>
            <a:spLocks noGrp="1" noChangeArrowheads="1"/>
          </p:cNvSpPr>
          <p:nvPr>
            <p:ph type="body" idx="1"/>
          </p:nvPr>
        </p:nvSpPr>
        <p:spPr>
          <a:xfrm>
            <a:off x="914400" y="4321175"/>
            <a:ext cx="5029200" cy="4170363"/>
          </a:xfrm>
          <a:solidFill>
            <a:srgbClr val="FFFFFF"/>
          </a:solidFill>
          <a:ln>
            <a:solidFill>
              <a:srgbClr val="000000"/>
            </a:solidFill>
            <a:miter lim="800000"/>
            <a:headEnd/>
            <a:tailEnd/>
          </a:ln>
        </p:spPr>
        <p:txBody>
          <a:bodyPr lIns="91173" tIns="45586" rIns="91173" bIns="45586"/>
          <a:lstStyle/>
          <a:p>
            <a:pPr eaLnBrk="1" hangingPunct="1">
              <a:spcBef>
                <a:spcPct val="25000"/>
              </a:spcBef>
            </a:pPr>
            <a:r>
              <a:rPr lang="en-US" altLang="en-US" smtClean="0"/>
              <a:t>Every cell contains a complete copy of “the blueprint of life”</a:t>
            </a:r>
          </a:p>
          <a:p>
            <a:pPr eaLnBrk="1" hangingPunct="1">
              <a:spcBef>
                <a:spcPct val="25000"/>
              </a:spcBef>
            </a:pPr>
            <a:r>
              <a:rPr lang="en-US" altLang="en-US" smtClean="0"/>
              <a:t>DNA consists of two strands of nucleotides - 4 bases (A,G,T,C)</a:t>
            </a:r>
          </a:p>
          <a:p>
            <a:pPr eaLnBrk="1" hangingPunct="1">
              <a:spcBef>
                <a:spcPct val="25000"/>
              </a:spcBef>
            </a:pPr>
            <a:r>
              <a:rPr lang="en-US" altLang="en-US" smtClean="0"/>
              <a:t>23 pairs of chromosomes</a:t>
            </a:r>
          </a:p>
          <a:p>
            <a:pPr eaLnBrk="1" hangingPunct="1">
              <a:spcBef>
                <a:spcPct val="25000"/>
              </a:spcBef>
            </a:pPr>
            <a:r>
              <a:rPr lang="en-US" altLang="en-US" smtClean="0"/>
              <a:t>If unwound and tied together, human DNA in one cell would stretch ~ 5 feet, but would be only 50 trillionths of an inch wide!</a:t>
            </a:r>
          </a:p>
          <a:p>
            <a:pPr eaLnBrk="1" hangingPunct="1">
              <a:spcBef>
                <a:spcPct val="25000"/>
              </a:spcBef>
            </a:pPr>
            <a:r>
              <a:rPr lang="en-US" altLang="en-US" smtClean="0"/>
              <a:t>Genes are specific sequences of DNA, each of which “codes” for a protein with a specific function</a:t>
            </a:r>
          </a:p>
          <a:p>
            <a:pPr eaLnBrk="1" hangingPunct="1">
              <a:spcBef>
                <a:spcPct val="25000"/>
              </a:spcBef>
            </a:pPr>
            <a:r>
              <a:rPr lang="en-US" altLang="en-US" smtClean="0"/>
              <a:t>Genes are copied each time a cell divides, passing on the blueprint</a:t>
            </a:r>
          </a:p>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fld id="{BA28D1BB-A4D3-4335-9A9A-D44670644CE8}" type="slidenum">
              <a:rPr lang="en-US" sz="1200"/>
              <a:pPr eaLnBrk="1" hangingPunct="1"/>
              <a:t>12</a:t>
            </a:fld>
            <a:endParaRPr lang="en-US" sz="1200"/>
          </a:p>
        </p:txBody>
      </p:sp>
      <p:sp>
        <p:nvSpPr>
          <p:cNvPr id="43011"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algn="r"/>
            <a:fld id="{BE8A52D2-C6FE-4EE1-98EF-4A9CDD97DB57}" type="slidenum">
              <a:rPr lang="en-US" sz="1200">
                <a:latin typeface="Times" charset="0"/>
              </a:rPr>
              <a:pPr algn="r"/>
              <a:t>12</a:t>
            </a:fld>
            <a:endParaRPr lang="en-US" sz="1200">
              <a:latin typeface="Times" charset="0"/>
            </a:endParaRPr>
          </a:p>
        </p:txBody>
      </p:sp>
      <p:sp>
        <p:nvSpPr>
          <p:cNvPr id="43012" name="Rectangle 2"/>
          <p:cNvSpPr>
            <a:spLocks noRot="1" noChangeArrowheads="1" noTextEdit="1"/>
          </p:cNvSpPr>
          <p:nvPr>
            <p:ph type="sldImg"/>
          </p:nvPr>
        </p:nvSpPr>
        <p:spPr>
          <a:solidFill>
            <a:srgbClr val="FFFFFF"/>
          </a:solidFill>
          <a:ln/>
        </p:spPr>
      </p:sp>
      <p:sp>
        <p:nvSpPr>
          <p:cNvPr id="4301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r>
              <a:rPr lang="en-US" smtClean="0"/>
              <a:t>The early stages of embryogenesis are the point at which embryonic stem cell lines are derived. The fertilized egg (day 1) undergoes cell division to form a 2-cell embryo, followed by 4-cell, etc. until a ball of cells is formed by the fourth day. The ball becomes hollow, forming the blastocyst. This is the stage at which pluripotent embryonic stem cell lines are generated. Following the blastocyst stage, the tissues of the embryo start to form and the cells become multipotent.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fld id="{9A14E5E2-619A-421B-9385-2D78A3C5C9D1}" type="slidenum">
              <a:rPr lang="en-US" sz="1200"/>
              <a:pPr eaLnBrk="1" hangingPunct="1"/>
              <a:t>14</a:t>
            </a:fld>
            <a:endParaRPr lang="en-US" sz="1200"/>
          </a:p>
        </p:txBody>
      </p:sp>
      <p:sp>
        <p:nvSpPr>
          <p:cNvPr id="44035" name="Rectangle 2"/>
          <p:cNvSpPr>
            <a:spLocks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r>
              <a:rPr lang="en-US" smtClean="0">
                <a:latin typeface="Verdana" pitchFamily="34" charset="0"/>
              </a:rPr>
              <a:t>1990s that scientists agreed that the adult brain does contain stem cells that are able to generate the brain's three major cell types</a:t>
            </a:r>
            <a:r>
              <a:rPr lang="en-US" smtClean="0"/>
              <a:t>—</a:t>
            </a:r>
            <a:r>
              <a:rPr lang="en-US" b="1" u="sng" smtClean="0">
                <a:solidFill>
                  <a:srgbClr val="AF4A82"/>
                </a:solidFill>
                <a:latin typeface="Verdana" pitchFamily="34" charset="0"/>
              </a:rPr>
              <a:t>astrocytes</a:t>
            </a:r>
            <a:r>
              <a:rPr lang="en-US" smtClean="0">
                <a:latin typeface="Verdana" pitchFamily="34" charset="0"/>
              </a:rPr>
              <a:t> and </a:t>
            </a:r>
            <a:r>
              <a:rPr lang="en-US" b="1" u="sng" smtClean="0">
                <a:solidFill>
                  <a:srgbClr val="AF4A82"/>
                </a:solidFill>
                <a:latin typeface="Verdana" pitchFamily="34" charset="0"/>
              </a:rPr>
              <a:t>oligodendrocytes</a:t>
            </a:r>
            <a:r>
              <a:rPr lang="en-US" smtClean="0">
                <a:latin typeface="Verdana" pitchFamily="34" charset="0"/>
              </a:rPr>
              <a:t>, which are non-neuronal cells, and </a:t>
            </a:r>
            <a:r>
              <a:rPr lang="en-US" b="1" u="sng" smtClean="0">
                <a:solidFill>
                  <a:srgbClr val="AF4A82"/>
                </a:solidFill>
                <a:latin typeface="Verdana" pitchFamily="34" charset="0"/>
              </a:rPr>
              <a:t>neurons</a:t>
            </a:r>
            <a:r>
              <a:rPr lang="en-US" smtClean="0">
                <a:latin typeface="Verdana" pitchFamily="34" charset="0"/>
              </a:rPr>
              <a:t>, or nerve cells.</a:t>
            </a:r>
          </a:p>
          <a:p>
            <a:pPr eaLnBrk="1" hangingPunct="1"/>
            <a:r>
              <a:rPr lang="en-US" b="1" i="1" smtClean="0">
                <a:latin typeface="Verdana" pitchFamily="34" charset="0"/>
              </a:rPr>
              <a:t>A. Where are adult stem cells found, and what do they normally do?</a:t>
            </a:r>
          </a:p>
          <a:p>
            <a:pPr eaLnBrk="1" hangingPunct="1"/>
            <a:r>
              <a:rPr lang="en-US" smtClean="0">
                <a:latin typeface="Verdana" pitchFamily="34" charset="0"/>
              </a:rPr>
              <a:t>Adult stem cells have been identified in many organs and tissues, including brain, bone marrow, peripheral blood, blood vessels, skeletal muscle, skin, teeth, heart, gut, liver, ovarian epithelium, and testis. They are thought to reside in a specific area of each tissue (called a "stem cell niche"). In many tissues, current evidence suggests that some types of stem cells are pericytes, cells that compose the outermost layer of small blood vessels. Stem cells may remain quiescent (non-dividing) for long periods of time until they are activated by a normal need for more cells to maintain tissues, or by disease or tissue injury.</a:t>
            </a:r>
          </a:p>
          <a:p>
            <a:pPr eaLnBrk="1" hangingPunct="1"/>
            <a:r>
              <a:rPr lang="en-US" smtClean="0">
                <a:latin typeface="Verdana" pitchFamily="34" charset="0"/>
              </a:rPr>
              <a:t>Typically, there is a very small number of stem cells in each tissue, and once removed from the body, their capacity to divide is limited, making generation of large quantities of stem cells difficult. Scientists in many laboratories are trying to find better ways to grow large quantities of adult stem cells in </a:t>
            </a:r>
            <a:r>
              <a:rPr lang="en-US" b="1" u="sng" smtClean="0">
                <a:solidFill>
                  <a:srgbClr val="AF4A82"/>
                </a:solidFill>
                <a:latin typeface="Verdana" pitchFamily="34" charset="0"/>
              </a:rPr>
              <a:t>cell culture</a:t>
            </a:r>
            <a:r>
              <a:rPr lang="en-US" smtClean="0">
                <a:latin typeface="Verdana" pitchFamily="34" charset="0"/>
              </a:rPr>
              <a:t> and to manipulate them to generate specific cell types so they can be used to treat injury or disease. Some examples of potential treatments include regenerating bone using cells derived from bone marrow stroma, developing insulin-producing cells for type 1 diabetes, and repairing damaged heart muscle following a heart attack with cardiac muscle cells.</a:t>
            </a:r>
          </a:p>
          <a:p>
            <a:pPr eaLnBrk="1" hangingPunct="1"/>
            <a:r>
              <a:rPr lang="en-US" b="1" i="1" smtClean="0">
                <a:latin typeface="Verdana" pitchFamily="34" charset="0"/>
              </a:rPr>
              <a:t>B. What tests are used for identifying adult stem cells?</a:t>
            </a:r>
          </a:p>
          <a:p>
            <a:pPr eaLnBrk="1" hangingPunct="1"/>
            <a:r>
              <a:rPr lang="en-US" smtClean="0">
                <a:latin typeface="Verdana" pitchFamily="34" charset="0"/>
              </a:rPr>
              <a:t>Scientists often use one or more of the following methods to identify adult stem cells: (1) label the cells in a living tissue with molecular markers and then determine the specialized cell types they generate; (2) remove the cells from a living animal, label them in cell culture, and transplant them back into another animal to determine whether the cells replace (or "repopulate") their tissue of origin.</a:t>
            </a:r>
          </a:p>
          <a:p>
            <a:pPr eaLnBrk="1" hangingPunct="1"/>
            <a:r>
              <a:rPr lang="en-US" smtClean="0">
                <a:latin typeface="Verdana" pitchFamily="34" charset="0"/>
              </a:rPr>
              <a:t>Importantly, it must be demonstrated that a single adult stem cell can generate a line of genetically identical cells that then gives rise to all the appropriate differentiated cell types of the tissue. To confirm experimentally that a putative adult stem cell is indeed a stem cell, scientists tend to show either that the cell can give rise to these genetically identical cells in culture, and/or that a purified population of these candidate stem cells can repopulate or reform the tissue after transplant into an animal.</a:t>
            </a:r>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fld id="{8D1D7625-2E92-438C-82EF-006744310397}" type="slidenum">
              <a:rPr lang="en-US" sz="1200"/>
              <a:pPr eaLnBrk="1" hangingPunct="1"/>
              <a:t>15</a:t>
            </a:fld>
            <a:endParaRPr lang="en-US" sz="1200"/>
          </a:p>
        </p:txBody>
      </p:sp>
      <p:sp>
        <p:nvSpPr>
          <p:cNvPr id="45059"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algn="r"/>
            <a:fld id="{80ABBE80-3286-4322-8C4F-7F24C4001177}" type="slidenum">
              <a:rPr lang="en-US" sz="1200">
                <a:latin typeface="Times" charset="0"/>
              </a:rPr>
              <a:pPr algn="r"/>
              <a:t>15</a:t>
            </a:fld>
            <a:endParaRPr lang="en-US" sz="1200">
              <a:latin typeface="Times" charset="0"/>
            </a:endParaRPr>
          </a:p>
        </p:txBody>
      </p:sp>
      <p:sp>
        <p:nvSpPr>
          <p:cNvPr id="45060" name="Rectangle 2"/>
          <p:cNvSpPr>
            <a:spLocks noRot="1" noChangeArrowheads="1" noTextEdit="1"/>
          </p:cNvSpPr>
          <p:nvPr>
            <p:ph type="sldImg"/>
          </p:nvPr>
        </p:nvSpPr>
        <p:spPr>
          <a:xfrm>
            <a:off x="1152525" y="681038"/>
            <a:ext cx="4551363" cy="3413125"/>
          </a:xfrm>
          <a:solidFill>
            <a:srgbClr val="FFFFFF"/>
          </a:solidFill>
          <a:ln/>
        </p:spPr>
      </p:sp>
      <p:sp>
        <p:nvSpPr>
          <p:cNvPr id="45061" name="Rectangle 3"/>
          <p:cNvSpPr>
            <a:spLocks noGrp="1" noChangeArrowheads="1"/>
          </p:cNvSpPr>
          <p:nvPr>
            <p:ph type="body" idx="1"/>
          </p:nvPr>
        </p:nvSpPr>
        <p:spPr>
          <a:xfrm>
            <a:off x="914400" y="4321175"/>
            <a:ext cx="5029200" cy="4170363"/>
          </a:xfrm>
          <a:solidFill>
            <a:srgbClr val="FFFFFF"/>
          </a:solidFill>
          <a:ln>
            <a:solidFill>
              <a:srgbClr val="000000"/>
            </a:solidFill>
            <a:miter lim="800000"/>
            <a:headEnd/>
            <a:tailEnd/>
          </a:ln>
        </p:spPr>
        <p:txBody>
          <a:bodyPr lIns="91173" tIns="45586" rIns="91173" bIns="45586"/>
          <a:lstStyle/>
          <a:p>
            <a:pPr eaLnBrk="1" hangingPunct="1">
              <a:spcBef>
                <a:spcPct val="25000"/>
              </a:spcBef>
            </a:pPr>
            <a:r>
              <a:rPr lang="en-US" altLang="en-US" smtClean="0"/>
              <a:t>Every cell contains a complete copy of “the blueprint of life”</a:t>
            </a:r>
          </a:p>
          <a:p>
            <a:pPr eaLnBrk="1" hangingPunct="1">
              <a:spcBef>
                <a:spcPct val="25000"/>
              </a:spcBef>
            </a:pPr>
            <a:r>
              <a:rPr lang="en-US" altLang="en-US" smtClean="0"/>
              <a:t>DNA consists of two strands of nucleotides - 4 bases (A,G,T,C)</a:t>
            </a:r>
          </a:p>
          <a:p>
            <a:pPr eaLnBrk="1" hangingPunct="1">
              <a:spcBef>
                <a:spcPct val="25000"/>
              </a:spcBef>
            </a:pPr>
            <a:r>
              <a:rPr lang="en-US" altLang="en-US" smtClean="0"/>
              <a:t>23 pairs of chromosomes</a:t>
            </a:r>
          </a:p>
          <a:p>
            <a:pPr eaLnBrk="1" hangingPunct="1">
              <a:spcBef>
                <a:spcPct val="25000"/>
              </a:spcBef>
            </a:pPr>
            <a:r>
              <a:rPr lang="en-US" altLang="en-US" smtClean="0"/>
              <a:t>If unwound and tied together, human DNA in one cell would stretch ~ 5 feet, but would be only 50 trillionths of an inch wide!</a:t>
            </a:r>
          </a:p>
          <a:p>
            <a:pPr eaLnBrk="1" hangingPunct="1">
              <a:spcBef>
                <a:spcPct val="25000"/>
              </a:spcBef>
            </a:pPr>
            <a:r>
              <a:rPr lang="en-US" altLang="en-US" smtClean="0"/>
              <a:t>Genes are specific sequences of DNA, each of which “codes” for a protein with a specific function</a:t>
            </a:r>
          </a:p>
          <a:p>
            <a:pPr eaLnBrk="1" hangingPunct="1">
              <a:spcBef>
                <a:spcPct val="25000"/>
              </a:spcBef>
            </a:pPr>
            <a:r>
              <a:rPr lang="en-US" altLang="en-US" smtClean="0"/>
              <a:t>Genes are copied each time a cell divides, passing on the blueprint</a:t>
            </a:r>
          </a:p>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fld id="{CB5DA5D1-1BF0-4CF3-AF66-F9B7C05517E3}" type="slidenum">
              <a:rPr lang="en-US" sz="1200"/>
              <a:pPr eaLnBrk="1" hangingPunct="1"/>
              <a:t>16</a:t>
            </a:fld>
            <a:endParaRPr lang="en-US" sz="1200"/>
          </a:p>
        </p:txBody>
      </p:sp>
      <p:sp>
        <p:nvSpPr>
          <p:cNvPr id="46083" name="Rectangle 3"/>
          <p:cNvSpPr txBox="1">
            <a:spLocks noGrp="1"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algn="r" eaLnBrk="1" hangingPunct="1"/>
            <a:fld id="{3A5A5FB6-9455-4C5E-9527-57BB8FBD5089}" type="datetime1">
              <a:rPr lang="en-US" sz="1200">
                <a:cs typeface="Arial" charset="0"/>
              </a:rPr>
              <a:pPr algn="r" eaLnBrk="1" hangingPunct="1"/>
              <a:t>11/10/2014</a:t>
            </a:fld>
            <a:endParaRPr lang="en-US" sz="1200">
              <a:cs typeface="Arial" charset="0"/>
            </a:endParaRPr>
          </a:p>
        </p:txBody>
      </p:sp>
      <p:sp>
        <p:nvSpPr>
          <p:cNvPr id="46084" name="Rectangle 2"/>
          <p:cNvSpPr>
            <a:spLocks noRot="1" noChangeArrowheads="1" noTextEdit="1"/>
          </p:cNvSpPr>
          <p:nvPr>
            <p:ph type="sldImg"/>
          </p:nvPr>
        </p:nvSpPr>
        <p:spPr>
          <a:xfrm>
            <a:off x="1144588" y="687388"/>
            <a:ext cx="4572000" cy="3429000"/>
          </a:xfrm>
          <a:solidFill>
            <a:srgbClr val="FFFFFF"/>
          </a:solidFill>
          <a:ln/>
        </p:spPr>
      </p:sp>
      <p:sp>
        <p:nvSpPr>
          <p:cNvPr id="46085" name="Rectangle 3"/>
          <p:cNvSpPr>
            <a:spLocks noGrp="1" noChangeArrowheads="1"/>
          </p:cNvSpPr>
          <p:nvPr>
            <p:ph type="body" idx="1"/>
          </p:nvPr>
        </p:nvSpPr>
        <p:spPr>
          <a:xfrm>
            <a:off x="687388" y="4341813"/>
            <a:ext cx="5483225" cy="41148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3869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3714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8453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pic>
        <p:nvPicPr>
          <p:cNvPr id="7"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77888" y="1571625"/>
            <a:ext cx="3465512"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8" name="Slide Number Placeholder 8"/>
          <p:cNvSpPr>
            <a:spLocks noGrp="1"/>
          </p:cNvSpPr>
          <p:nvPr>
            <p:ph type="sldNum" sz="quarter" idx="10"/>
          </p:nvPr>
        </p:nvSpPr>
        <p:spPr/>
        <p:txBody>
          <a:bodyPr/>
          <a:lstStyle>
            <a:lvl1pPr>
              <a:defRPr/>
            </a:lvl1pPr>
          </a:lstStyle>
          <a:p>
            <a:pPr>
              <a:defRPr/>
            </a:pPr>
            <a:fld id="{BCE32C47-3732-4951-A83B-556D2131DAFD}" type="slidenum">
              <a:rPr lang="en-GB"/>
              <a:pPr>
                <a:defRPr/>
              </a:pPr>
              <a:t>‹#›</a:t>
            </a:fld>
            <a:endParaRPr lang="en-GB"/>
          </a:p>
        </p:txBody>
      </p:sp>
    </p:spTree>
    <p:extLst>
      <p:ext uri="{BB962C8B-B14F-4D97-AF65-F5344CB8AC3E}">
        <p14:creationId xmlns:p14="http://schemas.microsoft.com/office/powerpoint/2010/main" val="3972830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77484" y="1571545"/>
            <a:ext cx="3465916" cy="3991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4673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0788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321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1913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GB" dirty="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dirty="0"/>
          </a:p>
        </p:txBody>
      </p:sp>
    </p:spTree>
    <p:extLst>
      <p:ext uri="{BB962C8B-B14F-4D97-AF65-F5344CB8AC3E}">
        <p14:creationId xmlns:p14="http://schemas.microsoft.com/office/powerpoint/2010/main" val="337244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1C0F97-348B-46A2-84FE-EBA07D71BB30}" type="slidenum">
              <a:rPr lang="en-GB" smtClean="0"/>
              <a:t>‹#›</a:t>
            </a:fld>
            <a:endParaRPr lang="en-GB"/>
          </a:p>
        </p:txBody>
      </p:sp>
      <p:pic>
        <p:nvPicPr>
          <p:cNvPr id="6"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141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1C0F97-348B-46A2-84FE-EBA07D71BB30}" type="slidenum">
              <a:rPr lang="en-GB" smtClean="0"/>
              <a:t>‹#›</a:t>
            </a:fld>
            <a:endParaRPr lang="en-GB"/>
          </a:p>
        </p:txBody>
      </p:sp>
      <p:pic>
        <p:nvPicPr>
          <p:cNvPr id="5"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2717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2946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460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A63BC6-9427-4AB1-9291-243FEAA6D7C6}" type="slidenum">
              <a:rPr lang="en-GB" smtClean="0"/>
              <a:pPr/>
              <a:t>‹#›</a:t>
            </a:fld>
            <a:endParaRPr lang="en-GB" dirty="0"/>
          </a:p>
        </p:txBody>
      </p:sp>
    </p:spTree>
    <p:extLst>
      <p:ext uri="{BB962C8B-B14F-4D97-AF65-F5344CB8AC3E}">
        <p14:creationId xmlns:p14="http://schemas.microsoft.com/office/powerpoint/2010/main" val="295531228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53"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1269.photobucket.com/albums/jj593/Tessa_Santos-Eastgate/?action=view&amp;current=27b.jpg"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jpeg"/></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0"/>
          <p:cNvSpPr>
            <a:spLocks noGrp="1"/>
          </p:cNvSpPr>
          <p:nvPr>
            <p:ph type="title"/>
          </p:nvPr>
        </p:nvSpPr>
        <p:spPr>
          <a:xfrm>
            <a:off x="685800" y="228600"/>
            <a:ext cx="7772400" cy="1143000"/>
          </a:xfrm>
        </p:spPr>
        <p:txBody>
          <a:bodyPr/>
          <a:lstStyle/>
          <a:p>
            <a:pPr eaLnBrk="1" hangingPunct="1"/>
            <a:r>
              <a:rPr lang="en-GB" smtClean="0"/>
              <a:t>Cell and Molecular Biology</a:t>
            </a:r>
          </a:p>
        </p:txBody>
      </p:sp>
      <p:sp>
        <p:nvSpPr>
          <p:cNvPr id="3075" name="Text Placeholder 11"/>
          <p:cNvSpPr>
            <a:spLocks noGrp="1"/>
          </p:cNvSpPr>
          <p:nvPr>
            <p:ph type="body" idx="1"/>
          </p:nvPr>
        </p:nvSpPr>
        <p:spPr>
          <a:xfrm>
            <a:off x="1598612" y="5638800"/>
            <a:ext cx="4040188" cy="581025"/>
          </a:xfrm>
        </p:spPr>
        <p:txBody>
          <a:bodyPr/>
          <a:lstStyle/>
          <a:p>
            <a:pPr eaLnBrk="1" hangingPunct="1"/>
            <a:r>
              <a:rPr lang="en-GB" dirty="0" err="1" smtClean="0"/>
              <a:t>Behrouz</a:t>
            </a:r>
            <a:r>
              <a:rPr lang="en-GB" dirty="0" smtClean="0"/>
              <a:t> </a:t>
            </a:r>
            <a:r>
              <a:rPr lang="en-GB" dirty="0" err="1" smtClean="0"/>
              <a:t>Mahmoudi</a:t>
            </a:r>
            <a:endParaRPr lang="en-GB" dirty="0" smtClean="0"/>
          </a:p>
        </p:txBody>
      </p:sp>
      <p:sp>
        <p:nvSpPr>
          <p:cNvPr id="13" name="Text Placeholder 12"/>
          <p:cNvSpPr>
            <a:spLocks noGrp="1"/>
          </p:cNvSpPr>
          <p:nvPr>
            <p:ph type="body" sz="quarter" idx="3"/>
          </p:nvPr>
        </p:nvSpPr>
        <p:spPr>
          <a:xfrm>
            <a:off x="5562600" y="2438400"/>
            <a:ext cx="2133600" cy="522288"/>
          </a:xfrm>
        </p:spPr>
        <p:txBody>
          <a:bodyPr>
            <a:normAutofit fontScale="92500" lnSpcReduction="10000"/>
          </a:bodyPr>
          <a:lstStyle/>
          <a:p>
            <a:pPr eaLnBrk="1" hangingPunct="1">
              <a:defRPr/>
            </a:pPr>
            <a:r>
              <a:rPr lang="en-GB" dirty="0" smtClean="0"/>
              <a:t>Stem Cells</a:t>
            </a:r>
            <a:endParaRPr lang="en-GB" dirty="0"/>
          </a:p>
        </p:txBody>
      </p:sp>
      <p:pic>
        <p:nvPicPr>
          <p:cNvPr id="3078" name="Content Placeholder 3"/>
          <p:cNvPicPr>
            <a:picLocks noGrp="1" noChangeAspect="1"/>
          </p:cNvPicPr>
          <p:nvPr>
            <p:ph sz="quarter" idx="4"/>
          </p:nvPr>
        </p:nvPicPr>
        <p:blipFill>
          <a:blip r:embed="rId2">
            <a:extLst>
              <a:ext uri="{28A0092B-C50C-407E-A947-70E740481C1C}">
                <a14:useLocalDpi xmlns:a14="http://schemas.microsoft.com/office/drawing/2010/main" val="0"/>
              </a:ext>
            </a:extLst>
          </a:blip>
          <a:srcRect/>
          <a:stretch>
            <a:fillRect/>
          </a:stretch>
        </p:blipFill>
        <p:spPr>
          <a:xfrm>
            <a:off x="5257800" y="3048000"/>
            <a:ext cx="3124200" cy="2239963"/>
          </a:xfrm>
        </p:spPr>
      </p:pic>
      <p:sp>
        <p:nvSpPr>
          <p:cNvPr id="7" name="Slide Number Placeholder 6"/>
          <p:cNvSpPr>
            <a:spLocks noGrp="1"/>
          </p:cNvSpPr>
          <p:nvPr>
            <p:ph type="sldNum" sz="quarter" idx="10"/>
          </p:nvPr>
        </p:nvSpPr>
        <p:spPr/>
        <p:txBody>
          <a:bodyPr/>
          <a:lstStyle/>
          <a:p>
            <a:pPr>
              <a:defRPr/>
            </a:pPr>
            <a:fld id="{46E5DAAE-06AC-47BB-84BA-CB84C92EF078}" type="slidenum">
              <a:rPr lang="en-GB"/>
              <a:pPr>
                <a:defRPr/>
              </a:pPr>
              <a:t>1</a:t>
            </a:fld>
            <a:endParaRPr lang="en-GB"/>
          </a:p>
        </p:txBody>
      </p:sp>
    </p:spTree>
    <p:extLst>
      <p:ext uri="{BB962C8B-B14F-4D97-AF65-F5344CB8AC3E}">
        <p14:creationId xmlns:p14="http://schemas.microsoft.com/office/powerpoint/2010/main" val="617348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1579334" y="304800"/>
            <a:ext cx="5735866"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4400" dirty="0"/>
              <a:t>Embryonic Stem Cells</a:t>
            </a:r>
          </a:p>
        </p:txBody>
      </p:sp>
      <p:pic>
        <p:nvPicPr>
          <p:cNvPr id="12291" name="Picture 5" descr="Photobucke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628163"/>
            <a:ext cx="6934200" cy="466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Text Box 8"/>
          <p:cNvSpPr txBox="1">
            <a:spLocks noChangeArrowheads="1"/>
          </p:cNvSpPr>
          <p:nvPr/>
        </p:nvSpPr>
        <p:spPr bwMode="auto">
          <a:xfrm>
            <a:off x="2895600" y="6248400"/>
            <a:ext cx="2317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a:t>Mainly from IVF</a:t>
            </a:r>
          </a:p>
        </p:txBody>
      </p:sp>
      <p:sp>
        <p:nvSpPr>
          <p:cNvPr id="2" name="Slide Number Placeholder 1"/>
          <p:cNvSpPr>
            <a:spLocks noGrp="1"/>
          </p:cNvSpPr>
          <p:nvPr>
            <p:ph type="sldNum" sz="quarter" idx="12"/>
          </p:nvPr>
        </p:nvSpPr>
        <p:spPr/>
        <p:txBody>
          <a:bodyPr/>
          <a:lstStyle/>
          <a:p>
            <a:fld id="{781C0F97-348B-46A2-84FE-EBA07D71BB30}" type="slidenum">
              <a:rPr lang="en-GB" smtClean="0"/>
              <a:t>10</a:t>
            </a:fld>
            <a:endParaRPr lang="en-GB"/>
          </a:p>
        </p:txBody>
      </p:sp>
    </p:spTree>
    <p:extLst>
      <p:ext uri="{BB962C8B-B14F-4D97-AF65-F5344CB8AC3E}">
        <p14:creationId xmlns:p14="http://schemas.microsoft.com/office/powerpoint/2010/main" val="42589330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sz="4000" b="1" dirty="0" smtClean="0">
                <a:solidFill>
                  <a:srgbClr val="F7735D"/>
                </a:solidFill>
                <a:latin typeface="Arial" charset="0"/>
              </a:rPr>
              <a:t>Sexual Reproduction</a:t>
            </a:r>
          </a:p>
        </p:txBody>
      </p:sp>
      <p:pic>
        <p:nvPicPr>
          <p:cNvPr id="13315" name="Picture 8" descr="http://www.biologyreference.com/photos/sexual-reproduction-evolution-of-384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143000"/>
            <a:ext cx="4283075"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11</a:t>
            </a:fld>
            <a:endParaRPr lang="en-GB"/>
          </a:p>
        </p:txBody>
      </p:sp>
    </p:spTree>
    <p:extLst>
      <p:ext uri="{BB962C8B-B14F-4D97-AF65-F5344CB8AC3E}">
        <p14:creationId xmlns:p14="http://schemas.microsoft.com/office/powerpoint/2010/main" val="3196642118"/>
      </p:ext>
    </p:extLst>
  </p:cSld>
  <p:clrMapOvr>
    <a:masterClrMapping/>
  </p:clrMapOvr>
  <p:transition spd="med">
    <p:comb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0" y="304800"/>
            <a:ext cx="7772400" cy="614363"/>
          </a:xfrm>
        </p:spPr>
        <p:txBody>
          <a:bodyPr anchorCtr="1">
            <a:noAutofit/>
          </a:bodyPr>
          <a:lstStyle/>
          <a:p>
            <a:pPr eaLnBrk="1" hangingPunct="1"/>
            <a:r>
              <a:rPr lang="en-US" sz="2800" b="1" dirty="0" smtClean="0">
                <a:solidFill>
                  <a:srgbClr val="F7735D"/>
                </a:solidFill>
                <a:latin typeface="Arial" charset="0"/>
              </a:rPr>
              <a:t>Stages of Embryogenesis</a:t>
            </a:r>
          </a:p>
        </p:txBody>
      </p:sp>
      <p:sp>
        <p:nvSpPr>
          <p:cNvPr id="14339" name="Text Box 154"/>
          <p:cNvSpPr txBox="1">
            <a:spLocks noChangeArrowheads="1"/>
          </p:cNvSpPr>
          <p:nvPr/>
        </p:nvSpPr>
        <p:spPr bwMode="auto">
          <a:xfrm>
            <a:off x="1752600" y="6400800"/>
            <a:ext cx="1539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a:solidFill>
                  <a:srgbClr val="F7735D"/>
                </a:solidFill>
              </a:rPr>
              <a:t>blastocyst</a:t>
            </a:r>
          </a:p>
        </p:txBody>
      </p:sp>
      <p:pic>
        <p:nvPicPr>
          <p:cNvPr id="14340" name="Picture 155" descr="http://4menandalittlebaby.files.wordpress.com/2011/03/blastocyst.jpg"/>
          <p:cNvPicPr>
            <a:picLocks noChangeAspect="1" noChangeArrowheads="1"/>
          </p:cNvPicPr>
          <p:nvPr/>
        </p:nvPicPr>
        <p:blipFill>
          <a:blip r:embed="rId3">
            <a:extLst>
              <a:ext uri="{28A0092B-C50C-407E-A947-70E740481C1C}">
                <a14:useLocalDpi xmlns:a14="http://schemas.microsoft.com/office/drawing/2010/main" val="0"/>
              </a:ext>
            </a:extLst>
          </a:blip>
          <a:srcRect l="7426" t="7300" r="7426" b="7300"/>
          <a:stretch>
            <a:fillRect/>
          </a:stretch>
        </p:blipFill>
        <p:spPr bwMode="auto">
          <a:xfrm>
            <a:off x="1066800" y="3886200"/>
            <a:ext cx="2424113" cy="247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156" descr="http://discovermagazine.com/2004/may/cover/life_embryo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3657600"/>
            <a:ext cx="2674938"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Text Box 157"/>
          <p:cNvSpPr txBox="1">
            <a:spLocks noChangeArrowheads="1"/>
          </p:cNvSpPr>
          <p:nvPr/>
        </p:nvSpPr>
        <p:spPr bwMode="auto">
          <a:xfrm>
            <a:off x="4495800" y="6400800"/>
            <a:ext cx="3844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a:solidFill>
                  <a:srgbClr val="F7735D"/>
                </a:solidFill>
              </a:rPr>
              <a:t>Blastocyst inner mass cells</a:t>
            </a:r>
          </a:p>
        </p:txBody>
      </p:sp>
      <p:pic>
        <p:nvPicPr>
          <p:cNvPr id="14343" name="Picture 158" descr="http://25.media.tumblr.com/tumblr_m7fhky8n3f1qzcf71o1_400.jpg"/>
          <p:cNvPicPr>
            <a:picLocks noChangeAspect="1" noChangeArrowheads="1"/>
          </p:cNvPicPr>
          <p:nvPr/>
        </p:nvPicPr>
        <p:blipFill>
          <a:blip r:embed="rId5">
            <a:extLst>
              <a:ext uri="{28A0092B-C50C-407E-A947-70E740481C1C}">
                <a14:useLocalDpi xmlns:a14="http://schemas.microsoft.com/office/drawing/2010/main" val="0"/>
              </a:ext>
            </a:extLst>
          </a:blip>
          <a:srcRect l="8571" t="10170" r="8571" b="10170"/>
          <a:stretch>
            <a:fillRect/>
          </a:stretch>
        </p:blipFill>
        <p:spPr bwMode="auto">
          <a:xfrm>
            <a:off x="4724400" y="990600"/>
            <a:ext cx="2667000"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Text Box 159"/>
          <p:cNvSpPr txBox="1">
            <a:spLocks noChangeArrowheads="1"/>
          </p:cNvSpPr>
          <p:nvPr/>
        </p:nvSpPr>
        <p:spPr bwMode="auto">
          <a:xfrm>
            <a:off x="5334000" y="3124200"/>
            <a:ext cx="17446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a:solidFill>
                  <a:srgbClr val="F7735D"/>
                </a:solidFill>
              </a:rPr>
              <a:t>8-cell stage</a:t>
            </a:r>
          </a:p>
        </p:txBody>
      </p:sp>
      <p:pic>
        <p:nvPicPr>
          <p:cNvPr id="14345" name="Picture 160" descr="http://www.visualphotos.com/photo/1x7548812/Coloured_SEM_of_human_embryo_at_the_2-cell_stage_p680388.jpg"/>
          <p:cNvPicPr>
            <a:picLocks noChangeAspect="1" noChangeArrowheads="1"/>
          </p:cNvPicPr>
          <p:nvPr/>
        </p:nvPicPr>
        <p:blipFill>
          <a:blip r:embed="rId6">
            <a:extLst>
              <a:ext uri="{28A0092B-C50C-407E-A947-70E740481C1C}">
                <a14:useLocalDpi xmlns:a14="http://schemas.microsoft.com/office/drawing/2010/main" val="0"/>
              </a:ext>
            </a:extLst>
          </a:blip>
          <a:srcRect l="7217" t="27490" r="7217" b="31418"/>
          <a:stretch>
            <a:fillRect/>
          </a:stretch>
        </p:blipFill>
        <p:spPr bwMode="auto">
          <a:xfrm>
            <a:off x="838200" y="1295400"/>
            <a:ext cx="2803525"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Text Box 152"/>
          <p:cNvSpPr txBox="1">
            <a:spLocks noChangeArrowheads="1"/>
          </p:cNvSpPr>
          <p:nvPr/>
        </p:nvSpPr>
        <p:spPr bwMode="auto">
          <a:xfrm>
            <a:off x="1447800" y="3048000"/>
            <a:ext cx="1406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a:solidFill>
                  <a:srgbClr val="F7735D"/>
                </a:solidFill>
              </a:rPr>
              <a:t>cleavage</a:t>
            </a:r>
          </a:p>
        </p:txBody>
      </p:sp>
      <p:sp>
        <p:nvSpPr>
          <p:cNvPr id="2" name="Slide Number Placeholder 1"/>
          <p:cNvSpPr>
            <a:spLocks noGrp="1"/>
          </p:cNvSpPr>
          <p:nvPr>
            <p:ph type="sldNum" sz="quarter" idx="12"/>
          </p:nvPr>
        </p:nvSpPr>
        <p:spPr/>
        <p:txBody>
          <a:bodyPr/>
          <a:lstStyle/>
          <a:p>
            <a:fld id="{781C0F97-348B-46A2-84FE-EBA07D71BB30}" type="slidenum">
              <a:rPr lang="en-GB" smtClean="0"/>
              <a:t>12</a:t>
            </a:fld>
            <a:endParaRPr lang="en-GB"/>
          </a:p>
        </p:txBody>
      </p:sp>
    </p:spTree>
    <p:extLst>
      <p:ext uri="{BB962C8B-B14F-4D97-AF65-F5344CB8AC3E}">
        <p14:creationId xmlns:p14="http://schemas.microsoft.com/office/powerpoint/2010/main" val="4159412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0" y="228600"/>
            <a:ext cx="7772400" cy="1054100"/>
          </a:xfrm>
        </p:spPr>
        <p:txBody>
          <a:bodyPr anchorCtr="1">
            <a:normAutofit/>
          </a:bodyPr>
          <a:lstStyle/>
          <a:p>
            <a:pPr eaLnBrk="1" hangingPunct="1"/>
            <a:r>
              <a:rPr lang="en-US" sz="4000" b="1" dirty="0" smtClean="0">
                <a:latin typeface="Arial" charset="0"/>
              </a:rPr>
              <a:t>Blastocyst Diagram</a:t>
            </a:r>
          </a:p>
        </p:txBody>
      </p:sp>
      <p:pic>
        <p:nvPicPr>
          <p:cNvPr id="15363" name="Picture 4" descr="blastocyst_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71600"/>
            <a:ext cx="8991600" cy="524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13</a:t>
            </a:fld>
            <a:endParaRPr lang="en-GB"/>
          </a:p>
        </p:txBody>
      </p:sp>
    </p:spTree>
    <p:extLst>
      <p:ext uri="{BB962C8B-B14F-4D97-AF65-F5344CB8AC3E}">
        <p14:creationId xmlns:p14="http://schemas.microsoft.com/office/powerpoint/2010/main" val="296993397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304800" y="2971800"/>
            <a:ext cx="46482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buFontTx/>
              <a:buChar char="•"/>
            </a:pPr>
            <a:r>
              <a:rPr lang="en-US" sz="3600"/>
              <a:t>Skin </a:t>
            </a:r>
          </a:p>
          <a:p>
            <a:pPr eaLnBrk="1" hangingPunct="1">
              <a:buFontTx/>
              <a:buChar char="•"/>
            </a:pPr>
            <a:r>
              <a:rPr lang="en-US" sz="3600"/>
              <a:t>Fat Cells</a:t>
            </a:r>
          </a:p>
          <a:p>
            <a:pPr eaLnBrk="1" hangingPunct="1">
              <a:buFontTx/>
              <a:buChar char="•"/>
            </a:pPr>
            <a:r>
              <a:rPr lang="en-US" sz="3600"/>
              <a:t>Bone marrow</a:t>
            </a:r>
          </a:p>
          <a:p>
            <a:pPr eaLnBrk="1" hangingPunct="1">
              <a:buFontTx/>
              <a:buChar char="•"/>
            </a:pPr>
            <a:r>
              <a:rPr lang="en-US" sz="3600"/>
              <a:t>Brain</a:t>
            </a:r>
          </a:p>
          <a:p>
            <a:pPr eaLnBrk="1" hangingPunct="1">
              <a:buFontTx/>
              <a:buChar char="•"/>
            </a:pPr>
            <a:r>
              <a:rPr lang="en-US" sz="3600"/>
              <a:t>Many other organs &amp; tissues</a:t>
            </a:r>
          </a:p>
        </p:txBody>
      </p:sp>
      <p:pic>
        <p:nvPicPr>
          <p:cNvPr id="16387" name="Picture 4" descr="http://www.borealisplasticsurgery.com/wp-content/gallery/fat-grafting/fat-stem-cell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2743200"/>
            <a:ext cx="3338513"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 Box 5"/>
          <p:cNvSpPr txBox="1">
            <a:spLocks noChangeArrowheads="1"/>
          </p:cNvSpPr>
          <p:nvPr/>
        </p:nvSpPr>
        <p:spPr bwMode="auto">
          <a:xfrm>
            <a:off x="1701563" y="0"/>
            <a:ext cx="508023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4800" b="1" dirty="0"/>
              <a:t>Adult Stem Cells</a:t>
            </a:r>
          </a:p>
        </p:txBody>
      </p:sp>
      <p:sp>
        <p:nvSpPr>
          <p:cNvPr id="16389" name="Text Box 7"/>
          <p:cNvSpPr txBox="1">
            <a:spLocks noChangeArrowheads="1"/>
          </p:cNvSpPr>
          <p:nvPr/>
        </p:nvSpPr>
        <p:spPr bwMode="auto">
          <a:xfrm>
            <a:off x="304801" y="1343561"/>
            <a:ext cx="86868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dirty="0"/>
              <a:t>An </a:t>
            </a:r>
            <a:r>
              <a:rPr lang="en-US" sz="2800" dirty="0"/>
              <a:t>undifferentiated cells found among specialized or differentiated cells in a tissue or organ after birth</a:t>
            </a:r>
          </a:p>
          <a:p>
            <a:pPr eaLnBrk="1" hangingPunct="1"/>
            <a:endParaRPr lang="en-US" dirty="0"/>
          </a:p>
        </p:txBody>
      </p:sp>
      <p:sp>
        <p:nvSpPr>
          <p:cNvPr id="2" name="Slide Number Placeholder 1"/>
          <p:cNvSpPr>
            <a:spLocks noGrp="1"/>
          </p:cNvSpPr>
          <p:nvPr>
            <p:ph type="sldNum" sz="quarter" idx="12"/>
          </p:nvPr>
        </p:nvSpPr>
        <p:spPr/>
        <p:txBody>
          <a:bodyPr/>
          <a:lstStyle/>
          <a:p>
            <a:fld id="{781C0F97-348B-46A2-84FE-EBA07D71BB30}" type="slidenum">
              <a:rPr lang="en-GB" smtClean="0"/>
              <a:t>14</a:t>
            </a:fld>
            <a:endParaRPr lang="en-GB"/>
          </a:p>
        </p:txBody>
      </p:sp>
    </p:spTree>
    <p:extLst>
      <p:ext uri="{BB962C8B-B14F-4D97-AF65-F5344CB8AC3E}">
        <p14:creationId xmlns:p14="http://schemas.microsoft.com/office/powerpoint/2010/main" val="2594827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7" descr="http://ars.els-cdn.com/content/image/1-s2.0-S1471491409000161-gr3.jpg"/>
          <p:cNvPicPr>
            <a:picLocks noChangeAspect="1" noChangeArrowheads="1"/>
          </p:cNvPicPr>
          <p:nvPr/>
        </p:nvPicPr>
        <p:blipFill>
          <a:blip r:embed="rId3">
            <a:extLst>
              <a:ext uri="{28A0092B-C50C-407E-A947-70E740481C1C}">
                <a14:useLocalDpi xmlns:a14="http://schemas.microsoft.com/office/drawing/2010/main" val="0"/>
              </a:ext>
            </a:extLst>
          </a:blip>
          <a:srcRect l="1460" t="3055" r="1460" b="12216"/>
          <a:stretch>
            <a:fillRect/>
          </a:stretch>
        </p:blipFill>
        <p:spPr bwMode="auto">
          <a:xfrm>
            <a:off x="1647825" y="762000"/>
            <a:ext cx="6734175" cy="561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8"/>
          <p:cNvSpPr txBox="1">
            <a:spLocks noChangeArrowheads="1"/>
          </p:cNvSpPr>
          <p:nvPr/>
        </p:nvSpPr>
        <p:spPr bwMode="auto">
          <a:xfrm>
            <a:off x="1441450" y="0"/>
            <a:ext cx="6940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3600" b="1" dirty="0"/>
              <a:t>Induced Pluripotent Stem Cells</a:t>
            </a:r>
          </a:p>
        </p:txBody>
      </p:sp>
      <p:sp>
        <p:nvSpPr>
          <p:cNvPr id="17412" name="Rectangle 9"/>
          <p:cNvSpPr>
            <a:spLocks noChangeArrowheads="1"/>
          </p:cNvSpPr>
          <p:nvPr/>
        </p:nvSpPr>
        <p:spPr bwMode="auto">
          <a:xfrm>
            <a:off x="3200400" y="762000"/>
            <a:ext cx="23622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Slide Number Placeholder 1"/>
          <p:cNvSpPr>
            <a:spLocks noGrp="1"/>
          </p:cNvSpPr>
          <p:nvPr>
            <p:ph type="sldNum" sz="quarter" idx="12"/>
          </p:nvPr>
        </p:nvSpPr>
        <p:spPr/>
        <p:txBody>
          <a:bodyPr/>
          <a:lstStyle/>
          <a:p>
            <a:fld id="{781C0F97-348B-46A2-84FE-EBA07D71BB30}" type="slidenum">
              <a:rPr lang="en-GB" smtClean="0"/>
              <a:t>15</a:t>
            </a:fld>
            <a:endParaRPr lang="en-GB"/>
          </a:p>
        </p:txBody>
      </p:sp>
    </p:spTree>
    <p:extLst>
      <p:ext uri="{BB962C8B-B14F-4D97-AF65-F5344CB8AC3E}">
        <p14:creationId xmlns:p14="http://schemas.microsoft.com/office/powerpoint/2010/main" val="4014157948"/>
      </p:ext>
    </p:extLst>
  </p:cSld>
  <p:clrMapOvr>
    <a:masterClrMapping/>
  </p:clrMapOvr>
  <p:transition>
    <p:comb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title" idx="4294967295"/>
          </p:nvPr>
        </p:nvSpPr>
        <p:spPr>
          <a:xfrm>
            <a:off x="0" y="228600"/>
            <a:ext cx="8077200" cy="638175"/>
          </a:xfrm>
        </p:spPr>
        <p:txBody>
          <a:bodyPr anchor="b">
            <a:normAutofit fontScale="90000"/>
          </a:bodyPr>
          <a:lstStyle/>
          <a:p>
            <a:pPr eaLnBrk="1" hangingPunct="1"/>
            <a:r>
              <a:rPr lang="en-US" sz="4800" b="1" smtClean="0">
                <a:solidFill>
                  <a:srgbClr val="008000"/>
                </a:solidFill>
                <a:latin typeface="Arial" charset="0"/>
              </a:rPr>
              <a:t>Bone Marrow</a:t>
            </a:r>
            <a:endParaRPr lang="en-US" sz="2000" b="1" smtClean="0">
              <a:solidFill>
                <a:srgbClr val="33CCCC"/>
              </a:solidFill>
              <a:latin typeface="Arial" charset="0"/>
            </a:endParaRPr>
          </a:p>
        </p:txBody>
      </p:sp>
      <p:sp>
        <p:nvSpPr>
          <p:cNvPr id="18435" name="Rectangle 2"/>
          <p:cNvSpPr>
            <a:spLocks noGrp="1" noChangeArrowheads="1"/>
          </p:cNvSpPr>
          <p:nvPr>
            <p:ph type="body" idx="4294967295"/>
          </p:nvPr>
        </p:nvSpPr>
        <p:spPr>
          <a:xfrm>
            <a:off x="0" y="3429000"/>
            <a:ext cx="9144000" cy="3429000"/>
          </a:xfrm>
        </p:spPr>
        <p:txBody>
          <a:bodyPr/>
          <a:lstStyle/>
          <a:p>
            <a:pPr eaLnBrk="1" hangingPunct="1"/>
            <a:r>
              <a:rPr lang="en-US" smtClean="0">
                <a:latin typeface="Arial" charset="0"/>
              </a:rPr>
              <a:t>Found in spongy bone where blood cells form</a:t>
            </a:r>
          </a:p>
          <a:p>
            <a:pPr eaLnBrk="1" hangingPunct="1"/>
            <a:r>
              <a:rPr lang="en-US" smtClean="0">
                <a:latin typeface="Arial" charset="0"/>
              </a:rPr>
              <a:t>Used to replace damaged or destroyed bone marrow with healthy bone marrow stem cells.</a:t>
            </a:r>
          </a:p>
          <a:p>
            <a:pPr eaLnBrk="1" hangingPunct="1"/>
            <a:r>
              <a:rPr lang="en-US" smtClean="0">
                <a:latin typeface="Arial" charset="0"/>
              </a:rPr>
              <a:t>treat patients diagnosed with leukemia, aplastic anemia, and lymphomas</a:t>
            </a:r>
          </a:p>
          <a:p>
            <a:pPr eaLnBrk="1" hangingPunct="1"/>
            <a:r>
              <a:rPr lang="en-US" smtClean="0">
                <a:latin typeface="Arial" charset="0"/>
              </a:rPr>
              <a:t>Need a greater histological immunocompatibility</a:t>
            </a:r>
          </a:p>
        </p:txBody>
      </p:sp>
      <p:pic>
        <p:nvPicPr>
          <p:cNvPr id="18436" name="Picture 6" descr="http://www.bidmc.org/CentersandDepartments/Departments/CancerCenter/TreatmentModalitiesandTherapeutics/BoneMarrowTransplantation/~/media/Images/CentersandDepartments/CancerCenter/Bone%20Marrow%20Tranplant%20Program/Location%20of%20Active%20Bone%20Marrow%20in%20an%20Adult.ash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838200"/>
            <a:ext cx="4168775" cy="271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16</a:t>
            </a:fld>
            <a:endParaRPr lang="en-GB"/>
          </a:p>
        </p:txBody>
      </p:sp>
    </p:spTree>
    <p:extLst>
      <p:ext uri="{BB962C8B-B14F-4D97-AF65-F5344CB8AC3E}">
        <p14:creationId xmlns:p14="http://schemas.microsoft.com/office/powerpoint/2010/main" val="1728915211"/>
      </p:ext>
    </p:extLst>
  </p:cSld>
  <p:clrMapOvr>
    <a:masterClrMapping/>
  </p:clrMapOvr>
  <p:transition>
    <p:diamon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masonposner.com/afisheyeview/wp-content/uploads/2010/03/380px-Illu_blood_cell_linea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447800"/>
            <a:ext cx="6934200" cy="505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ext Box 3"/>
          <p:cNvSpPr txBox="1">
            <a:spLocks noChangeArrowheads="1"/>
          </p:cNvSpPr>
          <p:nvPr/>
        </p:nvSpPr>
        <p:spPr bwMode="auto">
          <a:xfrm>
            <a:off x="1600200" y="228600"/>
            <a:ext cx="58356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4400" b="1">
                <a:solidFill>
                  <a:srgbClr val="008000"/>
                </a:solidFill>
              </a:rPr>
              <a:t>Blood Cell Formation</a:t>
            </a:r>
          </a:p>
        </p:txBody>
      </p:sp>
      <p:sp>
        <p:nvSpPr>
          <p:cNvPr id="2" name="Slide Number Placeholder 1"/>
          <p:cNvSpPr>
            <a:spLocks noGrp="1"/>
          </p:cNvSpPr>
          <p:nvPr>
            <p:ph type="sldNum" sz="quarter" idx="12"/>
          </p:nvPr>
        </p:nvSpPr>
        <p:spPr/>
        <p:txBody>
          <a:bodyPr/>
          <a:lstStyle/>
          <a:p>
            <a:fld id="{781C0F97-348B-46A2-84FE-EBA07D71BB30}" type="slidenum">
              <a:rPr lang="en-GB" smtClean="0"/>
              <a:t>17</a:t>
            </a:fld>
            <a:endParaRPr lang="en-GB"/>
          </a:p>
        </p:txBody>
      </p:sp>
    </p:spTree>
    <p:extLst>
      <p:ext uri="{BB962C8B-B14F-4D97-AF65-F5344CB8AC3E}">
        <p14:creationId xmlns:p14="http://schemas.microsoft.com/office/powerpoint/2010/main" val="3765767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Grp="1" noChangeArrowheads="1"/>
          </p:cNvSpPr>
          <p:nvPr>
            <p:ph type="title" idx="4294967295"/>
          </p:nvPr>
        </p:nvSpPr>
        <p:spPr>
          <a:xfrm>
            <a:off x="0" y="228600"/>
            <a:ext cx="8077200" cy="638175"/>
          </a:xfrm>
        </p:spPr>
        <p:txBody>
          <a:bodyPr anchor="b">
            <a:noAutofit/>
          </a:bodyPr>
          <a:lstStyle/>
          <a:p>
            <a:pPr eaLnBrk="1" hangingPunct="1"/>
            <a:r>
              <a:rPr lang="en-US" sz="3200" b="1" dirty="0" smtClean="0">
                <a:solidFill>
                  <a:srgbClr val="008000"/>
                </a:solidFill>
                <a:latin typeface="Arial" charset="0"/>
              </a:rPr>
              <a:t>Umbilical cord stem cells</a:t>
            </a:r>
            <a:endParaRPr lang="en-US" sz="1200" b="1" dirty="0" smtClean="0">
              <a:solidFill>
                <a:srgbClr val="33CCCC"/>
              </a:solidFill>
              <a:latin typeface="Arial" charset="0"/>
            </a:endParaRPr>
          </a:p>
        </p:txBody>
      </p:sp>
      <p:sp>
        <p:nvSpPr>
          <p:cNvPr id="20483" name="Rectangle 2"/>
          <p:cNvSpPr>
            <a:spLocks noGrp="1" noChangeArrowheads="1"/>
          </p:cNvSpPr>
          <p:nvPr>
            <p:ph type="body" idx="4294967295"/>
          </p:nvPr>
        </p:nvSpPr>
        <p:spPr>
          <a:xfrm>
            <a:off x="0" y="3657600"/>
            <a:ext cx="8153400" cy="2655888"/>
          </a:xfrm>
        </p:spPr>
        <p:txBody>
          <a:bodyPr>
            <a:normAutofit fontScale="92500" lnSpcReduction="10000"/>
          </a:bodyPr>
          <a:lstStyle/>
          <a:p>
            <a:pPr eaLnBrk="1" hangingPunct="1">
              <a:lnSpc>
                <a:spcPct val="90000"/>
              </a:lnSpc>
            </a:pPr>
            <a:r>
              <a:rPr lang="en-US" sz="3600" smtClean="0">
                <a:latin typeface="Arial" charset="0"/>
              </a:rPr>
              <a:t>Also Known as Wharton’s Jelly</a:t>
            </a:r>
          </a:p>
          <a:p>
            <a:pPr eaLnBrk="1" hangingPunct="1">
              <a:lnSpc>
                <a:spcPct val="90000"/>
              </a:lnSpc>
            </a:pPr>
            <a:r>
              <a:rPr lang="en-US" sz="3600" smtClean="0">
                <a:latin typeface="Arial" charset="0"/>
              </a:rPr>
              <a:t>Adult stem cells of infant origin</a:t>
            </a:r>
          </a:p>
          <a:p>
            <a:pPr eaLnBrk="1" hangingPunct="1">
              <a:lnSpc>
                <a:spcPct val="90000"/>
              </a:lnSpc>
            </a:pPr>
            <a:r>
              <a:rPr lang="en-US" sz="3600" smtClean="0">
                <a:latin typeface="Arial" charset="0"/>
              </a:rPr>
              <a:t>Less invasive than bone marrow</a:t>
            </a:r>
          </a:p>
          <a:p>
            <a:pPr eaLnBrk="1" hangingPunct="1">
              <a:lnSpc>
                <a:spcPct val="90000"/>
              </a:lnSpc>
            </a:pPr>
            <a:r>
              <a:rPr lang="en-US" sz="3600" smtClean="0">
                <a:latin typeface="Arial" charset="0"/>
              </a:rPr>
              <a:t>Greater compatibility</a:t>
            </a:r>
          </a:p>
          <a:p>
            <a:pPr eaLnBrk="1" hangingPunct="1">
              <a:lnSpc>
                <a:spcPct val="90000"/>
              </a:lnSpc>
            </a:pPr>
            <a:r>
              <a:rPr lang="en-US" sz="3600" smtClean="0">
                <a:latin typeface="Arial" charset="0"/>
              </a:rPr>
              <a:t>Less expensive</a:t>
            </a:r>
          </a:p>
        </p:txBody>
      </p:sp>
      <p:pic>
        <p:nvPicPr>
          <p:cNvPr id="20484" name="Picture 4" descr="http://jennyhansenauthor.files.wordpress.com/2011/11/cordbloo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914400"/>
            <a:ext cx="3505200" cy="26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18</a:t>
            </a:fld>
            <a:endParaRPr lang="en-GB"/>
          </a:p>
        </p:txBody>
      </p:sp>
    </p:spTree>
    <p:extLst>
      <p:ext uri="{BB962C8B-B14F-4D97-AF65-F5344CB8AC3E}">
        <p14:creationId xmlns:p14="http://schemas.microsoft.com/office/powerpoint/2010/main" val="82364397"/>
      </p:ext>
    </p:extLst>
  </p:cSld>
  <p:clrMapOvr>
    <a:masterClrMapping/>
  </p:clrMapOvr>
  <p:transition>
    <p:diamon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0" y="304800"/>
            <a:ext cx="8001000" cy="1006475"/>
          </a:xfrm>
        </p:spPr>
        <p:txBody>
          <a:bodyPr anchor="b">
            <a:normAutofit/>
          </a:bodyPr>
          <a:lstStyle/>
          <a:p>
            <a:pPr eaLnBrk="1" hangingPunct="1"/>
            <a:r>
              <a:rPr lang="en-US" sz="3200" b="1" dirty="0" smtClean="0">
                <a:solidFill>
                  <a:srgbClr val="006600"/>
                </a:solidFill>
                <a:latin typeface="Arial" charset="0"/>
              </a:rPr>
              <a:t>Umbilical cord stem cells</a:t>
            </a:r>
            <a:endParaRPr lang="en-US" b="1" dirty="0" smtClean="0">
              <a:solidFill>
                <a:srgbClr val="006600"/>
              </a:solidFill>
              <a:latin typeface="Arial" charset="0"/>
            </a:endParaRPr>
          </a:p>
        </p:txBody>
      </p:sp>
      <p:sp>
        <p:nvSpPr>
          <p:cNvPr id="21507" name="Rectangle 3"/>
          <p:cNvSpPr>
            <a:spLocks noGrp="1" noChangeArrowheads="1"/>
          </p:cNvSpPr>
          <p:nvPr>
            <p:ph type="body" idx="4294967295"/>
          </p:nvPr>
        </p:nvSpPr>
        <p:spPr>
          <a:xfrm>
            <a:off x="609600" y="1447800"/>
            <a:ext cx="8534400" cy="4327525"/>
          </a:xfrm>
        </p:spPr>
        <p:txBody>
          <a:bodyPr>
            <a:noAutofit/>
          </a:bodyPr>
          <a:lstStyle/>
          <a:p>
            <a:pPr marL="533400" indent="-533400" eaLnBrk="1" hangingPunct="1">
              <a:lnSpc>
                <a:spcPct val="80000"/>
              </a:lnSpc>
              <a:spcBef>
                <a:spcPct val="30000"/>
              </a:spcBef>
              <a:buFontTx/>
              <a:buNone/>
            </a:pPr>
            <a:r>
              <a:rPr lang="en-US" sz="4000" dirty="0" smtClean="0">
                <a:latin typeface="Arial" charset="0"/>
              </a:rPr>
              <a:t>	Three important functions:</a:t>
            </a:r>
          </a:p>
          <a:p>
            <a:pPr marL="533400" indent="-533400" eaLnBrk="1" hangingPunct="1">
              <a:lnSpc>
                <a:spcPct val="80000"/>
              </a:lnSpc>
              <a:spcBef>
                <a:spcPct val="30000"/>
              </a:spcBef>
              <a:buFontTx/>
              <a:buNone/>
            </a:pPr>
            <a:endParaRPr lang="en-US" sz="4000" dirty="0" smtClean="0">
              <a:latin typeface="Arial" charset="0"/>
            </a:endParaRPr>
          </a:p>
          <a:p>
            <a:pPr marL="533400" indent="-533400" eaLnBrk="1" hangingPunct="1">
              <a:lnSpc>
                <a:spcPct val="80000"/>
              </a:lnSpc>
              <a:spcBef>
                <a:spcPct val="30000"/>
              </a:spcBef>
              <a:buFontTx/>
              <a:buAutoNum type="arabicPeriod"/>
            </a:pPr>
            <a:r>
              <a:rPr lang="en-US" sz="3600" b="1" dirty="0" smtClean="0">
                <a:latin typeface="Arial" charset="0"/>
              </a:rPr>
              <a:t>Plasticity</a:t>
            </a:r>
            <a:r>
              <a:rPr lang="en-US" sz="3600" dirty="0" smtClean="0">
                <a:latin typeface="Arial" charset="0"/>
              </a:rPr>
              <a:t>: Potential to change into other cell types like nerve cells </a:t>
            </a:r>
          </a:p>
          <a:p>
            <a:pPr marL="533400" indent="-533400" eaLnBrk="1" hangingPunct="1">
              <a:lnSpc>
                <a:spcPct val="80000"/>
              </a:lnSpc>
              <a:spcBef>
                <a:spcPct val="30000"/>
              </a:spcBef>
              <a:buFontTx/>
              <a:buAutoNum type="arabicPeriod"/>
            </a:pPr>
            <a:r>
              <a:rPr lang="en-US" sz="3600" b="1" dirty="0" smtClean="0">
                <a:latin typeface="Arial" charset="0"/>
              </a:rPr>
              <a:t>Homing:</a:t>
            </a:r>
            <a:r>
              <a:rPr lang="en-US" sz="3600" dirty="0" smtClean="0">
                <a:latin typeface="Arial" charset="0"/>
              </a:rPr>
              <a:t> To travel to the site of tissue damage </a:t>
            </a:r>
          </a:p>
          <a:p>
            <a:pPr marL="533400" indent="-533400" eaLnBrk="1" hangingPunct="1">
              <a:lnSpc>
                <a:spcPct val="80000"/>
              </a:lnSpc>
              <a:spcBef>
                <a:spcPct val="30000"/>
              </a:spcBef>
              <a:buFontTx/>
              <a:buAutoNum type="arabicPeriod"/>
            </a:pPr>
            <a:r>
              <a:rPr lang="en-US" sz="3600" b="1" dirty="0" smtClean="0">
                <a:latin typeface="Arial" charset="0"/>
              </a:rPr>
              <a:t>Engraftment:</a:t>
            </a:r>
            <a:r>
              <a:rPr lang="en-US" sz="3600" dirty="0" smtClean="0">
                <a:latin typeface="Arial" charset="0"/>
              </a:rPr>
              <a:t> To unite with other tissues 		</a:t>
            </a:r>
          </a:p>
          <a:p>
            <a:pPr marL="533400" indent="-533400" eaLnBrk="1" hangingPunct="1">
              <a:lnSpc>
                <a:spcPct val="80000"/>
              </a:lnSpc>
              <a:spcBef>
                <a:spcPct val="30000"/>
              </a:spcBef>
              <a:buFontTx/>
              <a:buNone/>
            </a:pPr>
            <a:r>
              <a:rPr lang="en-US" sz="3600" dirty="0" smtClean="0">
                <a:latin typeface="Arial" charset="0"/>
              </a:rPr>
              <a:t>		</a:t>
            </a:r>
          </a:p>
        </p:txBody>
      </p:sp>
      <p:sp>
        <p:nvSpPr>
          <p:cNvPr id="2" name="Slide Number Placeholder 1"/>
          <p:cNvSpPr>
            <a:spLocks noGrp="1"/>
          </p:cNvSpPr>
          <p:nvPr>
            <p:ph type="sldNum" sz="quarter" idx="12"/>
          </p:nvPr>
        </p:nvSpPr>
        <p:spPr/>
        <p:txBody>
          <a:bodyPr/>
          <a:lstStyle/>
          <a:p>
            <a:fld id="{781C0F97-348B-46A2-84FE-EBA07D71BB30}" type="slidenum">
              <a:rPr lang="en-GB" smtClean="0"/>
              <a:t>19</a:t>
            </a:fld>
            <a:endParaRPr lang="en-GB"/>
          </a:p>
        </p:txBody>
      </p:sp>
    </p:spTree>
    <p:extLst>
      <p:ext uri="{BB962C8B-B14F-4D97-AF65-F5344CB8AC3E}">
        <p14:creationId xmlns:p14="http://schemas.microsoft.com/office/powerpoint/2010/main" val="990318276"/>
      </p:ext>
    </p:extLst>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5"/>
          <p:cNvSpPr txBox="1">
            <a:spLocks noChangeArrowheads="1"/>
          </p:cNvSpPr>
          <p:nvPr/>
        </p:nvSpPr>
        <p:spPr bwMode="auto">
          <a:xfrm>
            <a:off x="228600" y="1428750"/>
            <a:ext cx="8610600" cy="527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93750" indent="-793750"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spcBef>
                <a:spcPct val="20000"/>
              </a:spcBef>
              <a:buFont typeface="Wingdings" pitchFamily="2" charset="2"/>
              <a:buNone/>
            </a:pPr>
            <a:r>
              <a:rPr lang="en-US" altLang="en-US" dirty="0"/>
              <a:t>1998 - Researchers first extract stem cells from human embryos </a:t>
            </a:r>
          </a:p>
          <a:p>
            <a:pPr eaLnBrk="1" hangingPunct="1">
              <a:spcBef>
                <a:spcPct val="20000"/>
              </a:spcBef>
              <a:buFont typeface="Wingdings" pitchFamily="2" charset="2"/>
              <a:buNone/>
            </a:pPr>
            <a:r>
              <a:rPr lang="en-US" altLang="en-US" dirty="0"/>
              <a:t>1999 - First Successful human transplant of insulin-making cells from cadavers</a:t>
            </a:r>
          </a:p>
          <a:p>
            <a:pPr eaLnBrk="1" hangingPunct="1">
              <a:spcBef>
                <a:spcPct val="20000"/>
              </a:spcBef>
              <a:buFont typeface="Wingdings" pitchFamily="2" charset="2"/>
              <a:buNone/>
            </a:pPr>
            <a:r>
              <a:rPr lang="en-US" altLang="en-US" dirty="0"/>
              <a:t>2001 - President Bush restricts federal funding for embryonic stem-cell research</a:t>
            </a:r>
          </a:p>
          <a:p>
            <a:pPr eaLnBrk="1" hangingPunct="1">
              <a:spcBef>
                <a:spcPct val="20000"/>
              </a:spcBef>
              <a:buFont typeface="Wingdings" pitchFamily="2" charset="2"/>
              <a:buNone/>
            </a:pPr>
            <a:r>
              <a:rPr lang="en-US" altLang="en-US" dirty="0"/>
              <a:t>2002 - Juvenile Diabetes Research Foundation International creates $20 million fund-raising effort to support stem-cell research</a:t>
            </a:r>
          </a:p>
          <a:p>
            <a:pPr eaLnBrk="1" hangingPunct="1">
              <a:spcBef>
                <a:spcPct val="20000"/>
              </a:spcBef>
              <a:buFont typeface="Wingdings" pitchFamily="2" charset="2"/>
              <a:buNone/>
            </a:pPr>
            <a:r>
              <a:rPr lang="en-US" altLang="en-US" dirty="0"/>
              <a:t>2002 - California ok stem cell research </a:t>
            </a:r>
          </a:p>
          <a:p>
            <a:pPr eaLnBrk="1" hangingPunct="1">
              <a:spcBef>
                <a:spcPct val="20000"/>
              </a:spcBef>
              <a:buFont typeface="Wingdings" pitchFamily="2" charset="2"/>
              <a:buNone/>
            </a:pPr>
            <a:r>
              <a:rPr lang="en-US" altLang="en-US" dirty="0"/>
              <a:t>2004 - Harvard researchers grow stem cells from embryos using private funding</a:t>
            </a:r>
          </a:p>
          <a:p>
            <a:pPr eaLnBrk="1" hangingPunct="1">
              <a:spcBef>
                <a:spcPct val="20000"/>
              </a:spcBef>
              <a:buFont typeface="Wingdings" pitchFamily="2" charset="2"/>
              <a:buNone/>
            </a:pPr>
            <a:r>
              <a:rPr lang="en-US" altLang="en-US" dirty="0"/>
              <a:t>2004 - Ballot measure for $3 Billion bond for stem cells</a:t>
            </a:r>
          </a:p>
        </p:txBody>
      </p:sp>
      <p:sp>
        <p:nvSpPr>
          <p:cNvPr id="50182" name="Rectangle 6"/>
          <p:cNvSpPr>
            <a:spLocks noChangeArrowheads="1"/>
          </p:cNvSpPr>
          <p:nvPr/>
        </p:nvSpPr>
        <p:spPr bwMode="auto">
          <a:xfrm>
            <a:off x="685800" y="76200"/>
            <a:ext cx="7772400" cy="762000"/>
          </a:xfrm>
          <a:prstGeom prst="rect">
            <a:avLst/>
          </a:prstGeom>
          <a:noFill/>
          <a:ln w="9525">
            <a:noFill/>
            <a:miter lim="800000"/>
            <a:headEnd/>
            <a:tailEnd/>
          </a:ln>
          <a:effectLst/>
        </p:spPr>
        <p:txBody>
          <a:bodyPr anchor="ctr">
            <a:spAutoFit/>
          </a:bodyPr>
          <a:lstStyle/>
          <a:p>
            <a:pPr algn="ctr">
              <a:defRPr/>
            </a:pPr>
            <a:r>
              <a:rPr lang="en-US" altLang="en-US" sz="4400">
                <a:solidFill>
                  <a:schemeClr val="tx2"/>
                </a:solidFill>
                <a:effectLst>
                  <a:outerShdw blurRad="38100" dist="38100" dir="2700000" algn="tl">
                    <a:srgbClr val="000000"/>
                  </a:outerShdw>
                </a:effectLst>
                <a:latin typeface="Arial" pitchFamily="34" charset="0"/>
                <a:cs typeface="+mn-cs"/>
              </a:rPr>
              <a:t>Stem Cell History</a:t>
            </a:r>
          </a:p>
        </p:txBody>
      </p:sp>
      <p:sp>
        <p:nvSpPr>
          <p:cNvPr id="2" name="Slide Number Placeholder 1"/>
          <p:cNvSpPr>
            <a:spLocks noGrp="1"/>
          </p:cNvSpPr>
          <p:nvPr>
            <p:ph type="sldNum" sz="quarter" idx="12"/>
          </p:nvPr>
        </p:nvSpPr>
        <p:spPr/>
        <p:txBody>
          <a:bodyPr/>
          <a:lstStyle/>
          <a:p>
            <a:fld id="{781C0F97-348B-46A2-84FE-EBA07D71BB30}" type="slidenum">
              <a:rPr lang="en-GB" smtClean="0"/>
              <a:t>2</a:t>
            </a:fld>
            <a:endParaRPr lang="en-GB"/>
          </a:p>
        </p:txBody>
      </p:sp>
    </p:spTree>
    <p:extLst>
      <p:ext uri="{BB962C8B-B14F-4D97-AF65-F5344CB8AC3E}">
        <p14:creationId xmlns:p14="http://schemas.microsoft.com/office/powerpoint/2010/main" val="3519879336"/>
      </p:ext>
    </p:extLst>
  </p:cSld>
  <p:clrMapOvr>
    <a:masterClrMapping/>
  </p:clrMapOvr>
  <p:transition>
    <p:blinds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0" y="0"/>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altLang="en-US" sz="4400" b="1">
                <a:solidFill>
                  <a:schemeClr val="tx2"/>
                </a:solidFill>
                <a:effectLst>
                  <a:outerShdw blurRad="38100" dist="38100" dir="2700000" algn="tl">
                    <a:srgbClr val="C0C0C0"/>
                  </a:outerShdw>
                </a:effectLst>
              </a:rPr>
              <a:t>Stem Cell Applications</a:t>
            </a:r>
          </a:p>
        </p:txBody>
      </p:sp>
      <p:sp>
        <p:nvSpPr>
          <p:cNvPr id="22531" name="Text Box 9"/>
          <p:cNvSpPr txBox="1">
            <a:spLocks noChangeArrowheads="1"/>
          </p:cNvSpPr>
          <p:nvPr/>
        </p:nvSpPr>
        <p:spPr bwMode="auto">
          <a:xfrm>
            <a:off x="304800" y="1600200"/>
            <a:ext cx="8229600" cy="435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Arial" charset="0"/>
                <a:cs typeface="Times New Roman" pitchFamily="18" charset="0"/>
              </a:defRPr>
            </a:lvl1pPr>
            <a:lvl2pPr marL="914400" indent="-45720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buFontTx/>
              <a:buChar char="•"/>
            </a:pPr>
            <a:r>
              <a:rPr lang="en-US" sz="4000"/>
              <a:t>Tissue repair</a:t>
            </a:r>
          </a:p>
          <a:p>
            <a:pPr lvl="1" eaLnBrk="1" hangingPunct="1"/>
            <a:r>
              <a:rPr lang="en-US" sz="4000"/>
              <a:t>- nerve, heart, muscle, organ, skin</a:t>
            </a:r>
          </a:p>
          <a:p>
            <a:pPr eaLnBrk="1" hangingPunct="1">
              <a:buFontTx/>
              <a:buChar char="•"/>
            </a:pPr>
            <a:r>
              <a:rPr lang="en-US" sz="4000"/>
              <a:t>Cancers</a:t>
            </a:r>
          </a:p>
          <a:p>
            <a:pPr eaLnBrk="1" hangingPunct="1">
              <a:buFontTx/>
              <a:buChar char="•"/>
            </a:pPr>
            <a:r>
              <a:rPr lang="en-US" sz="4000"/>
              <a:t>Autoimmune diseases</a:t>
            </a:r>
          </a:p>
          <a:p>
            <a:pPr lvl="1" eaLnBrk="1" hangingPunct="1"/>
            <a:r>
              <a:rPr lang="en-US" sz="4000"/>
              <a:t>- diabetes, rheumatoid arthritis, MS</a:t>
            </a:r>
          </a:p>
        </p:txBody>
      </p:sp>
      <p:sp>
        <p:nvSpPr>
          <p:cNvPr id="2" name="Slide Number Placeholder 1"/>
          <p:cNvSpPr>
            <a:spLocks noGrp="1"/>
          </p:cNvSpPr>
          <p:nvPr>
            <p:ph type="sldNum" sz="quarter" idx="12"/>
          </p:nvPr>
        </p:nvSpPr>
        <p:spPr/>
        <p:txBody>
          <a:bodyPr/>
          <a:lstStyle/>
          <a:p>
            <a:fld id="{781C0F97-348B-46A2-84FE-EBA07D71BB30}" type="slidenum">
              <a:rPr lang="en-GB" smtClean="0"/>
              <a:t>20</a:t>
            </a:fld>
            <a:endParaRPr lang="en-GB"/>
          </a:p>
        </p:txBody>
      </p:sp>
    </p:spTree>
    <p:extLst>
      <p:ext uri="{BB962C8B-B14F-4D97-AF65-F5344CB8AC3E}">
        <p14:creationId xmlns:p14="http://schemas.microsoft.com/office/powerpoint/2010/main" val="4270116486"/>
      </p:ext>
    </p:extLst>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2362200" y="304800"/>
            <a:ext cx="4187825"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4800" b="1"/>
              <a:t>Tissue Repair</a:t>
            </a:r>
          </a:p>
        </p:txBody>
      </p:sp>
      <p:sp>
        <p:nvSpPr>
          <p:cNvPr id="23555" name="Text Box 6"/>
          <p:cNvSpPr txBox="1">
            <a:spLocks noChangeArrowheads="1"/>
          </p:cNvSpPr>
          <p:nvPr/>
        </p:nvSpPr>
        <p:spPr bwMode="auto">
          <a:xfrm>
            <a:off x="533400" y="1295400"/>
            <a:ext cx="702627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buFontTx/>
              <a:buChar char="•"/>
            </a:pPr>
            <a:r>
              <a:rPr lang="en-US" sz="3600"/>
              <a:t>Regenerate spinal cord, heart tissue or any other major tissue in the body.</a:t>
            </a:r>
          </a:p>
        </p:txBody>
      </p:sp>
      <p:pic>
        <p:nvPicPr>
          <p:cNvPr id="23556" name="Picture 7" descr="http://www.regenexx.com/wp-content/uploads/2009/10/spinalcord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3048000"/>
            <a:ext cx="3657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21</a:t>
            </a:fld>
            <a:endParaRPr lang="en-GB"/>
          </a:p>
        </p:txBody>
      </p:sp>
    </p:spTree>
    <p:extLst>
      <p:ext uri="{BB962C8B-B14F-4D97-AF65-F5344CB8AC3E}">
        <p14:creationId xmlns:p14="http://schemas.microsoft.com/office/powerpoint/2010/main" val="2326585907"/>
      </p:ext>
    </p:extLst>
  </p:cSld>
  <p:clrMapOvr>
    <a:masterClrMapping/>
  </p:clrMapOvr>
  <p:transition>
    <p:check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cache.kotaku.com/assets/images/9/2011/02/sk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752600"/>
            <a:ext cx="5562600" cy="312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Rectangle 3"/>
          <p:cNvSpPr>
            <a:spLocks noChangeArrowheads="1"/>
          </p:cNvSpPr>
          <p:nvPr/>
        </p:nvSpPr>
        <p:spPr bwMode="auto">
          <a:xfrm>
            <a:off x="381000" y="5105400"/>
            <a:ext cx="85137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http://www.youtube.com/watch?feature=player_embedded&amp;v=eXO_ApjKPaI</a:t>
            </a:r>
          </a:p>
        </p:txBody>
      </p:sp>
      <p:sp>
        <p:nvSpPr>
          <p:cNvPr id="24580" name="Text Box 4"/>
          <p:cNvSpPr txBox="1">
            <a:spLocks noChangeArrowheads="1"/>
          </p:cNvSpPr>
          <p:nvPr/>
        </p:nvSpPr>
        <p:spPr bwMode="auto">
          <a:xfrm>
            <a:off x="2133600" y="457200"/>
            <a:ext cx="36655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4400" b="1"/>
              <a:t>Replace Skin</a:t>
            </a:r>
          </a:p>
        </p:txBody>
      </p:sp>
      <p:sp>
        <p:nvSpPr>
          <p:cNvPr id="2" name="Slide Number Placeholder 1"/>
          <p:cNvSpPr>
            <a:spLocks noGrp="1"/>
          </p:cNvSpPr>
          <p:nvPr>
            <p:ph type="sldNum" sz="quarter" idx="12"/>
          </p:nvPr>
        </p:nvSpPr>
        <p:spPr/>
        <p:txBody>
          <a:bodyPr/>
          <a:lstStyle/>
          <a:p>
            <a:fld id="{781C0F97-348B-46A2-84FE-EBA07D71BB30}" type="slidenum">
              <a:rPr lang="en-GB" smtClean="0"/>
              <a:t>22</a:t>
            </a:fld>
            <a:endParaRPr lang="en-GB"/>
          </a:p>
        </p:txBody>
      </p:sp>
    </p:spTree>
    <p:extLst>
      <p:ext uri="{BB962C8B-B14F-4D97-AF65-F5344CB8AC3E}">
        <p14:creationId xmlns:p14="http://schemas.microsoft.com/office/powerpoint/2010/main" val="35197146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5"/>
          <p:cNvSpPr txBox="1">
            <a:spLocks noChangeArrowheads="1"/>
          </p:cNvSpPr>
          <p:nvPr/>
        </p:nvSpPr>
        <p:spPr bwMode="auto">
          <a:xfrm>
            <a:off x="2362200" y="304800"/>
            <a:ext cx="4221163"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4800" b="1"/>
              <a:t>Heart Disease</a:t>
            </a:r>
          </a:p>
        </p:txBody>
      </p:sp>
      <p:sp>
        <p:nvSpPr>
          <p:cNvPr id="25603" name="Text Box 6"/>
          <p:cNvSpPr txBox="1">
            <a:spLocks noChangeArrowheads="1"/>
          </p:cNvSpPr>
          <p:nvPr/>
        </p:nvSpPr>
        <p:spPr bwMode="auto">
          <a:xfrm>
            <a:off x="533400" y="1295400"/>
            <a:ext cx="80010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buFontTx/>
              <a:buChar char="•"/>
            </a:pPr>
            <a:r>
              <a:rPr lang="en-US" sz="3600"/>
              <a:t>Adult bone marrow stem cells injected into the hearts are believed to improve cardiac function in victims of heart failure or heart attack</a:t>
            </a:r>
          </a:p>
        </p:txBody>
      </p:sp>
      <p:pic>
        <p:nvPicPr>
          <p:cNvPr id="25604" name="Picture 8" descr="http://timewellness.files.wordpress.com/2012/02/chest.jpg?w=360&amp;h=240&amp;crop=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3733800"/>
            <a:ext cx="4495800"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23</a:t>
            </a:fld>
            <a:endParaRPr lang="en-GB"/>
          </a:p>
        </p:txBody>
      </p:sp>
    </p:spTree>
    <p:extLst>
      <p:ext uri="{BB962C8B-B14F-4D97-AF65-F5344CB8AC3E}">
        <p14:creationId xmlns:p14="http://schemas.microsoft.com/office/powerpoint/2010/main" val="1119167611"/>
      </p:ext>
    </p:extLst>
  </p:cSld>
  <p:clrMapOvr>
    <a:masterClrMapping/>
  </p:clrMapOvr>
  <p:transition>
    <p:checke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Graphic depicting heart muscle repair with adult stem cel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85800"/>
            <a:ext cx="9144000" cy="553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24</a:t>
            </a:fld>
            <a:endParaRPr lang="en-GB"/>
          </a:p>
        </p:txBody>
      </p:sp>
    </p:spTree>
    <p:extLst>
      <p:ext uri="{BB962C8B-B14F-4D97-AF65-F5344CB8AC3E}">
        <p14:creationId xmlns:p14="http://schemas.microsoft.com/office/powerpoint/2010/main" val="2904665408"/>
      </p:ext>
    </p:extLst>
  </p:cSld>
  <p:clrMapOvr>
    <a:masterClrMapping/>
  </p:clrMapOvr>
  <p:transition>
    <p:comb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5"/>
          <p:cNvSpPr txBox="1">
            <a:spLocks noChangeArrowheads="1"/>
          </p:cNvSpPr>
          <p:nvPr/>
        </p:nvSpPr>
        <p:spPr bwMode="auto">
          <a:xfrm>
            <a:off x="1677003" y="304800"/>
            <a:ext cx="548579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4000" b="1" dirty="0"/>
              <a:t>Leukemia and Cancer</a:t>
            </a:r>
          </a:p>
        </p:txBody>
      </p:sp>
      <p:sp>
        <p:nvSpPr>
          <p:cNvPr id="27651" name="Text Box 6"/>
          <p:cNvSpPr txBox="1">
            <a:spLocks noChangeArrowheads="1"/>
          </p:cNvSpPr>
          <p:nvPr/>
        </p:nvSpPr>
        <p:spPr bwMode="auto">
          <a:xfrm>
            <a:off x="457200" y="1600200"/>
            <a:ext cx="7331075" cy="301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buFontTx/>
              <a:buChar char="•"/>
            </a:pPr>
            <a:r>
              <a:rPr lang="en-US" sz="3200"/>
              <a:t>Studies show leukemia patients treated with stem cells emerge free of disease.</a:t>
            </a:r>
          </a:p>
          <a:p>
            <a:pPr eaLnBrk="1" hangingPunct="1">
              <a:buFontTx/>
              <a:buChar char="•"/>
            </a:pPr>
            <a:r>
              <a:rPr lang="en-US" sz="3200"/>
              <a:t>Injections of stem cells have also reduces pancreatic cancers in some patients.</a:t>
            </a:r>
          </a:p>
        </p:txBody>
      </p:sp>
      <p:pic>
        <p:nvPicPr>
          <p:cNvPr id="27652" name="Picture 7" descr="http://funnycrave.frsucrave.netdna-cdn.com/wp-content/uploads/2011/09/DD-leukemia-9-20-20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4114800"/>
            <a:ext cx="2109788"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 Box 8"/>
          <p:cNvSpPr txBox="1">
            <a:spLocks noChangeArrowheads="1"/>
          </p:cNvSpPr>
          <p:nvPr/>
        </p:nvSpPr>
        <p:spPr bwMode="auto">
          <a:xfrm>
            <a:off x="2514600" y="6537325"/>
            <a:ext cx="33385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2000" b="1"/>
              <a:t>Proliferation of white cells</a:t>
            </a:r>
          </a:p>
        </p:txBody>
      </p:sp>
      <p:sp>
        <p:nvSpPr>
          <p:cNvPr id="2" name="Slide Number Placeholder 1"/>
          <p:cNvSpPr>
            <a:spLocks noGrp="1"/>
          </p:cNvSpPr>
          <p:nvPr>
            <p:ph type="sldNum" sz="quarter" idx="12"/>
          </p:nvPr>
        </p:nvSpPr>
        <p:spPr/>
        <p:txBody>
          <a:bodyPr/>
          <a:lstStyle/>
          <a:p>
            <a:fld id="{781C0F97-348B-46A2-84FE-EBA07D71BB30}" type="slidenum">
              <a:rPr lang="en-GB" smtClean="0"/>
              <a:t>25</a:t>
            </a:fld>
            <a:endParaRPr lang="en-GB"/>
          </a:p>
        </p:txBody>
      </p:sp>
    </p:spTree>
    <p:extLst>
      <p:ext uri="{BB962C8B-B14F-4D97-AF65-F5344CB8AC3E}">
        <p14:creationId xmlns:p14="http://schemas.microsoft.com/office/powerpoint/2010/main" val="3133629452"/>
      </p:ext>
    </p:extLst>
  </p:cSld>
  <p:clrMapOvr>
    <a:masterClrMapping/>
  </p:clrMapOvr>
  <p:transition>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5"/>
          <p:cNvSpPr txBox="1">
            <a:spLocks noChangeArrowheads="1"/>
          </p:cNvSpPr>
          <p:nvPr/>
        </p:nvSpPr>
        <p:spPr bwMode="auto">
          <a:xfrm>
            <a:off x="1749425" y="304800"/>
            <a:ext cx="6251575"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4800" b="1" dirty="0"/>
              <a:t>Rheumatoid Arthritis</a:t>
            </a:r>
          </a:p>
        </p:txBody>
      </p:sp>
      <p:sp>
        <p:nvSpPr>
          <p:cNvPr id="28675" name="Text Box 6"/>
          <p:cNvSpPr txBox="1">
            <a:spLocks noChangeArrowheads="1"/>
          </p:cNvSpPr>
          <p:nvPr/>
        </p:nvSpPr>
        <p:spPr bwMode="auto">
          <a:xfrm>
            <a:off x="533400" y="1295400"/>
            <a:ext cx="8001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buFontTx/>
              <a:buChar char="•"/>
            </a:pPr>
            <a:r>
              <a:rPr lang="en-US" sz="3600"/>
              <a:t>Adult Stem Cells may be helpful in jumpstarting repair of eroded cartilage.</a:t>
            </a:r>
          </a:p>
        </p:txBody>
      </p:sp>
      <p:pic>
        <p:nvPicPr>
          <p:cNvPr id="28676" name="Picture 7" descr="http://upload.wikimedia.org/wikipedia/commons/thumb/3/3e/RheumatoideArthritisAP.jpg/220px-RheumatoideArthritisA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2686050"/>
            <a:ext cx="2514600"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Rectangle 8"/>
          <p:cNvSpPr>
            <a:spLocks noChangeArrowheads="1"/>
          </p:cNvSpPr>
          <p:nvPr/>
        </p:nvSpPr>
        <p:spPr bwMode="auto">
          <a:xfrm>
            <a:off x="5029200" y="2667000"/>
            <a:ext cx="762000" cy="5334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Slide Number Placeholder 1"/>
          <p:cNvSpPr>
            <a:spLocks noGrp="1"/>
          </p:cNvSpPr>
          <p:nvPr>
            <p:ph type="sldNum" sz="quarter" idx="12"/>
          </p:nvPr>
        </p:nvSpPr>
        <p:spPr/>
        <p:txBody>
          <a:bodyPr/>
          <a:lstStyle/>
          <a:p>
            <a:fld id="{781C0F97-348B-46A2-84FE-EBA07D71BB30}" type="slidenum">
              <a:rPr lang="en-GB" smtClean="0"/>
              <a:t>26</a:t>
            </a:fld>
            <a:endParaRPr lang="en-GB"/>
          </a:p>
        </p:txBody>
      </p:sp>
    </p:spTree>
    <p:extLst>
      <p:ext uri="{BB962C8B-B14F-4D97-AF65-F5344CB8AC3E}">
        <p14:creationId xmlns:p14="http://schemas.microsoft.com/office/powerpoint/2010/main" val="1680971990"/>
      </p:ext>
    </p:extLst>
  </p:cSld>
  <p:clrMapOvr>
    <a:masterClrMapping/>
  </p:clrMapOvr>
  <p:transition>
    <p:cover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5"/>
          <p:cNvSpPr txBox="1">
            <a:spLocks noChangeArrowheads="1"/>
          </p:cNvSpPr>
          <p:nvPr/>
        </p:nvSpPr>
        <p:spPr bwMode="auto">
          <a:xfrm>
            <a:off x="1676400" y="304800"/>
            <a:ext cx="4664075"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4800" b="1"/>
              <a:t>Type I Diabetes</a:t>
            </a:r>
          </a:p>
        </p:txBody>
      </p:sp>
      <p:sp>
        <p:nvSpPr>
          <p:cNvPr id="29699" name="Text Box 6"/>
          <p:cNvSpPr txBox="1">
            <a:spLocks noChangeArrowheads="1"/>
          </p:cNvSpPr>
          <p:nvPr/>
        </p:nvSpPr>
        <p:spPr bwMode="auto">
          <a:xfrm>
            <a:off x="533400" y="1295400"/>
            <a:ext cx="80010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buFontTx/>
              <a:buChar char="•"/>
            </a:pPr>
            <a:r>
              <a:rPr lang="en-US" sz="3600"/>
              <a:t>Pancreatic cells do not produce insulin</a:t>
            </a:r>
          </a:p>
          <a:p>
            <a:pPr eaLnBrk="1" hangingPunct="1">
              <a:buFontTx/>
              <a:buChar char="•"/>
            </a:pPr>
            <a:r>
              <a:rPr lang="en-US" sz="3600"/>
              <a:t>Embryonic Stems Cells might be trained to become pancreatic islets cells needed to secrete insulin.</a:t>
            </a:r>
          </a:p>
          <a:p>
            <a:pPr eaLnBrk="1" hangingPunct="1">
              <a:buFontTx/>
              <a:buChar char="•"/>
            </a:pPr>
            <a:endParaRPr lang="en-US" sz="3600"/>
          </a:p>
        </p:txBody>
      </p:sp>
      <p:pic>
        <p:nvPicPr>
          <p:cNvPr id="29700" name="Picture 7" descr="http://www.stemcellmx.com/wp-content/uploads/2011/10/20110510-Website-Cells1-300x2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4114800"/>
            <a:ext cx="34290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27</a:t>
            </a:fld>
            <a:endParaRPr lang="en-GB"/>
          </a:p>
        </p:txBody>
      </p:sp>
    </p:spTree>
    <p:extLst>
      <p:ext uri="{BB962C8B-B14F-4D97-AF65-F5344CB8AC3E}">
        <p14:creationId xmlns:p14="http://schemas.microsoft.com/office/powerpoint/2010/main" val="3096595495"/>
      </p:ext>
    </p:extLst>
  </p:cSld>
  <p:clrMapOvr>
    <a:masterClrMapping/>
  </p:clrMapOvr>
  <p:transition>
    <p:checke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a:xfrm>
            <a:off x="914400" y="-76200"/>
            <a:ext cx="8229600" cy="1143000"/>
          </a:xfrm>
        </p:spPr>
        <p:txBody>
          <a:bodyPr/>
          <a:lstStyle/>
          <a:p>
            <a:pPr eaLnBrk="1" hangingPunct="1"/>
            <a:r>
              <a:rPr lang="en-US" dirty="0" smtClean="0">
                <a:solidFill>
                  <a:srgbClr val="33CC33"/>
                </a:solidFill>
                <a:latin typeface="Arial" charset="0"/>
              </a:rPr>
              <a:t>Stem cells in the adult brain:</a:t>
            </a:r>
            <a:endParaRPr lang="en-US" sz="3600" dirty="0" smtClean="0">
              <a:solidFill>
                <a:srgbClr val="33CC33"/>
              </a:solidFill>
              <a:latin typeface="Arial" charset="0"/>
            </a:endParaRPr>
          </a:p>
        </p:txBody>
      </p:sp>
      <p:pic>
        <p:nvPicPr>
          <p:cNvPr id="30723" name="Picture 6" descr="hippocampus_nscsblue_neuronsgreen_astrocytesre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67338" y="1066800"/>
            <a:ext cx="3051175" cy="2360613"/>
          </a:xfrm>
          <a:prstGeom prst="rect">
            <a:avLst/>
          </a:prstGeom>
          <a:noFill/>
          <a:ln w="25400">
            <a:solidFill>
              <a:srgbClr val="CC0099"/>
            </a:solidFill>
            <a:miter lim="800000"/>
            <a:headEnd/>
            <a:tailEnd/>
          </a:ln>
          <a:extLst>
            <a:ext uri="{909E8E84-426E-40DD-AFC4-6F175D3DCCD1}">
              <a14:hiddenFill xmlns:a14="http://schemas.microsoft.com/office/drawing/2010/main">
                <a:solidFill>
                  <a:srgbClr val="FFFFFF"/>
                </a:solidFill>
              </a14:hiddenFill>
            </a:ext>
          </a:extLst>
        </p:spPr>
      </p:pic>
      <p:pic>
        <p:nvPicPr>
          <p:cNvPr id="30724" name="Picture 7" descr="rat NSCs_redastro_greenoligo.gif.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67338" y="3505200"/>
            <a:ext cx="3048000" cy="3048000"/>
          </a:xfrm>
          <a:prstGeom prst="rect">
            <a:avLst/>
          </a:prstGeom>
          <a:noFill/>
          <a:ln w="25400">
            <a:solidFill>
              <a:srgbClr val="CC0099"/>
            </a:solidFill>
            <a:miter lim="800000"/>
            <a:headEnd/>
            <a:tailEnd/>
          </a:ln>
          <a:extLst>
            <a:ext uri="{909E8E84-426E-40DD-AFC4-6F175D3DCCD1}">
              <a14:hiddenFill xmlns:a14="http://schemas.microsoft.com/office/drawing/2010/main">
                <a:solidFill>
                  <a:srgbClr val="FFFFFF"/>
                </a:solidFill>
              </a14:hiddenFill>
            </a:ext>
          </a:extLst>
        </p:spPr>
      </p:pic>
      <p:pic>
        <p:nvPicPr>
          <p:cNvPr id="30725" name="Picture 3" descr="GC-block-progenitor"/>
          <p:cNvPicPr>
            <a:picLocks noChangeAspect="1" noChangeArrowheads="1"/>
          </p:cNvPicPr>
          <p:nvPr/>
        </p:nvPicPr>
        <p:blipFill>
          <a:blip r:embed="rId5">
            <a:extLst>
              <a:ext uri="{28A0092B-C50C-407E-A947-70E740481C1C}">
                <a14:useLocalDpi xmlns:a14="http://schemas.microsoft.com/office/drawing/2010/main" val="0"/>
              </a:ext>
            </a:extLst>
          </a:blip>
          <a:srcRect b="10088"/>
          <a:stretch>
            <a:fillRect/>
          </a:stretch>
        </p:blipFill>
        <p:spPr bwMode="auto">
          <a:xfrm>
            <a:off x="685800" y="1085850"/>
            <a:ext cx="4572000" cy="5467350"/>
          </a:xfrm>
          <a:prstGeom prst="rect">
            <a:avLst/>
          </a:prstGeom>
          <a:noFill/>
          <a:ln w="44450">
            <a:solidFill>
              <a:srgbClr val="CC0099"/>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81C0F97-348B-46A2-84FE-EBA07D71BB30}" type="slidenum">
              <a:rPr lang="en-GB" smtClean="0"/>
              <a:t>28</a:t>
            </a:fld>
            <a:endParaRPr lang="en-GB"/>
          </a:p>
        </p:txBody>
      </p:sp>
    </p:spTree>
    <p:extLst>
      <p:ext uri="{BB962C8B-B14F-4D97-AF65-F5344CB8AC3E}">
        <p14:creationId xmlns:p14="http://schemas.microsoft.com/office/powerpoint/2010/main" val="35393738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idx="4294967295"/>
          </p:nvPr>
        </p:nvSpPr>
        <p:spPr>
          <a:xfrm>
            <a:off x="609600" y="0"/>
            <a:ext cx="8534400" cy="990600"/>
          </a:xfrm>
        </p:spPr>
        <p:txBody>
          <a:bodyPr>
            <a:normAutofit/>
          </a:bodyPr>
          <a:lstStyle/>
          <a:p>
            <a:pPr eaLnBrk="1" hangingPunct="1"/>
            <a:r>
              <a:rPr lang="en-US" sz="3200" dirty="0" smtClean="0">
                <a:solidFill>
                  <a:schemeClr val="tx1"/>
                </a:solidFill>
                <a:latin typeface="Arial" charset="0"/>
                <a:cs typeface="Arial" charset="0"/>
              </a:rPr>
              <a:t>new research – reprogramming cells</a:t>
            </a:r>
          </a:p>
        </p:txBody>
      </p:sp>
      <p:pic>
        <p:nvPicPr>
          <p:cNvPr id="31747" name="Picture 2" descr="http://learn.genetics.utah.edu/content/tech/stemcells/quickref/iPScell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295400"/>
            <a:ext cx="6096000" cy="539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29</a:t>
            </a:fld>
            <a:endParaRPr lang="en-GB"/>
          </a:p>
        </p:txBody>
      </p:sp>
    </p:spTree>
    <p:extLst>
      <p:ext uri="{BB962C8B-B14F-4D97-AF65-F5344CB8AC3E}">
        <p14:creationId xmlns:p14="http://schemas.microsoft.com/office/powerpoint/2010/main" val="1784027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219200" y="533400"/>
            <a:ext cx="7772400" cy="614363"/>
          </a:xfrm>
        </p:spPr>
        <p:txBody>
          <a:bodyPr anchorCtr="1">
            <a:normAutofit fontScale="90000"/>
          </a:bodyPr>
          <a:lstStyle/>
          <a:p>
            <a:pPr eaLnBrk="1" hangingPunct="1"/>
            <a:r>
              <a:rPr lang="en-US" sz="5400" dirty="0" smtClean="0">
                <a:latin typeface="Arial" charset="0"/>
              </a:rPr>
              <a:t>Stem Cell – Definition</a:t>
            </a:r>
          </a:p>
        </p:txBody>
      </p:sp>
      <p:sp>
        <p:nvSpPr>
          <p:cNvPr id="5123" name="Rectangle 3"/>
          <p:cNvSpPr>
            <a:spLocks noGrp="1" noChangeArrowheads="1"/>
          </p:cNvSpPr>
          <p:nvPr>
            <p:ph type="body" idx="4294967295"/>
          </p:nvPr>
        </p:nvSpPr>
        <p:spPr>
          <a:xfrm>
            <a:off x="609600" y="4267200"/>
            <a:ext cx="8534400" cy="2362200"/>
          </a:xfrm>
        </p:spPr>
        <p:txBody>
          <a:bodyPr>
            <a:normAutofit/>
          </a:bodyPr>
          <a:lstStyle/>
          <a:p>
            <a:pPr eaLnBrk="1" hangingPunct="1">
              <a:lnSpc>
                <a:spcPct val="90000"/>
              </a:lnSpc>
            </a:pPr>
            <a:r>
              <a:rPr lang="en-US" dirty="0" smtClean="0">
                <a:latin typeface="Arial" charset="0"/>
              </a:rPr>
              <a:t>A cell that has the ability to continuously divide and differentiate (develop) into various other kind(s) of cells/tissues </a:t>
            </a:r>
          </a:p>
        </p:txBody>
      </p:sp>
      <p:pic>
        <p:nvPicPr>
          <p:cNvPr id="5124" name="Picture 6" descr="http://meiosis-and-mitosis.pbworks.com/f/ce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1447800"/>
            <a:ext cx="34290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3</a:t>
            </a:fld>
            <a:endParaRPr lang="en-GB"/>
          </a:p>
        </p:txBody>
      </p:sp>
    </p:spTree>
    <p:extLst>
      <p:ext uri="{BB962C8B-B14F-4D97-AF65-F5344CB8AC3E}">
        <p14:creationId xmlns:p14="http://schemas.microsoft.com/office/powerpoint/2010/main" val="2203211215"/>
      </p:ext>
    </p:extLst>
  </p:cSld>
  <p:clrMapOvr>
    <a:masterClrMapping/>
  </p:clrMapOvr>
  <p:transition>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990600" y="304800"/>
            <a:ext cx="7772400" cy="1143000"/>
          </a:xfrm>
        </p:spPr>
        <p:txBody>
          <a:bodyPr/>
          <a:lstStyle/>
          <a:p>
            <a:pPr eaLnBrk="1" hangingPunct="1"/>
            <a:r>
              <a:rPr lang="en-US" b="1" dirty="0" smtClean="0">
                <a:solidFill>
                  <a:schemeClr val="tx1"/>
                </a:solidFill>
                <a:latin typeface="Arial" charset="0"/>
              </a:rPr>
              <a:t>Technical Challenges</a:t>
            </a:r>
          </a:p>
        </p:txBody>
      </p:sp>
      <p:sp>
        <p:nvSpPr>
          <p:cNvPr id="32771" name="Rectangle 3"/>
          <p:cNvSpPr>
            <a:spLocks noGrp="1" noChangeArrowheads="1"/>
          </p:cNvSpPr>
          <p:nvPr>
            <p:ph type="body" idx="4294967295"/>
          </p:nvPr>
        </p:nvSpPr>
        <p:spPr>
          <a:xfrm>
            <a:off x="0" y="1600200"/>
            <a:ext cx="8229600" cy="4525963"/>
          </a:xfrm>
        </p:spPr>
        <p:txBody>
          <a:bodyPr/>
          <a:lstStyle/>
          <a:p>
            <a:pPr eaLnBrk="1" hangingPunct="1"/>
            <a:r>
              <a:rPr lang="en-US" sz="4000" dirty="0" smtClean="0">
                <a:latin typeface="Arial" charset="0"/>
              </a:rPr>
              <a:t>Source - Cell lines may have mutations.</a:t>
            </a:r>
          </a:p>
          <a:p>
            <a:pPr eaLnBrk="1" hangingPunct="1"/>
            <a:r>
              <a:rPr lang="en-US" sz="4000" dirty="0" smtClean="0">
                <a:latin typeface="Arial" charset="0"/>
              </a:rPr>
              <a:t>Delivery to target areas</a:t>
            </a:r>
          </a:p>
          <a:p>
            <a:pPr eaLnBrk="1" hangingPunct="1"/>
            <a:r>
              <a:rPr lang="en-US" sz="4000" dirty="0" smtClean="0">
                <a:latin typeface="Arial" charset="0"/>
              </a:rPr>
              <a:t>Prevention of rejection</a:t>
            </a:r>
          </a:p>
          <a:p>
            <a:pPr eaLnBrk="1" hangingPunct="1"/>
            <a:r>
              <a:rPr lang="en-US" sz="4000" dirty="0" smtClean="0">
                <a:latin typeface="Arial" charset="0"/>
              </a:rPr>
              <a:t>Suppressing tumors</a:t>
            </a:r>
          </a:p>
        </p:txBody>
      </p:sp>
      <p:sp>
        <p:nvSpPr>
          <p:cNvPr id="2" name="Slide Number Placeholder 1"/>
          <p:cNvSpPr>
            <a:spLocks noGrp="1"/>
          </p:cNvSpPr>
          <p:nvPr>
            <p:ph type="sldNum" sz="quarter" idx="12"/>
          </p:nvPr>
        </p:nvSpPr>
        <p:spPr/>
        <p:txBody>
          <a:bodyPr/>
          <a:lstStyle/>
          <a:p>
            <a:fld id="{781C0F97-348B-46A2-84FE-EBA07D71BB30}" type="slidenum">
              <a:rPr lang="en-GB" smtClean="0"/>
              <a:t>30</a:t>
            </a:fld>
            <a:endParaRPr lang="en-GB"/>
          </a:p>
        </p:txBody>
      </p:sp>
    </p:spTree>
    <p:extLst>
      <p:ext uri="{BB962C8B-B14F-4D97-AF65-F5344CB8AC3E}">
        <p14:creationId xmlns:p14="http://schemas.microsoft.com/office/powerpoint/2010/main" val="20880839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p:cNvPicPr>
            <a:picLocks noChangeAspect="1" noChangeArrowheads="1"/>
          </p:cNvPicPr>
          <p:nvPr/>
        </p:nvPicPr>
        <p:blipFill>
          <a:blip r:embed="rId2">
            <a:extLst>
              <a:ext uri="{28A0092B-C50C-407E-A947-70E740481C1C}">
                <a14:useLocalDpi xmlns:a14="http://schemas.microsoft.com/office/drawing/2010/main" val="0"/>
              </a:ext>
            </a:extLst>
          </a:blip>
          <a:srcRect l="12093" t="17201" r="10883" b="15637"/>
          <a:stretch>
            <a:fillRect/>
          </a:stretch>
        </p:blipFill>
        <p:spPr bwMode="auto">
          <a:xfrm>
            <a:off x="1644650" y="1193800"/>
            <a:ext cx="7042150" cy="474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 Box 5"/>
          <p:cNvSpPr txBox="1">
            <a:spLocks noChangeArrowheads="1"/>
          </p:cNvSpPr>
          <p:nvPr/>
        </p:nvSpPr>
        <p:spPr bwMode="auto">
          <a:xfrm>
            <a:off x="990600" y="5943600"/>
            <a:ext cx="71897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4000"/>
              <a:t>Mutations can lead to leukemia</a:t>
            </a:r>
          </a:p>
        </p:txBody>
      </p:sp>
      <p:sp>
        <p:nvSpPr>
          <p:cNvPr id="33796" name="Text Box 6"/>
          <p:cNvSpPr txBox="1">
            <a:spLocks noChangeArrowheads="1"/>
          </p:cNvSpPr>
          <p:nvPr/>
        </p:nvSpPr>
        <p:spPr bwMode="auto">
          <a:xfrm>
            <a:off x="1492433" y="228600"/>
            <a:ext cx="711816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3600" b="1" dirty="0"/>
              <a:t>Problems with Adult Stem Cells</a:t>
            </a:r>
          </a:p>
        </p:txBody>
      </p:sp>
      <p:sp>
        <p:nvSpPr>
          <p:cNvPr id="2" name="Slide Number Placeholder 1"/>
          <p:cNvSpPr>
            <a:spLocks noGrp="1"/>
          </p:cNvSpPr>
          <p:nvPr>
            <p:ph type="sldNum" sz="quarter" idx="12"/>
          </p:nvPr>
        </p:nvSpPr>
        <p:spPr/>
        <p:txBody>
          <a:bodyPr/>
          <a:lstStyle/>
          <a:p>
            <a:fld id="{781C0F97-348B-46A2-84FE-EBA07D71BB30}" type="slidenum">
              <a:rPr lang="en-GB" smtClean="0"/>
              <a:t>31</a:t>
            </a:fld>
            <a:endParaRPr lang="en-GB"/>
          </a:p>
        </p:txBody>
      </p:sp>
    </p:spTree>
    <p:extLst>
      <p:ext uri="{BB962C8B-B14F-4D97-AF65-F5344CB8AC3E}">
        <p14:creationId xmlns:p14="http://schemas.microsoft.com/office/powerpoint/2010/main" val="4180956455"/>
      </p:ext>
    </p:extLst>
  </p:cSld>
  <p:clrMapOvr>
    <a:masterClrMapping/>
  </p:clrMapOvr>
  <p:transition>
    <p:comb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533400" y="228600"/>
            <a:ext cx="9144000" cy="838200"/>
          </a:xfrm>
        </p:spPr>
        <p:txBody>
          <a:bodyPr>
            <a:noAutofit/>
          </a:bodyPr>
          <a:lstStyle/>
          <a:p>
            <a:pPr eaLnBrk="1" hangingPunct="1"/>
            <a:r>
              <a:rPr lang="en-US" sz="2000" b="1" dirty="0" smtClean="0">
                <a:solidFill>
                  <a:schemeClr val="tx1"/>
                </a:solidFill>
                <a:latin typeface="Arial" charset="0"/>
              </a:rPr>
              <a:t>Why is Stem Cell Research So Important to All of Us?</a:t>
            </a:r>
            <a:r>
              <a:rPr lang="en-US" sz="2400" dirty="0" smtClean="0">
                <a:solidFill>
                  <a:schemeClr val="tx1"/>
                </a:solidFill>
                <a:latin typeface="Arial" charset="0"/>
              </a:rPr>
              <a:t> </a:t>
            </a:r>
          </a:p>
        </p:txBody>
      </p:sp>
      <p:sp>
        <p:nvSpPr>
          <p:cNvPr id="14339" name="Rectangle 3"/>
          <p:cNvSpPr>
            <a:spLocks noGrp="1" noChangeArrowheads="1"/>
          </p:cNvSpPr>
          <p:nvPr>
            <p:ph type="body" idx="4294967295"/>
          </p:nvPr>
        </p:nvSpPr>
        <p:spPr>
          <a:xfrm>
            <a:off x="685800" y="1905000"/>
            <a:ext cx="8458200" cy="4419600"/>
          </a:xfrm>
        </p:spPr>
        <p:txBody>
          <a:bodyPr/>
          <a:lstStyle/>
          <a:p>
            <a:pPr marL="609600" indent="-609600" eaLnBrk="1" hangingPunct="1">
              <a:buFont typeface="Wingdings" pitchFamily="2" charset="2"/>
              <a:buNone/>
            </a:pPr>
            <a:r>
              <a:rPr lang="en-US" sz="3600" smtClean="0">
                <a:latin typeface="Arial" charset="0"/>
              </a:rPr>
              <a:t>Stem cells can replace diseased or damaged cells </a:t>
            </a:r>
          </a:p>
          <a:p>
            <a:pPr marL="609600" indent="-609600" eaLnBrk="1" hangingPunct="1">
              <a:buFont typeface="Wingdings" pitchFamily="2" charset="2"/>
              <a:buNone/>
            </a:pPr>
            <a:r>
              <a:rPr lang="en-US" sz="3600" smtClean="0">
                <a:latin typeface="Arial" charset="0"/>
              </a:rPr>
              <a:t>Stem cells allow us to study development and genetics</a:t>
            </a:r>
          </a:p>
          <a:p>
            <a:pPr marL="609600" indent="-609600" eaLnBrk="1" hangingPunct="1">
              <a:buFont typeface="Wingdings" pitchFamily="2" charset="2"/>
              <a:buNone/>
            </a:pPr>
            <a:r>
              <a:rPr lang="en-US" sz="3600" smtClean="0">
                <a:latin typeface="Arial" charset="0"/>
              </a:rPr>
              <a:t>Stem cells can be used to test different substances (drugs and chemicals)</a:t>
            </a:r>
          </a:p>
          <a:p>
            <a:pPr marL="609600" indent="-609600" eaLnBrk="1" hangingPunct="1">
              <a:buFontTx/>
              <a:buNone/>
            </a:pPr>
            <a:endParaRPr lang="en-US" sz="3600" smtClean="0">
              <a:latin typeface="Arial"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32</a:t>
            </a:fld>
            <a:endParaRPr lang="en-GB"/>
          </a:p>
        </p:txBody>
      </p:sp>
    </p:spTree>
    <p:extLst>
      <p:ext uri="{BB962C8B-B14F-4D97-AF65-F5344CB8AC3E}">
        <p14:creationId xmlns:p14="http://schemas.microsoft.com/office/powerpoint/2010/main" val="3191493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3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3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3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0" y="0"/>
            <a:ext cx="9144000" cy="1143000"/>
          </a:xfrm>
        </p:spPr>
        <p:txBody>
          <a:bodyPr>
            <a:normAutofit/>
          </a:bodyPr>
          <a:lstStyle/>
          <a:p>
            <a:pPr eaLnBrk="1" hangingPunct="1"/>
            <a:r>
              <a:rPr lang="en-US" sz="2800" dirty="0" smtClean="0">
                <a:solidFill>
                  <a:schemeClr val="tx1"/>
                </a:solidFill>
                <a:latin typeface="Arial" charset="0"/>
              </a:rPr>
              <a:t>Why the Controversy Over Stem cells?</a:t>
            </a:r>
          </a:p>
        </p:txBody>
      </p:sp>
      <p:sp>
        <p:nvSpPr>
          <p:cNvPr id="35843" name="AutoShape 3"/>
          <p:cNvSpPr>
            <a:spLocks noChangeAspect="1" noChangeArrowheads="1"/>
          </p:cNvSpPr>
          <p:nvPr>
            <p:ph type="body" idx="4294967295"/>
          </p:nvPr>
        </p:nvSpPr>
        <p:spPr>
          <a:xfrm>
            <a:off x="457200" y="1371600"/>
            <a:ext cx="8686800" cy="5105400"/>
          </a:xfrm>
        </p:spPr>
        <p:txBody>
          <a:bodyPr/>
          <a:lstStyle/>
          <a:p>
            <a:pPr marL="609600" indent="-609600" eaLnBrk="1" hangingPunct="1">
              <a:lnSpc>
                <a:spcPct val="90000"/>
              </a:lnSpc>
            </a:pPr>
            <a:r>
              <a:rPr lang="en-US" sz="2800" dirty="0" smtClean="0">
                <a:latin typeface="Arial" charset="0"/>
              </a:rPr>
              <a:t>Embryonic Stem cells are derived from extra blastocysts that would otherwise be discarded following IVF.</a:t>
            </a:r>
          </a:p>
          <a:p>
            <a:pPr marL="609600" indent="-609600" eaLnBrk="1" hangingPunct="1">
              <a:lnSpc>
                <a:spcPct val="90000"/>
              </a:lnSpc>
            </a:pPr>
            <a:r>
              <a:rPr lang="en-US" sz="2800" dirty="0" smtClean="0">
                <a:latin typeface="Arial" charset="0"/>
              </a:rPr>
              <a:t>Extracting stem cells destroys the developing blastocyst (embryo).</a:t>
            </a:r>
          </a:p>
          <a:p>
            <a:pPr marL="609600" indent="-609600" algn="ctr" eaLnBrk="1" hangingPunct="1">
              <a:lnSpc>
                <a:spcPct val="90000"/>
              </a:lnSpc>
              <a:buFontTx/>
              <a:buNone/>
            </a:pPr>
            <a:endParaRPr lang="en-US" sz="2800" dirty="0" smtClean="0">
              <a:latin typeface="Arial" charset="0"/>
            </a:endParaRPr>
          </a:p>
          <a:p>
            <a:pPr marL="609600" indent="-609600" algn="ctr" eaLnBrk="1" hangingPunct="1">
              <a:lnSpc>
                <a:spcPct val="90000"/>
              </a:lnSpc>
              <a:buFontTx/>
              <a:buNone/>
            </a:pPr>
            <a:r>
              <a:rPr lang="en-US" sz="2800" dirty="0" smtClean="0">
                <a:latin typeface="Arial" charset="0"/>
              </a:rPr>
              <a:t>-Questions for Consideration-</a:t>
            </a:r>
          </a:p>
          <a:p>
            <a:pPr marL="609600" indent="-609600" eaLnBrk="1" hangingPunct="1">
              <a:lnSpc>
                <a:spcPct val="90000"/>
              </a:lnSpc>
            </a:pPr>
            <a:r>
              <a:rPr lang="en-US" sz="2800" dirty="0" smtClean="0">
                <a:latin typeface="Arial" charset="0"/>
              </a:rPr>
              <a:t>Is an embryo a person?</a:t>
            </a:r>
          </a:p>
          <a:p>
            <a:pPr marL="609600" indent="-609600" eaLnBrk="1" hangingPunct="1">
              <a:lnSpc>
                <a:spcPct val="90000"/>
              </a:lnSpc>
            </a:pPr>
            <a:r>
              <a:rPr lang="en-US" sz="2800" dirty="0" smtClean="0">
                <a:latin typeface="Arial" charset="0"/>
              </a:rPr>
              <a:t>Is it morally acceptable to use embryos for research?</a:t>
            </a:r>
          </a:p>
          <a:p>
            <a:pPr marL="609600" indent="-609600" eaLnBrk="1" hangingPunct="1">
              <a:lnSpc>
                <a:spcPct val="90000"/>
              </a:lnSpc>
            </a:pPr>
            <a:r>
              <a:rPr lang="en-US" sz="2800" dirty="0" smtClean="0">
                <a:latin typeface="Arial" charset="0"/>
              </a:rPr>
              <a:t>When do we become “human beings?”</a:t>
            </a:r>
          </a:p>
        </p:txBody>
      </p:sp>
      <p:sp>
        <p:nvSpPr>
          <p:cNvPr id="2" name="Slide Number Placeholder 1"/>
          <p:cNvSpPr>
            <a:spLocks noGrp="1"/>
          </p:cNvSpPr>
          <p:nvPr>
            <p:ph type="sldNum" sz="quarter" idx="12"/>
          </p:nvPr>
        </p:nvSpPr>
        <p:spPr/>
        <p:txBody>
          <a:bodyPr/>
          <a:lstStyle/>
          <a:p>
            <a:fld id="{781C0F97-348B-46A2-84FE-EBA07D71BB30}" type="slidenum">
              <a:rPr lang="en-GB" smtClean="0"/>
              <a:t>33</a:t>
            </a:fld>
            <a:endParaRPr lang="en-GB"/>
          </a:p>
        </p:txBody>
      </p:sp>
    </p:spTree>
    <p:extLst>
      <p:ext uri="{BB962C8B-B14F-4D97-AF65-F5344CB8AC3E}">
        <p14:creationId xmlns:p14="http://schemas.microsoft.com/office/powerpoint/2010/main" val="281080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466725" y="0"/>
            <a:ext cx="8601075" cy="749300"/>
          </a:xfrm>
        </p:spPr>
        <p:txBody>
          <a:bodyPr lIns="79375" tIns="39688" rIns="79375" bIns="39688">
            <a:spAutoFit/>
          </a:bodyPr>
          <a:lstStyle/>
          <a:p>
            <a:pPr eaLnBrk="1" hangingPunct="1"/>
            <a:r>
              <a:rPr lang="en-US" altLang="en-US" dirty="0" smtClean="0">
                <a:latin typeface="Arial" charset="0"/>
              </a:rPr>
              <a:t>Stem Cell Characteristics</a:t>
            </a:r>
          </a:p>
        </p:txBody>
      </p:sp>
      <p:sp>
        <p:nvSpPr>
          <p:cNvPr id="6147" name="Rectangle 3"/>
          <p:cNvSpPr>
            <a:spLocks noGrp="1" noChangeArrowheads="1"/>
          </p:cNvSpPr>
          <p:nvPr>
            <p:ph type="body" idx="4294967295"/>
          </p:nvPr>
        </p:nvSpPr>
        <p:spPr>
          <a:xfrm>
            <a:off x="0" y="2590800"/>
            <a:ext cx="8991600" cy="3527249"/>
          </a:xfrm>
        </p:spPr>
        <p:txBody>
          <a:bodyPr wrap="square" lIns="79375" tIns="39688" rIns="79375" bIns="39688">
            <a:spAutoFit/>
          </a:bodyPr>
          <a:lstStyle/>
          <a:p>
            <a:pPr marL="579438" indent="-579438" eaLnBrk="1" hangingPunct="1">
              <a:lnSpc>
                <a:spcPct val="110000"/>
              </a:lnSpc>
              <a:buClr>
                <a:schemeClr val="tx1"/>
              </a:buClr>
            </a:pPr>
            <a:r>
              <a:rPr lang="en-US" altLang="en-US" dirty="0" smtClean="0">
                <a:latin typeface="Arial" charset="0"/>
              </a:rPr>
              <a:t>‘Blank cells’ (unspecialized)</a:t>
            </a:r>
          </a:p>
          <a:p>
            <a:pPr marL="579438" indent="-579438" eaLnBrk="1" hangingPunct="1">
              <a:lnSpc>
                <a:spcPct val="110000"/>
              </a:lnSpc>
              <a:buClr>
                <a:schemeClr val="tx1"/>
              </a:buClr>
            </a:pPr>
            <a:r>
              <a:rPr lang="en-US" altLang="en-US" dirty="0" smtClean="0">
                <a:latin typeface="Arial" charset="0"/>
              </a:rPr>
              <a:t>Capable of dividing and renewing themselves for long periods of time (proliferation and renewal)</a:t>
            </a:r>
          </a:p>
          <a:p>
            <a:pPr marL="579438" indent="-579438" eaLnBrk="1" hangingPunct="1">
              <a:lnSpc>
                <a:spcPct val="110000"/>
              </a:lnSpc>
              <a:buClr>
                <a:schemeClr val="tx1"/>
              </a:buClr>
            </a:pPr>
            <a:r>
              <a:rPr lang="en-US" altLang="en-US" dirty="0" smtClean="0">
                <a:latin typeface="Arial" charset="0"/>
              </a:rPr>
              <a:t>Have the potential to give rise to specialized cell types (differentiation)</a:t>
            </a:r>
          </a:p>
        </p:txBody>
      </p:sp>
      <p:pic>
        <p:nvPicPr>
          <p:cNvPr id="6148" name="Picture 6" descr="Coloured scanning electron micrograph of two prostate cancer cells in the final stage of cell divis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838200"/>
            <a:ext cx="3048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4</a:t>
            </a:fld>
            <a:endParaRPr lang="en-GB"/>
          </a:p>
        </p:txBody>
      </p:sp>
    </p:spTree>
    <p:extLst>
      <p:ext uri="{BB962C8B-B14F-4D97-AF65-F5344CB8AC3E}">
        <p14:creationId xmlns:p14="http://schemas.microsoft.com/office/powerpoint/2010/main" val="671091698"/>
      </p:ext>
    </p:extLst>
  </p:cSld>
  <p:clrMapOvr>
    <a:masterClrMapping/>
  </p:clrMapOvr>
  <p:transition>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0" y="381000"/>
            <a:ext cx="7772400" cy="614363"/>
          </a:xfrm>
        </p:spPr>
        <p:txBody>
          <a:bodyPr anchorCtr="1">
            <a:normAutofit fontScale="90000"/>
          </a:bodyPr>
          <a:lstStyle/>
          <a:p>
            <a:pPr eaLnBrk="1" hangingPunct="1">
              <a:defRPr/>
            </a:pPr>
            <a:r>
              <a:rPr lang="en-US" smtClean="0">
                <a:effectLst>
                  <a:outerShdw blurRad="38100" dist="38100" dir="2700000" algn="tl">
                    <a:srgbClr val="C0C0C0"/>
                  </a:outerShdw>
                </a:effectLst>
                <a:latin typeface="Arial" charset="0"/>
              </a:rPr>
              <a:t>Kinds of Stem Cells</a:t>
            </a:r>
          </a:p>
        </p:txBody>
      </p:sp>
      <p:graphicFrame>
        <p:nvGraphicFramePr>
          <p:cNvPr id="31771" name="Group 27"/>
          <p:cNvGraphicFramePr>
            <a:graphicFrameLocks noGrp="1"/>
          </p:cNvGraphicFramePr>
          <p:nvPr>
            <p:ph type="tbl" idx="4294967295"/>
          </p:nvPr>
        </p:nvGraphicFramePr>
        <p:xfrm>
          <a:off x="863600" y="1458913"/>
          <a:ext cx="8280400" cy="4493093"/>
        </p:xfrm>
        <a:graphic>
          <a:graphicData uri="http://schemas.openxmlformats.org/drawingml/2006/table">
            <a:tbl>
              <a:tblPr/>
              <a:tblGrid>
                <a:gridCol w="1966913"/>
                <a:gridCol w="3554412"/>
                <a:gridCol w="2759075"/>
              </a:tblGrid>
              <a:tr h="92696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rgbClr val="800000"/>
                          </a:solidFill>
                          <a:effectLst>
                            <a:outerShdw blurRad="38100" dist="38100" dir="2700000" algn="tl">
                              <a:srgbClr val="C0C0C0"/>
                            </a:outerShdw>
                          </a:effectLst>
                          <a:latin typeface="Arial" charset="0"/>
                          <a:cs typeface="Times New Roman" pitchFamily="18" charset="0"/>
                        </a:rPr>
                        <a:t>Stem cell type</a:t>
                      </a:r>
                    </a:p>
                  </a:txBody>
                  <a:tcPr marT="45714" marB="45714"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rgbClr val="800000"/>
                          </a:solidFill>
                          <a:effectLst>
                            <a:outerShdw blurRad="38100" dist="38100" dir="2700000" algn="tl">
                              <a:srgbClr val="C0C0C0"/>
                            </a:outerShdw>
                          </a:effectLst>
                          <a:latin typeface="Arial" charset="0"/>
                          <a:cs typeface="Times New Roman" pitchFamily="18" charset="0"/>
                        </a:rPr>
                        <a:t>Description</a:t>
                      </a:r>
                    </a:p>
                  </a:txBody>
                  <a:tcPr marT="45714" marB="4571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rgbClr val="800000"/>
                          </a:solidFill>
                          <a:effectLst>
                            <a:outerShdw blurRad="38100" dist="38100" dir="2700000" algn="tl">
                              <a:srgbClr val="C0C0C0"/>
                            </a:outerShdw>
                          </a:effectLst>
                          <a:latin typeface="Arial" charset="0"/>
                          <a:cs typeface="Times New Roman" pitchFamily="18" charset="0"/>
                        </a:rPr>
                        <a:t>Examples</a:t>
                      </a:r>
                    </a:p>
                  </a:txBody>
                  <a:tcPr marT="45714" marB="45714"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855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accent2"/>
                          </a:solidFill>
                          <a:effectLst>
                            <a:outerShdw blurRad="38100" dist="38100" dir="2700000" algn="tl">
                              <a:srgbClr val="C0C0C0"/>
                            </a:outerShdw>
                          </a:effectLst>
                          <a:latin typeface="Arial" charset="0"/>
                          <a:cs typeface="Times New Roman" pitchFamily="18" charset="0"/>
                        </a:rPr>
                        <a:t>Totipotent</a:t>
                      </a:r>
                    </a:p>
                  </a:txBody>
                  <a:tcPr marT="45714" marB="4571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outerShdw blurRad="38100" dist="38100" dir="2700000" algn="tl">
                              <a:srgbClr val="C0C0C0"/>
                            </a:outerShdw>
                          </a:effectLst>
                          <a:latin typeface="Arial" charset="0"/>
                          <a:cs typeface="Times New Roman" pitchFamily="18" charset="0"/>
                        </a:rPr>
                        <a:t>Each cell can develop into a new individual</a:t>
                      </a:r>
                    </a:p>
                  </a:txBody>
                  <a:tcPr marT="45714" marB="4571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outerShdw blurRad="38100" dist="38100" dir="2700000" algn="tl">
                              <a:srgbClr val="C0C0C0"/>
                            </a:outerShdw>
                          </a:effectLst>
                          <a:latin typeface="Arial" charset="0"/>
                          <a:cs typeface="Times New Roman" pitchFamily="18" charset="0"/>
                        </a:rPr>
                        <a:t>Cells from early (1-3 days) embryos</a:t>
                      </a:r>
                    </a:p>
                  </a:txBody>
                  <a:tcPr marT="45714" marB="4571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855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accent2"/>
                          </a:solidFill>
                          <a:effectLst>
                            <a:outerShdw blurRad="38100" dist="38100" dir="2700000" algn="tl">
                              <a:srgbClr val="C0C0C0"/>
                            </a:outerShdw>
                          </a:effectLst>
                          <a:latin typeface="Arial" charset="0"/>
                          <a:cs typeface="Times New Roman" pitchFamily="18" charset="0"/>
                        </a:rPr>
                        <a:t>Pluripotent</a:t>
                      </a:r>
                    </a:p>
                  </a:txBody>
                  <a:tcPr marT="45714" marB="4571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outerShdw blurRad="38100" dist="38100" dir="2700000" algn="tl">
                              <a:srgbClr val="C0C0C0"/>
                            </a:outerShdw>
                          </a:effectLst>
                          <a:latin typeface="Arial" charset="0"/>
                          <a:cs typeface="Times New Roman" pitchFamily="18" charset="0"/>
                        </a:rPr>
                        <a:t>Cells can form any (over 200) cell types</a:t>
                      </a:r>
                    </a:p>
                  </a:txBody>
                  <a:tcPr marT="45714" marB="4571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outerShdw blurRad="38100" dist="38100" dir="2700000" algn="tl">
                              <a:srgbClr val="C0C0C0"/>
                            </a:outerShdw>
                          </a:effectLst>
                          <a:latin typeface="Arial" charset="0"/>
                          <a:cs typeface="Times New Roman" pitchFamily="18" charset="0"/>
                        </a:rPr>
                        <a:t>Some cells of blastocyst (5 to 14 days)</a:t>
                      </a:r>
                    </a:p>
                  </a:txBody>
                  <a:tcPr marT="45714" marB="4571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855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accent2"/>
                          </a:solidFill>
                          <a:effectLst>
                            <a:outerShdw blurRad="38100" dist="38100" dir="2700000" algn="tl">
                              <a:srgbClr val="C0C0C0"/>
                            </a:outerShdw>
                          </a:effectLst>
                          <a:latin typeface="Arial" charset="0"/>
                          <a:cs typeface="Times New Roman" pitchFamily="18" charset="0"/>
                        </a:rPr>
                        <a:t>Multipotent</a:t>
                      </a:r>
                    </a:p>
                  </a:txBody>
                  <a:tcPr marT="45714" marB="4571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outerShdw blurRad="38100" dist="38100" dir="2700000" algn="tl">
                              <a:srgbClr val="C0C0C0"/>
                            </a:outerShdw>
                          </a:effectLst>
                          <a:latin typeface="Arial" charset="0"/>
                          <a:cs typeface="Times New Roman" pitchFamily="18" charset="0"/>
                        </a:rPr>
                        <a:t>Cells differentiated, but can form a number of other tissues</a:t>
                      </a:r>
                    </a:p>
                  </a:txBody>
                  <a:tcPr marT="45714" marB="4571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outerShdw blurRad="38100" dist="38100" dir="2700000" algn="tl">
                              <a:srgbClr val="C0C0C0"/>
                            </a:outerShdw>
                          </a:effectLst>
                          <a:latin typeface="Arial" charset="0"/>
                          <a:cs typeface="Times New Roman" pitchFamily="18" charset="0"/>
                        </a:rPr>
                        <a:t>Fetal tissue, cord blood, and adult stem cells</a:t>
                      </a:r>
                    </a:p>
                  </a:txBody>
                  <a:tcPr marT="45714" marB="4571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fld id="{781C0F97-348B-46A2-84FE-EBA07D71BB30}" type="slidenum">
              <a:rPr lang="en-GB" smtClean="0"/>
              <a:t>5</a:t>
            </a:fld>
            <a:endParaRPr lang="en-GB"/>
          </a:p>
        </p:txBody>
      </p:sp>
    </p:spTree>
    <p:extLst>
      <p:ext uri="{BB962C8B-B14F-4D97-AF65-F5344CB8AC3E}">
        <p14:creationId xmlns:p14="http://schemas.microsoft.com/office/powerpoint/2010/main" val="1465505560"/>
      </p:ext>
    </p:extLst>
  </p:cSld>
  <p:clrMapOvr>
    <a:masterClrMapping/>
  </p:clrMapOvr>
  <p:transition spd="med">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7" descr="stemcells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0"/>
            <a:ext cx="57277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3"/>
          <p:cNvGrpSpPr>
            <a:grpSpLocks/>
          </p:cNvGrpSpPr>
          <p:nvPr/>
        </p:nvGrpSpPr>
        <p:grpSpPr bwMode="auto">
          <a:xfrm>
            <a:off x="823913" y="927100"/>
            <a:ext cx="3387725" cy="923925"/>
            <a:chOff x="823541" y="926805"/>
            <a:chExt cx="3388724" cy="924323"/>
          </a:xfrm>
        </p:grpSpPr>
        <p:sp>
          <p:nvSpPr>
            <p:cNvPr id="8207" name="Line 18"/>
            <p:cNvSpPr>
              <a:spLocks noChangeShapeType="1"/>
            </p:cNvSpPr>
            <p:nvPr/>
          </p:nvSpPr>
          <p:spPr bwMode="auto">
            <a:xfrm>
              <a:off x="3145352" y="1392865"/>
              <a:ext cx="1066913" cy="0"/>
            </a:xfrm>
            <a:prstGeom prst="line">
              <a:avLst/>
            </a:prstGeom>
            <a:noFill/>
            <a:ln w="508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8208" name="TextBox 5"/>
            <p:cNvSpPr txBox="1">
              <a:spLocks noChangeArrowheads="1"/>
            </p:cNvSpPr>
            <p:nvPr/>
          </p:nvSpPr>
          <p:spPr bwMode="auto">
            <a:xfrm>
              <a:off x="823541" y="926805"/>
              <a:ext cx="2365008" cy="924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algn="r" eaLnBrk="1" hangingPunct="1"/>
              <a:r>
                <a:rPr lang="en-US" sz="1800">
                  <a:cs typeface="Arial" charset="0"/>
                </a:rPr>
                <a:t>This cell</a:t>
              </a:r>
            </a:p>
            <a:p>
              <a:pPr algn="r" eaLnBrk="1" hangingPunct="1"/>
              <a:r>
                <a:rPr lang="en-US" sz="1800">
                  <a:cs typeface="Arial" charset="0"/>
                </a:rPr>
                <a:t>Can form the </a:t>
              </a:r>
            </a:p>
            <a:p>
              <a:pPr algn="r" eaLnBrk="1" hangingPunct="1"/>
              <a:r>
                <a:rPr lang="en-US" sz="1800">
                  <a:cs typeface="Arial" charset="0"/>
                </a:rPr>
                <a:t>Embryo and placenta</a:t>
              </a:r>
            </a:p>
          </p:txBody>
        </p:sp>
      </p:grpSp>
      <p:grpSp>
        <p:nvGrpSpPr>
          <p:cNvPr id="3" name="Group 24"/>
          <p:cNvGrpSpPr>
            <a:grpSpLocks/>
          </p:cNvGrpSpPr>
          <p:nvPr/>
        </p:nvGrpSpPr>
        <p:grpSpPr bwMode="auto">
          <a:xfrm>
            <a:off x="1246188" y="2514600"/>
            <a:ext cx="3008312" cy="923925"/>
            <a:chOff x="1246964" y="2514599"/>
            <a:chExt cx="3007831" cy="922735"/>
          </a:xfrm>
        </p:grpSpPr>
        <p:sp>
          <p:nvSpPr>
            <p:cNvPr id="8205" name="Line 17"/>
            <p:cNvSpPr>
              <a:spLocks noChangeShapeType="1"/>
            </p:cNvSpPr>
            <p:nvPr/>
          </p:nvSpPr>
          <p:spPr bwMode="auto">
            <a:xfrm>
              <a:off x="3187867" y="2840665"/>
              <a:ext cx="1066928" cy="0"/>
            </a:xfrm>
            <a:prstGeom prst="line">
              <a:avLst/>
            </a:prstGeom>
            <a:noFill/>
            <a:ln w="508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8206" name="TextBox 6"/>
            <p:cNvSpPr txBox="1">
              <a:spLocks noChangeArrowheads="1"/>
            </p:cNvSpPr>
            <p:nvPr/>
          </p:nvSpPr>
          <p:spPr bwMode="auto">
            <a:xfrm>
              <a:off x="1246964" y="2514599"/>
              <a:ext cx="1941572" cy="922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algn="r" eaLnBrk="1" hangingPunct="1"/>
              <a:r>
                <a:rPr lang="en-US" sz="1800">
                  <a:cs typeface="Arial" charset="0"/>
                </a:rPr>
                <a:t>This cell</a:t>
              </a:r>
            </a:p>
            <a:p>
              <a:pPr algn="r" eaLnBrk="1" hangingPunct="1"/>
              <a:r>
                <a:rPr lang="en-US" sz="1800">
                  <a:cs typeface="Arial" charset="0"/>
                </a:rPr>
                <a:t>Can just form the</a:t>
              </a:r>
            </a:p>
            <a:p>
              <a:pPr algn="r" eaLnBrk="1" hangingPunct="1"/>
              <a:r>
                <a:rPr lang="en-US" sz="1800">
                  <a:cs typeface="Arial" charset="0"/>
                </a:rPr>
                <a:t>embryo</a:t>
              </a:r>
            </a:p>
          </p:txBody>
        </p:sp>
      </p:grpSp>
      <p:sp>
        <p:nvSpPr>
          <p:cNvPr id="8" name="Rectangle 7"/>
          <p:cNvSpPr/>
          <p:nvPr/>
        </p:nvSpPr>
        <p:spPr>
          <a:xfrm>
            <a:off x="1524000" y="3581400"/>
            <a:ext cx="2057400" cy="30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nvGrpSpPr>
          <p:cNvPr id="4" name="Group 22"/>
          <p:cNvGrpSpPr>
            <a:grpSpLocks/>
          </p:cNvGrpSpPr>
          <p:nvPr/>
        </p:nvGrpSpPr>
        <p:grpSpPr bwMode="auto">
          <a:xfrm>
            <a:off x="4800600" y="609600"/>
            <a:ext cx="3976688" cy="923925"/>
            <a:chOff x="4800600" y="609600"/>
            <a:chExt cx="3975985" cy="923330"/>
          </a:xfrm>
        </p:grpSpPr>
        <p:sp>
          <p:nvSpPr>
            <p:cNvPr id="14" name="Rectangle 13"/>
            <p:cNvSpPr/>
            <p:nvPr/>
          </p:nvSpPr>
          <p:spPr>
            <a:xfrm>
              <a:off x="5257800" y="609600"/>
              <a:ext cx="3518785"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charset="0"/>
                </a:rPr>
                <a:t>Totipotent</a:t>
              </a:r>
            </a:p>
          </p:txBody>
        </p:sp>
        <p:cxnSp>
          <p:nvCxnSpPr>
            <p:cNvPr id="16" name="Straight Connector 15"/>
            <p:cNvCxnSpPr/>
            <p:nvPr/>
          </p:nvCxnSpPr>
          <p:spPr>
            <a:xfrm>
              <a:off x="4800600" y="685751"/>
              <a:ext cx="533306" cy="380755"/>
            </a:xfrm>
            <a:prstGeom prst="line">
              <a:avLst/>
            </a:prstGeom>
            <a:ln w="50800" cap="rnd">
              <a:roun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800600" y="1066506"/>
              <a:ext cx="533306" cy="380755"/>
            </a:xfrm>
            <a:prstGeom prst="line">
              <a:avLst/>
            </a:prstGeom>
            <a:ln w="50800" cap="rnd">
              <a:round/>
            </a:ln>
          </p:spPr>
          <p:style>
            <a:lnRef idx="1">
              <a:schemeClr val="accent1"/>
            </a:lnRef>
            <a:fillRef idx="0">
              <a:schemeClr val="accent1"/>
            </a:fillRef>
            <a:effectRef idx="0">
              <a:schemeClr val="accent1"/>
            </a:effectRef>
            <a:fontRef idx="minor">
              <a:schemeClr val="tx1"/>
            </a:fontRef>
          </p:style>
        </p:cxnSp>
      </p:grpSp>
      <p:sp>
        <p:nvSpPr>
          <p:cNvPr id="20" name="Rectangle 19"/>
          <p:cNvSpPr/>
          <p:nvPr/>
        </p:nvSpPr>
        <p:spPr>
          <a:xfrm>
            <a:off x="5029200" y="2362200"/>
            <a:ext cx="3839514" cy="923330"/>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en-US"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Arial" charset="0"/>
              </a:rPr>
              <a:t>Pluripotent</a:t>
            </a:r>
          </a:p>
        </p:txBody>
      </p:sp>
      <p:sp>
        <p:nvSpPr>
          <p:cNvPr id="21" name="Rectangle 20"/>
          <p:cNvSpPr/>
          <p:nvPr/>
        </p:nvSpPr>
        <p:spPr>
          <a:xfrm>
            <a:off x="6705600" y="4036874"/>
            <a:ext cx="2300630" cy="1754326"/>
          </a:xfrm>
          <a:prstGeom prst="rect">
            <a:avLst/>
          </a:prstGeom>
          <a:noFill/>
        </p:spPr>
        <p:txBody>
          <a:bodyPr wrap="none">
            <a:spAutoFit/>
          </a:bodyPr>
          <a:lstStyle/>
          <a:p>
            <a:pPr algn="ctr">
              <a:defRPr/>
            </a:pPr>
            <a:r>
              <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rial" charset="0"/>
              </a:rPr>
              <a:t>Multi-</a:t>
            </a:r>
          </a:p>
          <a:p>
            <a:pPr algn="ctr">
              <a:defRPr/>
            </a:pPr>
            <a:r>
              <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rial" charset="0"/>
              </a:rPr>
              <a:t>potent</a:t>
            </a:r>
          </a:p>
        </p:txBody>
      </p:sp>
      <p:sp>
        <p:nvSpPr>
          <p:cNvPr id="22" name="TextBox 21"/>
          <p:cNvSpPr txBox="1">
            <a:spLocks noChangeArrowheads="1"/>
          </p:cNvSpPr>
          <p:nvPr/>
        </p:nvSpPr>
        <p:spPr bwMode="auto">
          <a:xfrm>
            <a:off x="7086600" y="6183313"/>
            <a:ext cx="1600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cs typeface="Times New Roman" pitchFamily="18" charset="0"/>
              </a:defRPr>
            </a:lvl1pPr>
            <a:lvl2pPr marL="742950" indent="-285750" eaLnBrk="0" hangingPunct="0">
              <a:defRPr sz="2400">
                <a:solidFill>
                  <a:schemeClr val="tx1"/>
                </a:solidFill>
                <a:latin typeface="Arial" charset="0"/>
                <a:cs typeface="Times New Roman" pitchFamily="18" charset="0"/>
              </a:defRPr>
            </a:lvl2pPr>
            <a:lvl3pPr marL="1143000" indent="-228600" eaLnBrk="0" hangingPunct="0">
              <a:defRPr sz="2400">
                <a:solidFill>
                  <a:schemeClr val="tx1"/>
                </a:solidFill>
                <a:latin typeface="Arial" charset="0"/>
                <a:cs typeface="Times New Roman" pitchFamily="18" charset="0"/>
              </a:defRPr>
            </a:lvl3pPr>
            <a:lvl4pPr marL="1600200" indent="-228600" eaLnBrk="0" hangingPunct="0">
              <a:defRPr sz="2400">
                <a:solidFill>
                  <a:schemeClr val="tx1"/>
                </a:solidFill>
                <a:latin typeface="Arial" charset="0"/>
                <a:cs typeface="Times New Roman" pitchFamily="18" charset="0"/>
              </a:defRPr>
            </a:lvl4pPr>
            <a:lvl5pPr marL="2057400" indent="-228600" eaLnBrk="0" hangingPunct="0">
              <a:defRPr sz="2400">
                <a:solidFill>
                  <a:schemeClr val="tx1"/>
                </a:solidFill>
                <a:latin typeface="Arial" charset="0"/>
                <a:cs typeface="Times New Roman" pitchFamily="18" charset="0"/>
              </a:defRPr>
            </a:lvl5pPr>
            <a:lvl6pPr marL="2514600" indent="-228600" eaLnBrk="0" fontAlgn="base" hangingPunct="0">
              <a:spcBef>
                <a:spcPct val="0"/>
              </a:spcBef>
              <a:spcAft>
                <a:spcPct val="0"/>
              </a:spcAft>
              <a:defRPr sz="2400">
                <a:solidFill>
                  <a:schemeClr val="tx1"/>
                </a:solidFill>
                <a:latin typeface="Arial" charset="0"/>
                <a:cs typeface="Times New Roman" pitchFamily="18" charset="0"/>
              </a:defRPr>
            </a:lvl6pPr>
            <a:lvl7pPr marL="2971800" indent="-228600" eaLnBrk="0" fontAlgn="base" hangingPunct="0">
              <a:spcBef>
                <a:spcPct val="0"/>
              </a:spcBef>
              <a:spcAft>
                <a:spcPct val="0"/>
              </a:spcAft>
              <a:defRPr sz="2400">
                <a:solidFill>
                  <a:schemeClr val="tx1"/>
                </a:solidFill>
                <a:latin typeface="Arial" charset="0"/>
                <a:cs typeface="Times New Roman" pitchFamily="18" charset="0"/>
              </a:defRPr>
            </a:lvl7pPr>
            <a:lvl8pPr marL="3429000" indent="-228600" eaLnBrk="0" fontAlgn="base" hangingPunct="0">
              <a:spcBef>
                <a:spcPct val="0"/>
              </a:spcBef>
              <a:spcAft>
                <a:spcPct val="0"/>
              </a:spcAft>
              <a:defRPr sz="2400">
                <a:solidFill>
                  <a:schemeClr val="tx1"/>
                </a:solidFill>
                <a:latin typeface="Arial" charset="0"/>
                <a:cs typeface="Times New Roman" pitchFamily="18" charset="0"/>
              </a:defRPr>
            </a:lvl8pPr>
            <a:lvl9pPr marL="3886200" indent="-228600" eaLnBrk="0" fontAlgn="base" hangingPunct="0">
              <a:spcBef>
                <a:spcPct val="0"/>
              </a:spcBef>
              <a:spcAft>
                <a:spcPct val="0"/>
              </a:spcAft>
              <a:defRPr sz="2400">
                <a:solidFill>
                  <a:schemeClr val="tx1"/>
                </a:solidFill>
                <a:latin typeface="Arial" charset="0"/>
                <a:cs typeface="Times New Roman" pitchFamily="18" charset="0"/>
              </a:defRPr>
            </a:lvl9pPr>
          </a:lstStyle>
          <a:p>
            <a:pPr eaLnBrk="1" hangingPunct="1"/>
            <a:r>
              <a:rPr lang="en-US" sz="1800">
                <a:cs typeface="Arial" charset="0"/>
              </a:rPr>
              <a:t>Fully mature </a:t>
            </a:r>
          </a:p>
        </p:txBody>
      </p:sp>
      <p:sp>
        <p:nvSpPr>
          <p:cNvPr id="5" name="Slide Number Placeholder 4"/>
          <p:cNvSpPr>
            <a:spLocks noGrp="1"/>
          </p:cNvSpPr>
          <p:nvPr>
            <p:ph type="sldNum" sz="quarter" idx="12"/>
          </p:nvPr>
        </p:nvSpPr>
        <p:spPr/>
        <p:txBody>
          <a:bodyPr/>
          <a:lstStyle/>
          <a:p>
            <a:fld id="{781C0F97-348B-46A2-84FE-EBA07D71BB30}" type="slidenum">
              <a:rPr lang="en-GB" smtClean="0"/>
              <a:t>6</a:t>
            </a:fld>
            <a:endParaRPr lang="en-GB"/>
          </a:p>
        </p:txBody>
      </p:sp>
    </p:spTree>
    <p:extLst>
      <p:ext uri="{BB962C8B-B14F-4D97-AF65-F5344CB8AC3E}">
        <p14:creationId xmlns:p14="http://schemas.microsoft.com/office/powerpoint/2010/main" val="13790174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wipe(up)">
                                      <p:cBhvr>
                                        <p:cTn id="7" dur="500"/>
                                        <p:tgtEl>
                                          <p:spTgt spid="184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499"/>
                                          </p:stCondLst>
                                        </p:cTn>
                                        <p:tgtEl>
                                          <p:spTgt spid="4"/>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499"/>
                                          </p:stCondLst>
                                        </p:cTn>
                                        <p:tgtEl>
                                          <p:spTgt spid="2"/>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499"/>
                                          </p:stCondLst>
                                        </p:cTn>
                                        <p:tgtEl>
                                          <p:spTgt spid="20"/>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499"/>
                                          </p:stCondLst>
                                        </p:cTn>
                                        <p:tgtEl>
                                          <p:spTgt spid="3"/>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499"/>
                                          </p:stCondLst>
                                        </p:cTn>
                                        <p:tgtEl>
                                          <p:spTgt spid="21"/>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499"/>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5" name="Rectangle 5"/>
          <p:cNvSpPr>
            <a:spLocks noChangeArrowheads="1"/>
          </p:cNvSpPr>
          <p:nvPr/>
        </p:nvSpPr>
        <p:spPr bwMode="black">
          <a:xfrm>
            <a:off x="304800" y="228600"/>
            <a:ext cx="8229600" cy="611188"/>
          </a:xfrm>
          <a:prstGeom prst="rect">
            <a:avLst/>
          </a:prstGeom>
          <a:noFill/>
          <a:ln w="9525">
            <a:noFill/>
            <a:miter lim="800000"/>
            <a:headEnd/>
            <a:tailEnd/>
          </a:ln>
          <a:effectLst/>
        </p:spPr>
        <p:txBody>
          <a:bodyPr anchor="ctr" anchorCtr="1"/>
          <a:lstStyle/>
          <a:p>
            <a:pPr algn="ctr">
              <a:defRPr/>
            </a:pPr>
            <a:r>
              <a:rPr lang="en-US" sz="4400" b="1">
                <a:solidFill>
                  <a:schemeClr val="tx2"/>
                </a:solidFill>
                <a:effectLst>
                  <a:outerShdw blurRad="38100" dist="38100" dir="2700000" algn="tl">
                    <a:srgbClr val="000000"/>
                  </a:outerShdw>
                </a:effectLst>
                <a:latin typeface="Arial" pitchFamily="34" charset="0"/>
                <a:cs typeface="+mn-cs"/>
              </a:rPr>
              <a:t>Kinds of Stem Cells</a:t>
            </a:r>
          </a:p>
        </p:txBody>
      </p:sp>
      <p:sp>
        <p:nvSpPr>
          <p:cNvPr id="9219" name="Rectangle 6"/>
          <p:cNvSpPr>
            <a:spLocks noChangeArrowheads="1"/>
          </p:cNvSpPr>
          <p:nvPr/>
        </p:nvSpPr>
        <p:spPr bwMode="auto">
          <a:xfrm>
            <a:off x="228600" y="1108075"/>
            <a:ext cx="8915400" cy="564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457200" indent="-457200" eaLnBrk="0" hangingPunct="0"/>
            <a:r>
              <a:rPr lang="en-US" sz="2800" b="1" dirty="0">
                <a:solidFill>
                  <a:srgbClr val="006600"/>
                </a:solidFill>
              </a:rPr>
              <a:t>Embryonic stem cells</a:t>
            </a:r>
            <a:r>
              <a:rPr lang="en-US" sz="2800" b="1" dirty="0">
                <a:solidFill>
                  <a:srgbClr val="800000"/>
                </a:solidFill>
              </a:rPr>
              <a:t> </a:t>
            </a:r>
          </a:p>
          <a:p>
            <a:pPr marL="457200" indent="-457200" eaLnBrk="0" hangingPunct="0">
              <a:buFontTx/>
              <a:buChar char="•"/>
            </a:pPr>
            <a:r>
              <a:rPr lang="en-US" sz="2800" dirty="0"/>
              <a:t>five to six-day-old embryo</a:t>
            </a:r>
          </a:p>
          <a:p>
            <a:pPr marL="457200" indent="-457200" eaLnBrk="0" hangingPunct="0">
              <a:buFontTx/>
              <a:buChar char="•"/>
            </a:pPr>
            <a:r>
              <a:rPr lang="en-US" sz="2800" dirty="0"/>
              <a:t>Tabula rasa </a:t>
            </a:r>
          </a:p>
          <a:p>
            <a:pPr marL="457200" indent="-457200" eaLnBrk="0" hangingPunct="0"/>
            <a:endParaRPr lang="en-US" sz="1400" dirty="0"/>
          </a:p>
          <a:p>
            <a:pPr marL="457200" indent="-457200" eaLnBrk="0" hangingPunct="0"/>
            <a:r>
              <a:rPr lang="en-US" sz="2800" b="1" dirty="0">
                <a:solidFill>
                  <a:srgbClr val="006600"/>
                </a:solidFill>
              </a:rPr>
              <a:t>Embryonic germ cells </a:t>
            </a:r>
          </a:p>
          <a:p>
            <a:pPr marL="457200" indent="-457200" eaLnBrk="0" hangingPunct="0">
              <a:buFontTx/>
              <a:buChar char="•"/>
            </a:pPr>
            <a:r>
              <a:rPr lang="en-US" sz="2800" dirty="0"/>
              <a:t>derived from the part of a human embryo or fetus that will ultimately produce eggs or sperm (gametes). </a:t>
            </a:r>
          </a:p>
          <a:p>
            <a:pPr marL="457200" indent="-457200" eaLnBrk="0" hangingPunct="0"/>
            <a:endParaRPr lang="en-US" sz="1400" dirty="0"/>
          </a:p>
          <a:p>
            <a:pPr marL="457200" indent="-457200" eaLnBrk="0" hangingPunct="0"/>
            <a:r>
              <a:rPr lang="en-US" sz="2800" b="1" dirty="0">
                <a:solidFill>
                  <a:srgbClr val="006600"/>
                </a:solidFill>
              </a:rPr>
              <a:t>Adult stem cells</a:t>
            </a:r>
            <a:r>
              <a:rPr lang="en-US" sz="2800" dirty="0">
                <a:solidFill>
                  <a:srgbClr val="006600"/>
                </a:solidFill>
              </a:rPr>
              <a:t> </a:t>
            </a:r>
          </a:p>
          <a:p>
            <a:pPr marL="457200" indent="-457200" eaLnBrk="0" hangingPunct="0">
              <a:buFontTx/>
              <a:buChar char="•"/>
            </a:pPr>
            <a:r>
              <a:rPr lang="en-US" sz="2800" dirty="0"/>
              <a:t>undifferentiated cells found among specialized or differentiated cells in a tissue or organ after birth</a:t>
            </a:r>
          </a:p>
          <a:p>
            <a:pPr marL="457200" indent="-457200" eaLnBrk="0" hangingPunct="0">
              <a:buFontTx/>
              <a:buChar char="•"/>
            </a:pPr>
            <a:r>
              <a:rPr lang="en-US" sz="2800" dirty="0"/>
              <a:t>appear to have a more restricted ability to produce different cell types and to self-renew. </a:t>
            </a:r>
          </a:p>
        </p:txBody>
      </p:sp>
      <p:sp>
        <p:nvSpPr>
          <p:cNvPr id="2" name="Slide Number Placeholder 1"/>
          <p:cNvSpPr>
            <a:spLocks noGrp="1"/>
          </p:cNvSpPr>
          <p:nvPr>
            <p:ph type="sldNum" sz="quarter" idx="12"/>
          </p:nvPr>
        </p:nvSpPr>
        <p:spPr/>
        <p:txBody>
          <a:bodyPr/>
          <a:lstStyle/>
          <a:p>
            <a:fld id="{781C0F97-348B-46A2-84FE-EBA07D71BB30}" type="slidenum">
              <a:rPr lang="en-GB" smtClean="0"/>
              <a:t>7</a:t>
            </a:fld>
            <a:endParaRPr lang="en-GB"/>
          </a:p>
        </p:txBody>
      </p:sp>
    </p:spTree>
    <p:extLst>
      <p:ext uri="{BB962C8B-B14F-4D97-AF65-F5344CB8AC3E}">
        <p14:creationId xmlns:p14="http://schemas.microsoft.com/office/powerpoint/2010/main" val="1870399403"/>
      </p:ext>
    </p:extLst>
  </p:cSld>
  <p:clrMapOvr>
    <a:masterClrMapping/>
  </p:clrMapOvr>
  <p:transition>
    <p:blind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371600" y="609600"/>
            <a:ext cx="7772400" cy="1143000"/>
          </a:xfrm>
        </p:spPr>
        <p:txBody>
          <a:bodyPr>
            <a:normAutofit/>
          </a:bodyPr>
          <a:lstStyle/>
          <a:p>
            <a:pPr eaLnBrk="1" hangingPunct="1"/>
            <a:r>
              <a:rPr lang="en-US" sz="3200" dirty="0" smtClean="0">
                <a:solidFill>
                  <a:schemeClr val="tx1"/>
                </a:solidFill>
                <a:latin typeface="Arial" charset="0"/>
              </a:rPr>
              <a:t>Pluripotent Stem Cells –</a:t>
            </a:r>
            <a:br>
              <a:rPr lang="en-US" sz="3200" dirty="0" smtClean="0">
                <a:solidFill>
                  <a:schemeClr val="tx1"/>
                </a:solidFill>
                <a:latin typeface="Arial" charset="0"/>
              </a:rPr>
            </a:br>
            <a:r>
              <a:rPr lang="en-US" sz="3200" dirty="0" smtClean="0">
                <a:solidFill>
                  <a:schemeClr val="tx1"/>
                </a:solidFill>
                <a:latin typeface="Arial" charset="0"/>
              </a:rPr>
              <a:t>more potential to become any type of cell</a:t>
            </a:r>
          </a:p>
        </p:txBody>
      </p:sp>
      <p:pic>
        <p:nvPicPr>
          <p:cNvPr id="10243" name="Picture 5" descr="background"/>
          <p:cNvPicPr>
            <a:picLocks noChangeAspect="1" noChangeArrowheads="1"/>
          </p:cNvPicPr>
          <p:nvPr/>
        </p:nvPicPr>
        <p:blipFill>
          <a:blip r:embed="rId2">
            <a:extLst>
              <a:ext uri="{28A0092B-C50C-407E-A947-70E740481C1C}">
                <a14:useLocalDpi xmlns:a14="http://schemas.microsoft.com/office/drawing/2010/main" val="0"/>
              </a:ext>
            </a:extLst>
          </a:blip>
          <a:srcRect b="8020"/>
          <a:stretch>
            <a:fillRect/>
          </a:stretch>
        </p:blipFill>
        <p:spPr bwMode="auto">
          <a:xfrm>
            <a:off x="1447800" y="2149475"/>
            <a:ext cx="6324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8</a:t>
            </a:fld>
            <a:endParaRPr lang="en-GB"/>
          </a:p>
        </p:txBody>
      </p:sp>
    </p:spTree>
    <p:extLst>
      <p:ext uri="{BB962C8B-B14F-4D97-AF65-F5344CB8AC3E}">
        <p14:creationId xmlns:p14="http://schemas.microsoft.com/office/powerpoint/2010/main" val="42790420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685800" y="0"/>
            <a:ext cx="7772400" cy="1143000"/>
          </a:xfrm>
        </p:spPr>
        <p:txBody>
          <a:bodyPr/>
          <a:lstStyle/>
          <a:p>
            <a:pPr eaLnBrk="1" hangingPunct="1"/>
            <a:r>
              <a:rPr lang="en-US" dirty="0" err="1" smtClean="0">
                <a:solidFill>
                  <a:schemeClr val="tx1"/>
                </a:solidFill>
                <a:latin typeface="Arial" charset="0"/>
              </a:rPr>
              <a:t>Multipotent</a:t>
            </a:r>
            <a:r>
              <a:rPr lang="en-US" dirty="0" smtClean="0">
                <a:solidFill>
                  <a:schemeClr val="tx1"/>
                </a:solidFill>
                <a:latin typeface="Arial" charset="0"/>
              </a:rPr>
              <a:t> stem cells</a:t>
            </a:r>
          </a:p>
        </p:txBody>
      </p:sp>
      <p:sp>
        <p:nvSpPr>
          <p:cNvPr id="11267" name="Rectangle 3"/>
          <p:cNvSpPr>
            <a:spLocks noGrp="1" noChangeArrowheads="1"/>
          </p:cNvSpPr>
          <p:nvPr>
            <p:ph type="body" idx="4294967295"/>
          </p:nvPr>
        </p:nvSpPr>
        <p:spPr>
          <a:xfrm>
            <a:off x="0" y="2133600"/>
            <a:ext cx="3810000" cy="2743200"/>
          </a:xfrm>
        </p:spPr>
        <p:txBody>
          <a:bodyPr/>
          <a:lstStyle/>
          <a:p>
            <a:pPr eaLnBrk="1" hangingPunct="1">
              <a:lnSpc>
                <a:spcPct val="90000"/>
              </a:lnSpc>
            </a:pPr>
            <a:r>
              <a:rPr lang="en-US" sz="3600" smtClean="0">
                <a:latin typeface="Arial" charset="0"/>
              </a:rPr>
              <a:t>Multipotent stem cells – limited in what the cells can become</a:t>
            </a:r>
          </a:p>
        </p:txBody>
      </p:sp>
      <p:pic>
        <p:nvPicPr>
          <p:cNvPr id="11268" name="Picture 5" descr="multipotentstemcel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1066800"/>
            <a:ext cx="3438525" cy="552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9</a:t>
            </a:fld>
            <a:endParaRPr lang="en-GB"/>
          </a:p>
        </p:txBody>
      </p:sp>
    </p:spTree>
    <p:extLst>
      <p:ext uri="{BB962C8B-B14F-4D97-AF65-F5344CB8AC3E}">
        <p14:creationId xmlns:p14="http://schemas.microsoft.com/office/powerpoint/2010/main" val="29979024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TotalTime>
  <Words>2625</Words>
  <Application>Microsoft Office PowerPoint</Application>
  <PresentationFormat>On-screen Show (4:3)</PresentationFormat>
  <Paragraphs>237</Paragraphs>
  <Slides>33</Slides>
  <Notes>11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Cell and Molecular Biology</vt:lpstr>
      <vt:lpstr>PowerPoint Presentation</vt:lpstr>
      <vt:lpstr>Stem Cell – Definition</vt:lpstr>
      <vt:lpstr>Stem Cell Characteristics</vt:lpstr>
      <vt:lpstr>Kinds of Stem Cells</vt:lpstr>
      <vt:lpstr>PowerPoint Presentation</vt:lpstr>
      <vt:lpstr>PowerPoint Presentation</vt:lpstr>
      <vt:lpstr>Pluripotent Stem Cells – more potential to become any type of cell</vt:lpstr>
      <vt:lpstr>Multipotent stem cells</vt:lpstr>
      <vt:lpstr>PowerPoint Presentation</vt:lpstr>
      <vt:lpstr>Sexual Reproduction</vt:lpstr>
      <vt:lpstr>Stages of Embryogenesis</vt:lpstr>
      <vt:lpstr>Blastocyst Diagram</vt:lpstr>
      <vt:lpstr>PowerPoint Presentation</vt:lpstr>
      <vt:lpstr>PowerPoint Presentation</vt:lpstr>
      <vt:lpstr>Bone Marrow</vt:lpstr>
      <vt:lpstr>PowerPoint Presentation</vt:lpstr>
      <vt:lpstr>Umbilical cord stem cells</vt:lpstr>
      <vt:lpstr>Umbilical cord stem cells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Stem cells in the adult brain:</vt:lpstr>
      <vt:lpstr>new research – reprogramming cells</vt:lpstr>
      <vt:lpstr>Technical Challenges</vt:lpstr>
      <vt:lpstr>PowerPoint Presentation</vt:lpstr>
      <vt:lpstr>Why is Stem Cell Research So Important to All of Us? </vt:lpstr>
      <vt:lpstr>Why the Controversy Over Stem cells?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and Molecular Biology</dc:title>
  <dc:creator>Halani</dc:creator>
  <cp:lastModifiedBy>Halani</cp:lastModifiedBy>
  <cp:revision>1</cp:revision>
  <dcterms:created xsi:type="dcterms:W3CDTF">2014-11-10T06:35:39Z</dcterms:created>
  <dcterms:modified xsi:type="dcterms:W3CDTF">2014-11-10T06:43:26Z</dcterms:modified>
</cp:coreProperties>
</file>