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t>10/11/2014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t>‹#›</a:t>
            </a:fld>
            <a:endParaRPr lang="en-GB"/>
          </a:p>
        </p:txBody>
      </p:sp>
    </p:spTree>
    <p:extLst>
      <p:ext uri="{BB962C8B-B14F-4D97-AF65-F5344CB8AC3E}">
        <p14:creationId xmlns:p14="http://schemas.microsoft.com/office/powerpoint/2010/main"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60FF3C-0461-44F2-BBF2-DFBC36658364}" type="slidenum">
              <a:rPr lang="en-US" smtClean="0"/>
              <a:pPr/>
              <a:t>2</a:t>
            </a:fld>
            <a:endParaRPr lang="en-US"/>
          </a:p>
        </p:txBody>
      </p:sp>
    </p:spTree>
    <p:extLst>
      <p:ext uri="{BB962C8B-B14F-4D97-AF65-F5344CB8AC3E}">
        <p14:creationId xmlns:p14="http://schemas.microsoft.com/office/powerpoint/2010/main" val="40672297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233812-97D9-485D-90F8-FF8E338386D3}" type="slidenum">
              <a:rPr lang="en-US" smtClean="0"/>
              <a:pPr/>
              <a:t>22</a:t>
            </a:fld>
            <a:endParaRPr lang="en-US"/>
          </a:p>
        </p:txBody>
      </p:sp>
    </p:spTree>
    <p:extLst>
      <p:ext uri="{BB962C8B-B14F-4D97-AF65-F5344CB8AC3E}">
        <p14:creationId xmlns:p14="http://schemas.microsoft.com/office/powerpoint/2010/main" val="2308900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60FF3C-0461-44F2-BBF2-DFBC36658364}" type="slidenum">
              <a:rPr lang="en-US" smtClean="0"/>
              <a:pPr/>
              <a:t>3</a:t>
            </a:fld>
            <a:endParaRPr lang="en-US"/>
          </a:p>
        </p:txBody>
      </p:sp>
    </p:spTree>
    <p:extLst>
      <p:ext uri="{BB962C8B-B14F-4D97-AF65-F5344CB8AC3E}">
        <p14:creationId xmlns:p14="http://schemas.microsoft.com/office/powerpoint/2010/main" val="3384248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233812-97D9-485D-90F8-FF8E338386D3}" type="slidenum">
              <a:rPr lang="en-US" smtClean="0"/>
              <a:pPr/>
              <a:t>4</a:t>
            </a:fld>
            <a:endParaRPr lang="en-US"/>
          </a:p>
        </p:txBody>
      </p:sp>
    </p:spTree>
    <p:extLst>
      <p:ext uri="{BB962C8B-B14F-4D97-AF65-F5344CB8AC3E}">
        <p14:creationId xmlns:p14="http://schemas.microsoft.com/office/powerpoint/2010/main" val="1481561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242175-CF4A-4CF2-A90F-779595E4125A}" type="slidenum">
              <a:rPr lang="en-US" smtClean="0"/>
              <a:t>5</a:t>
            </a:fld>
            <a:endParaRPr lang="en-US"/>
          </a:p>
        </p:txBody>
      </p:sp>
    </p:spTree>
    <p:extLst>
      <p:ext uri="{BB962C8B-B14F-4D97-AF65-F5344CB8AC3E}">
        <p14:creationId xmlns:p14="http://schemas.microsoft.com/office/powerpoint/2010/main" val="3911684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233812-97D9-485D-90F8-FF8E338386D3}" type="slidenum">
              <a:rPr lang="en-US" smtClean="0"/>
              <a:pPr/>
              <a:t>6</a:t>
            </a:fld>
            <a:endParaRPr lang="en-US"/>
          </a:p>
        </p:txBody>
      </p:sp>
    </p:spTree>
    <p:extLst>
      <p:ext uri="{BB962C8B-B14F-4D97-AF65-F5344CB8AC3E}">
        <p14:creationId xmlns:p14="http://schemas.microsoft.com/office/powerpoint/2010/main" val="2438218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233812-97D9-485D-90F8-FF8E338386D3}" type="slidenum">
              <a:rPr lang="en-US" smtClean="0"/>
              <a:pPr/>
              <a:t>7</a:t>
            </a:fld>
            <a:endParaRPr lang="en-US"/>
          </a:p>
        </p:txBody>
      </p:sp>
    </p:spTree>
    <p:extLst>
      <p:ext uri="{BB962C8B-B14F-4D97-AF65-F5344CB8AC3E}">
        <p14:creationId xmlns:p14="http://schemas.microsoft.com/office/powerpoint/2010/main" val="1141243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233812-97D9-485D-90F8-FF8E338386D3}" type="slidenum">
              <a:rPr lang="en-US" smtClean="0"/>
              <a:pPr/>
              <a:t>8</a:t>
            </a:fld>
            <a:endParaRPr lang="en-US"/>
          </a:p>
        </p:txBody>
      </p:sp>
    </p:spTree>
    <p:extLst>
      <p:ext uri="{BB962C8B-B14F-4D97-AF65-F5344CB8AC3E}">
        <p14:creationId xmlns:p14="http://schemas.microsoft.com/office/powerpoint/2010/main" val="3174205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2"/>
                </a:solidFill>
                <a:latin typeface="Arial" panose="020B0604020202020204" pitchFamily="34" charset="0"/>
              </a:defRPr>
            </a:lvl1pPr>
            <a:lvl2pPr marL="742950" indent="-285750" eaLnBrk="0" hangingPunct="0">
              <a:defRPr sz="2400">
                <a:solidFill>
                  <a:schemeClr val="tx2"/>
                </a:solidFill>
                <a:latin typeface="Arial" panose="020B0604020202020204" pitchFamily="34" charset="0"/>
              </a:defRPr>
            </a:lvl2pPr>
            <a:lvl3pPr marL="1143000" indent="-228600" eaLnBrk="0" hangingPunct="0">
              <a:defRPr sz="2400">
                <a:solidFill>
                  <a:schemeClr val="tx2"/>
                </a:solidFill>
                <a:latin typeface="Arial" panose="020B0604020202020204" pitchFamily="34" charset="0"/>
              </a:defRPr>
            </a:lvl3pPr>
            <a:lvl4pPr marL="1600200" indent="-228600" eaLnBrk="0" hangingPunct="0">
              <a:defRPr sz="2400">
                <a:solidFill>
                  <a:schemeClr val="tx2"/>
                </a:solidFill>
                <a:latin typeface="Arial" panose="020B0604020202020204" pitchFamily="34" charset="0"/>
              </a:defRPr>
            </a:lvl4pPr>
            <a:lvl5pPr marL="2057400" indent="-228600" eaLnBrk="0" hangingPunct="0">
              <a:defRPr sz="2400">
                <a:solidFill>
                  <a:schemeClr val="tx2"/>
                </a:solidFill>
                <a:latin typeface="Arial" panose="020B0604020202020204" pitchFamily="34" charset="0"/>
              </a:defRPr>
            </a:lvl5pPr>
            <a:lvl6pPr marL="2514600" indent="-228600" eaLnBrk="0" fontAlgn="base" hangingPunct="0">
              <a:spcBef>
                <a:spcPct val="0"/>
              </a:spcBef>
              <a:spcAft>
                <a:spcPct val="0"/>
              </a:spcAft>
              <a:defRPr sz="2400">
                <a:solidFill>
                  <a:schemeClr val="tx2"/>
                </a:solidFill>
                <a:latin typeface="Arial" panose="020B0604020202020204" pitchFamily="34" charset="0"/>
              </a:defRPr>
            </a:lvl6pPr>
            <a:lvl7pPr marL="2971800" indent="-228600" eaLnBrk="0" fontAlgn="base" hangingPunct="0">
              <a:spcBef>
                <a:spcPct val="0"/>
              </a:spcBef>
              <a:spcAft>
                <a:spcPct val="0"/>
              </a:spcAft>
              <a:defRPr sz="2400">
                <a:solidFill>
                  <a:schemeClr val="tx2"/>
                </a:solidFill>
                <a:latin typeface="Arial" panose="020B0604020202020204" pitchFamily="34" charset="0"/>
              </a:defRPr>
            </a:lvl7pPr>
            <a:lvl8pPr marL="3429000" indent="-228600" eaLnBrk="0" fontAlgn="base" hangingPunct="0">
              <a:spcBef>
                <a:spcPct val="0"/>
              </a:spcBef>
              <a:spcAft>
                <a:spcPct val="0"/>
              </a:spcAft>
              <a:defRPr sz="2400">
                <a:solidFill>
                  <a:schemeClr val="tx2"/>
                </a:solidFill>
                <a:latin typeface="Arial" panose="020B0604020202020204" pitchFamily="34" charset="0"/>
              </a:defRPr>
            </a:lvl8pPr>
            <a:lvl9pPr marL="3886200" indent="-228600" eaLnBrk="0" fontAlgn="base" hangingPunct="0">
              <a:spcBef>
                <a:spcPct val="0"/>
              </a:spcBef>
              <a:spcAft>
                <a:spcPct val="0"/>
              </a:spcAft>
              <a:defRPr sz="2400">
                <a:solidFill>
                  <a:schemeClr val="tx2"/>
                </a:solidFill>
                <a:latin typeface="Arial" panose="020B0604020202020204" pitchFamily="34" charset="0"/>
              </a:defRPr>
            </a:lvl9pPr>
          </a:lstStyle>
          <a:p>
            <a:pPr eaLnBrk="1" hangingPunct="1"/>
            <a:fld id="{6FA464EC-F01C-469D-A119-17B64F2BC154}" type="slidenum">
              <a:rPr lang="en-US" sz="1200">
                <a:solidFill>
                  <a:schemeClr val="tx1"/>
                </a:solidFill>
                <a:latin typeface="Times New Roman" panose="02020603050405020304" pitchFamily="18" charset="0"/>
              </a:rPr>
              <a:pPr eaLnBrk="1" hangingPunct="1"/>
              <a:t>9</a:t>
            </a:fld>
            <a:endParaRPr lang="en-US" sz="1200">
              <a:solidFill>
                <a:schemeClr val="tx1"/>
              </a:solidFill>
              <a:latin typeface="Times New Roman" panose="02020603050405020304" pitchFamily="18" charset="0"/>
            </a:endParaRPr>
          </a:p>
        </p:txBody>
      </p:sp>
      <p:sp>
        <p:nvSpPr>
          <p:cNvPr id="31747" name="Rectangle 2"/>
          <p:cNvSpPr>
            <a:spLocks noGrp="1" noRot="1" noChangeAspect="1" noChangeArrowheads="1" noTextEdit="1"/>
          </p:cNvSpPr>
          <p:nvPr>
            <p:ph type="sldImg"/>
          </p:nvPr>
        </p:nvSpPr>
        <p:spPr>
          <a:xfrm>
            <a:off x="1790700" y="609600"/>
            <a:ext cx="3276600" cy="2457450"/>
          </a:xfrm>
          <a:ln/>
        </p:spPr>
      </p:sp>
      <p:sp>
        <p:nvSpPr>
          <p:cNvPr id="31748" name="Rectangle 3"/>
          <p:cNvSpPr>
            <a:spLocks noGrp="1" noChangeArrowheads="1"/>
          </p:cNvSpPr>
          <p:nvPr>
            <p:ph type="body" idx="1"/>
          </p:nvPr>
        </p:nvSpPr>
        <p:spPr>
          <a:xfrm>
            <a:off x="495300" y="3124200"/>
            <a:ext cx="5867400" cy="5334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latin typeface="Times New Roman" panose="02020603050405020304" pitchFamily="18" charset="0"/>
            </a:endParaRPr>
          </a:p>
        </p:txBody>
      </p:sp>
    </p:spTree>
    <p:extLst>
      <p:ext uri="{BB962C8B-B14F-4D97-AF65-F5344CB8AC3E}">
        <p14:creationId xmlns:p14="http://schemas.microsoft.com/office/powerpoint/2010/main" val="169514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233812-97D9-485D-90F8-FF8E338386D3}" type="slidenum">
              <a:rPr lang="en-US" smtClean="0"/>
              <a:pPr/>
              <a:t>20</a:t>
            </a:fld>
            <a:endParaRPr lang="en-US"/>
          </a:p>
        </p:txBody>
      </p:sp>
    </p:spTree>
    <p:extLst>
      <p:ext uri="{BB962C8B-B14F-4D97-AF65-F5344CB8AC3E}">
        <p14:creationId xmlns:p14="http://schemas.microsoft.com/office/powerpoint/2010/main" val="28554527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0870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6" y="1535114"/>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6" y="2514601"/>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77485" y="1571547"/>
            <a:ext cx="3465916" cy="3991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682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5122"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t>‹#›</a:t>
            </a:fld>
            <a:endParaRPr lang="en-GB"/>
          </a:p>
        </p:txBody>
      </p:sp>
      <p:pic>
        <p:nvPicPr>
          <p:cNvPr id="10"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t>‹#›</a:t>
            </a:fld>
            <a:endParaRPr lang="en-GB"/>
          </a:p>
        </p:txBody>
      </p:sp>
      <p:pic>
        <p:nvPicPr>
          <p:cNvPr id="6"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t>‹#›</a:t>
            </a:fld>
            <a:endParaRPr lang="en-GB"/>
          </a:p>
        </p:txBody>
      </p:sp>
      <p:pic>
        <p:nvPicPr>
          <p:cNvPr id="5"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hyperlink" Target="http://www.soran.edu.iq/" TargetMode="Externa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520" y="5562600"/>
            <a:ext cx="9144000" cy="13222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5606934" y="609600"/>
            <a:ext cx="7042266" cy="7042266"/>
          </a:xfrm>
          <a:prstGeom prst="rect">
            <a:avLst/>
          </a:prstGeom>
          <a:noFill/>
          <a:extLst>
            <a:ext uri="{909E8E84-426E-40DD-AFC4-6F175D3DCCD1}">
              <a14:hiddenFill xmlns:a14="http://schemas.microsoft.com/office/drawing/2010/main">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7"/>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northland.cc.mn.us/biology/biology1111/animations/passive3.sw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upload.wikimedia.org/wikipedia/commons/7/76/Osmotic_pressure_on_blood_cells_diagram.svg" TargetMode="External"/><Relationship Id="rId1" Type="http://schemas.openxmlformats.org/officeDocument/2006/relationships/slideLayout" Target="../slideLayouts/slideLayout2.xml"/><Relationship Id="rId4" Type="http://schemas.openxmlformats.org/officeDocument/2006/relationships/hyperlink" Target="http://www.coolschool.ca/lor/BI12/unit4/U04L06/rbc.html"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dirty="0" smtClean="0"/>
              <a:t>Cell and Molecular Biology</a:t>
            </a:r>
            <a:endParaRPr lang="en-GB" dirty="0"/>
          </a:p>
        </p:txBody>
      </p:sp>
      <p:sp>
        <p:nvSpPr>
          <p:cNvPr id="12" name="Text Placeholder 11"/>
          <p:cNvSpPr>
            <a:spLocks noGrp="1"/>
          </p:cNvSpPr>
          <p:nvPr>
            <p:ph type="body" idx="1"/>
          </p:nvPr>
        </p:nvSpPr>
        <p:spPr/>
        <p:txBody>
          <a:bodyPr/>
          <a:lstStyle/>
          <a:p>
            <a:r>
              <a:rPr lang="en-GB" dirty="0" err="1" smtClean="0"/>
              <a:t>Behrouz</a:t>
            </a:r>
            <a:r>
              <a:rPr lang="en-GB" dirty="0" smtClean="0"/>
              <a:t> </a:t>
            </a:r>
            <a:r>
              <a:rPr lang="en-GB" dirty="0" err="1" smtClean="0"/>
              <a:t>Mahmoudi</a:t>
            </a:r>
            <a:endParaRPr lang="en-GB" dirty="0"/>
          </a:p>
        </p:txBody>
      </p:sp>
      <p:sp>
        <p:nvSpPr>
          <p:cNvPr id="13" name="Text Placeholder 12"/>
          <p:cNvSpPr>
            <a:spLocks noGrp="1"/>
          </p:cNvSpPr>
          <p:nvPr>
            <p:ph type="body" sz="quarter" idx="3"/>
          </p:nvPr>
        </p:nvSpPr>
        <p:spPr/>
        <p:txBody>
          <a:bodyPr>
            <a:noAutofit/>
          </a:bodyPr>
          <a:lstStyle/>
          <a:p>
            <a:pPr algn="ctr"/>
            <a:r>
              <a:rPr lang="en-GB" sz="2800" dirty="0" smtClean="0"/>
              <a:t>Cell Membrane Structure and Functions</a:t>
            </a:r>
            <a:endParaRPr lang="en-GB" sz="2800" dirty="0"/>
          </a:p>
        </p:txBody>
      </p:sp>
      <p:sp>
        <p:nvSpPr>
          <p:cNvPr id="7" name="Slide Number Placeholder 6"/>
          <p:cNvSpPr>
            <a:spLocks noGrp="1"/>
          </p:cNvSpPr>
          <p:nvPr>
            <p:ph type="sldNum" sz="quarter" idx="12"/>
          </p:nvPr>
        </p:nvSpPr>
        <p:spPr/>
        <p:txBody>
          <a:bodyPr/>
          <a:lstStyle/>
          <a:p>
            <a:fld id="{81A63BC6-9427-4AB1-9291-243FEAA6D7C6}" type="slidenum">
              <a:rPr lang="en-GB" smtClean="0"/>
              <a:t>1</a:t>
            </a:fld>
            <a:endParaRPr lang="en-GB"/>
          </a:p>
        </p:txBody>
      </p:sp>
      <p:pic>
        <p:nvPicPr>
          <p:cNvPr id="6" name="Content Placeholder 5"/>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4644628" y="2802323"/>
            <a:ext cx="4042172" cy="3036119"/>
          </a:xfrm>
        </p:spPr>
      </p:pic>
    </p:spTree>
    <p:extLst>
      <p:ext uri="{BB962C8B-B14F-4D97-AF65-F5344CB8AC3E}">
        <p14:creationId xmlns:p14="http://schemas.microsoft.com/office/powerpoint/2010/main" val="42487393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457200" y="1295400"/>
            <a:ext cx="86868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Passive Transport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process that does not require energy to move molecules from a </a:t>
            </a:r>
            <a:r>
              <a:rPr kumimoji="0" lang="en-US" sz="3200" b="1" i="0" u="sng" strike="noStrike" cap="none" normalizeH="0" baseline="0" dirty="0" smtClean="0">
                <a:ln>
                  <a:noFill/>
                </a:ln>
                <a:effectLst/>
                <a:latin typeface="Calibri" pitchFamily="34" charset="0"/>
                <a:ea typeface="Times New Roman" pitchFamily="18" charset="0"/>
                <a:cs typeface="Arial" pitchFamily="34" charset="0"/>
              </a:rPr>
              <a:t>HIGH to LOW</a:t>
            </a:r>
            <a:r>
              <a:rPr kumimoji="0" lang="en-US" sz="3200" b="0" i="0" u="none" strike="noStrike" cap="none" normalizeH="0" baseline="0" dirty="0" smtClean="0">
                <a:ln>
                  <a:noFill/>
                </a:ln>
                <a:effectLst/>
                <a:latin typeface="Calibri" pitchFamily="34" charset="0"/>
                <a:ea typeface="Times New Roman" pitchFamily="18" charset="0"/>
                <a:cs typeface="Arial" pitchFamily="34" charset="0"/>
              </a:rPr>
              <a:t> </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concentration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Diffusion</a:t>
            </a:r>
          </a:p>
          <a:p>
            <a:pPr marL="457200" marR="0" lvl="0" indent="-45720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Facilitated Diffusion</a:t>
            </a:r>
          </a:p>
          <a:p>
            <a:pPr marL="457200" marR="0" lvl="0" indent="-45720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457200" marR="0" lvl="0" indent="-45720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Osmosis</a:t>
            </a:r>
            <a:r>
              <a:rPr kumimoji="0" lang="en-US" sz="3200" b="0" i="0" u="none" strike="noStrike" cap="none" normalizeH="0" baseline="0" dirty="0" smtClean="0">
                <a:ln>
                  <a:noFill/>
                </a:ln>
                <a:solidFill>
                  <a:schemeClr val="tx1"/>
                </a:solidFill>
                <a:effectLst/>
                <a:latin typeface="Arial" pitchFamily="34" charset="0"/>
                <a:cs typeface="Arial" pitchFamily="34" charset="0"/>
              </a:rPr>
              <a:t> </a:t>
            </a:r>
          </a:p>
        </p:txBody>
      </p:sp>
      <p:sp>
        <p:nvSpPr>
          <p:cNvPr id="2" name="Slide Number Placeholder 1"/>
          <p:cNvSpPr>
            <a:spLocks noGrp="1"/>
          </p:cNvSpPr>
          <p:nvPr>
            <p:ph type="sldNum" sz="quarter" idx="12"/>
          </p:nvPr>
        </p:nvSpPr>
        <p:spPr/>
        <p:txBody>
          <a:bodyPr/>
          <a:lstStyle/>
          <a:p>
            <a:fld id="{781C0F97-348B-46A2-84FE-EBA07D71BB30}" type="slidenum">
              <a:rPr lang="en-GB" smtClean="0"/>
              <a:t>10</a:t>
            </a:fld>
            <a:endParaRPr lang="en-GB"/>
          </a:p>
        </p:txBody>
      </p:sp>
    </p:spTree>
    <p:extLst>
      <p:ext uri="{BB962C8B-B14F-4D97-AF65-F5344CB8AC3E}">
        <p14:creationId xmlns:p14="http://schemas.microsoft.com/office/powerpoint/2010/main" val="213632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0481">
                                            <p:txEl>
                                              <p:pRg st="1" end="1"/>
                                            </p:txEl>
                                          </p:spTgt>
                                        </p:tgtEl>
                                        <p:attrNameLst>
                                          <p:attrName>style.visibility</p:attrName>
                                        </p:attrNameLst>
                                      </p:cBhvr>
                                      <p:to>
                                        <p:strVal val="visible"/>
                                      </p:to>
                                    </p:set>
                                    <p:animEffect transition="in" filter="fade">
                                      <p:cBhvr>
                                        <p:cTn id="7" dur="1000"/>
                                        <p:tgtEl>
                                          <p:spTgt spid="20481">
                                            <p:txEl>
                                              <p:pRg st="1" end="1"/>
                                            </p:txEl>
                                          </p:spTgt>
                                        </p:tgtEl>
                                      </p:cBhvr>
                                    </p:animEffect>
                                    <p:anim calcmode="lin" valueType="num">
                                      <p:cBhvr>
                                        <p:cTn id="8" dur="1000" fill="hold"/>
                                        <p:tgtEl>
                                          <p:spTgt spid="2048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048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20481">
                                            <p:txEl>
                                              <p:pRg st="3" end="3"/>
                                            </p:txEl>
                                          </p:spTgt>
                                        </p:tgtEl>
                                        <p:attrNameLst>
                                          <p:attrName>style.visibility</p:attrName>
                                        </p:attrNameLst>
                                      </p:cBhvr>
                                      <p:to>
                                        <p:strVal val="visible"/>
                                      </p:to>
                                    </p:set>
                                    <p:anim calcmode="discrete" valueType="clr">
                                      <p:cBhvr override="childStyle">
                                        <p:cTn id="14" dur="80"/>
                                        <p:tgtEl>
                                          <p:spTgt spid="20481">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0481">
                                            <p:txEl>
                                              <p:pRg st="3" end="3"/>
                                            </p:txEl>
                                          </p:spTgt>
                                        </p:tgtEl>
                                        <p:attrNameLst>
                                          <p:attrName>fillcolor</p:attrName>
                                        </p:attrNameLst>
                                      </p:cBhvr>
                                      <p:tavLst>
                                        <p:tav tm="0">
                                          <p:val>
                                            <p:clrVal>
                                              <a:schemeClr val="accent2"/>
                                            </p:clrVal>
                                          </p:val>
                                        </p:tav>
                                        <p:tav tm="50000">
                                          <p:val>
                                            <p:clrVal>
                                              <a:schemeClr val="hlink"/>
                                            </p:clrVal>
                                          </p:val>
                                        </p:tav>
                                      </p:tavLst>
                                    </p:anim>
                                    <p:set>
                                      <p:cBhvr>
                                        <p:cTn id="16" dur="80"/>
                                        <p:tgtEl>
                                          <p:spTgt spid="20481">
                                            <p:txEl>
                                              <p:pRg st="3" end="3"/>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20481">
                                            <p:txEl>
                                              <p:pRg st="5" end="5"/>
                                            </p:txEl>
                                          </p:spTgt>
                                        </p:tgtEl>
                                        <p:attrNameLst>
                                          <p:attrName>style.visibility</p:attrName>
                                        </p:attrNameLst>
                                      </p:cBhvr>
                                      <p:to>
                                        <p:strVal val="visible"/>
                                      </p:to>
                                    </p:set>
                                    <p:anim calcmode="discrete" valueType="clr">
                                      <p:cBhvr override="childStyle">
                                        <p:cTn id="21" dur="80"/>
                                        <p:tgtEl>
                                          <p:spTgt spid="20481">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0481">
                                            <p:txEl>
                                              <p:pRg st="5" end="5"/>
                                            </p:txEl>
                                          </p:spTgt>
                                        </p:tgtEl>
                                        <p:attrNameLst>
                                          <p:attrName>fillcolor</p:attrName>
                                        </p:attrNameLst>
                                      </p:cBhvr>
                                      <p:tavLst>
                                        <p:tav tm="0">
                                          <p:val>
                                            <p:clrVal>
                                              <a:schemeClr val="accent2"/>
                                            </p:clrVal>
                                          </p:val>
                                        </p:tav>
                                        <p:tav tm="50000">
                                          <p:val>
                                            <p:clrVal>
                                              <a:schemeClr val="hlink"/>
                                            </p:clrVal>
                                          </p:val>
                                        </p:tav>
                                      </p:tavLst>
                                    </p:anim>
                                    <p:set>
                                      <p:cBhvr>
                                        <p:cTn id="23" dur="80"/>
                                        <p:tgtEl>
                                          <p:spTgt spid="20481">
                                            <p:txEl>
                                              <p:pRg st="5" end="5"/>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20481">
                                            <p:txEl>
                                              <p:pRg st="7" end="7"/>
                                            </p:txEl>
                                          </p:spTgt>
                                        </p:tgtEl>
                                        <p:attrNameLst>
                                          <p:attrName>style.visibility</p:attrName>
                                        </p:attrNameLst>
                                      </p:cBhvr>
                                      <p:to>
                                        <p:strVal val="visible"/>
                                      </p:to>
                                    </p:set>
                                    <p:anim calcmode="discrete" valueType="clr">
                                      <p:cBhvr override="childStyle">
                                        <p:cTn id="28" dur="80"/>
                                        <p:tgtEl>
                                          <p:spTgt spid="20481">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0481">
                                            <p:txEl>
                                              <p:pRg st="7" end="7"/>
                                            </p:txEl>
                                          </p:spTgt>
                                        </p:tgtEl>
                                        <p:attrNameLst>
                                          <p:attrName>fillcolor</p:attrName>
                                        </p:attrNameLst>
                                      </p:cBhvr>
                                      <p:tavLst>
                                        <p:tav tm="0">
                                          <p:val>
                                            <p:clrVal>
                                              <a:schemeClr val="accent2"/>
                                            </p:clrVal>
                                          </p:val>
                                        </p:tav>
                                        <p:tav tm="50000">
                                          <p:val>
                                            <p:clrVal>
                                              <a:schemeClr val="hlink"/>
                                            </p:clrVal>
                                          </p:val>
                                        </p:tav>
                                      </p:tavLst>
                                    </p:anim>
                                    <p:set>
                                      <p:cBhvr>
                                        <p:cTn id="30" dur="80"/>
                                        <p:tgtEl>
                                          <p:spTgt spid="20481">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10" name="Rectangle 106"/>
          <p:cNvSpPr>
            <a:spLocks noChangeArrowheads="1"/>
          </p:cNvSpPr>
          <p:nvPr/>
        </p:nvSpPr>
        <p:spPr bwMode="auto">
          <a:xfrm>
            <a:off x="180914" y="1401881"/>
            <a:ext cx="8763000"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marR="0" lvl="0" indent="-228600" algn="l" defTabSz="914400" rtl="0" eaLnBrk="1" fontAlgn="base" latinLnBrk="0" hangingPunct="1">
              <a:lnSpc>
                <a:spcPct val="100000"/>
              </a:lnSpc>
              <a:spcBef>
                <a:spcPct val="0"/>
              </a:spcBef>
              <a:spcAft>
                <a:spcPct val="0"/>
              </a:spcAft>
              <a:buClrTx/>
              <a:buSzTx/>
              <a:buFontTx/>
              <a:buChar char="•"/>
              <a:tabLst/>
            </a:pP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Diffusion</a:t>
            </a:r>
            <a:r>
              <a:rPr kumimoji="0" lang="en-US" sz="2800" i="0" u="none" strike="noStrike" cap="none" normalizeH="0" baseline="0" dirty="0" smtClean="0">
                <a:ln>
                  <a:noFill/>
                </a:ln>
                <a:effectLst/>
                <a:latin typeface="Calibri" pitchFamily="34" charset="0"/>
                <a:ea typeface="Times New Roman" pitchFamily="18" charset="0"/>
                <a:cs typeface="Arial" pitchFamily="34" charset="0"/>
              </a:rPr>
              <a:t> is the movement of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small</a:t>
            </a:r>
            <a:r>
              <a:rPr kumimoji="0" lang="en-US" sz="2800" i="0" u="none" strike="noStrike" cap="none" normalizeH="0" baseline="0" dirty="0" smtClean="0">
                <a:ln>
                  <a:noFill/>
                </a:ln>
                <a:effectLst/>
                <a:latin typeface="Calibri" pitchFamily="34" charset="0"/>
                <a:ea typeface="Times New Roman" pitchFamily="18" charset="0"/>
                <a:cs typeface="Arial" pitchFamily="34" charset="0"/>
              </a:rPr>
              <a:t> particles across a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selectively permeable</a:t>
            </a:r>
            <a:r>
              <a:rPr kumimoji="0" lang="en-US" sz="2800" b="1" i="0" u="none" strike="noStrike" cap="none" normalizeH="0" baseline="0" dirty="0" smtClean="0">
                <a:ln>
                  <a:noFill/>
                </a:ln>
                <a:effectLst/>
                <a:latin typeface="Calibri" pitchFamily="34" charset="0"/>
                <a:ea typeface="Times New Roman" pitchFamily="18" charset="0"/>
                <a:cs typeface="Arial" pitchFamily="34" charset="0"/>
              </a:rPr>
              <a:t> </a:t>
            </a:r>
            <a:r>
              <a:rPr kumimoji="0" lang="en-US" sz="2800" i="0" u="none" strike="noStrike" cap="none" normalizeH="0" baseline="0" dirty="0" smtClean="0">
                <a:ln>
                  <a:noFill/>
                </a:ln>
                <a:effectLst/>
                <a:latin typeface="Calibri" pitchFamily="34" charset="0"/>
                <a:ea typeface="Times New Roman" pitchFamily="18" charset="0"/>
                <a:cs typeface="Arial" pitchFamily="34" charset="0"/>
              </a:rPr>
              <a:t>membrane like the</a:t>
            </a:r>
            <a:r>
              <a:rPr lang="en-US" sz="2800" dirty="0" smtClean="0">
                <a:latin typeface="Arial" pitchFamily="34" charset="0"/>
                <a:cs typeface="Arial" pitchFamily="34" charset="0"/>
              </a:rPr>
              <a:t> </a:t>
            </a:r>
            <a:r>
              <a:rPr kumimoji="0" lang="en-US" sz="2800" i="0" u="none" strike="noStrike" cap="none" normalizeH="0" baseline="0" dirty="0" smtClean="0">
                <a:ln>
                  <a:noFill/>
                </a:ln>
                <a:effectLst/>
                <a:latin typeface="Calibri" pitchFamily="34" charset="0"/>
                <a:ea typeface="Times New Roman" pitchFamily="18" charset="0"/>
                <a:cs typeface="Arial" pitchFamily="34" charset="0"/>
              </a:rPr>
              <a:t>cell membrane until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equilibrium</a:t>
            </a:r>
            <a:r>
              <a:rPr kumimoji="0" lang="en-US" sz="2800" i="0" u="none" strike="noStrike" cap="none" normalizeH="0" baseline="0" dirty="0" smtClean="0">
                <a:ln>
                  <a:noFill/>
                </a:ln>
                <a:effectLst/>
                <a:latin typeface="Calibri" pitchFamily="34" charset="0"/>
                <a:ea typeface="Times New Roman" pitchFamily="18" charset="0"/>
                <a:cs typeface="Arial" pitchFamily="34" charset="0"/>
              </a:rPr>
              <a:t> is reached.</a:t>
            </a:r>
            <a:endParaRPr kumimoji="0" lang="en-US" sz="280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i="0" u="none" strike="noStrike" cap="none" normalizeH="0" baseline="0" dirty="0" smtClean="0">
              <a:ln>
                <a:noFill/>
              </a:ln>
              <a:effectLst/>
              <a:latin typeface="Calibri" pitchFamily="34" charset="0"/>
              <a:ea typeface="Times New Roman" pitchFamily="18" charset="0"/>
              <a:cs typeface="Arial" pitchFamily="34" charset="0"/>
            </a:endParaRPr>
          </a:p>
          <a:p>
            <a:pPr marL="228600" marR="0" lvl="0" algn="l" defTabSz="914400" rtl="0" eaLnBrk="0" fontAlgn="base" latinLnBrk="0" hangingPunct="0">
              <a:lnSpc>
                <a:spcPct val="100000"/>
              </a:lnSpc>
              <a:spcBef>
                <a:spcPct val="0"/>
              </a:spcBef>
              <a:spcAft>
                <a:spcPct val="0"/>
              </a:spcAft>
              <a:buClrTx/>
              <a:buSzTx/>
              <a:buFontTx/>
              <a:buNone/>
              <a:tabLst/>
            </a:pPr>
            <a:r>
              <a:rPr kumimoji="0" lang="en-US" sz="2800" i="0" u="none" strike="noStrike" cap="none" normalizeH="0" baseline="0" dirty="0" smtClean="0">
                <a:ln>
                  <a:noFill/>
                </a:ln>
                <a:effectLst/>
                <a:latin typeface="Calibri" pitchFamily="34" charset="0"/>
                <a:ea typeface="Times New Roman" pitchFamily="18" charset="0"/>
                <a:cs typeface="Arial" pitchFamily="34" charset="0"/>
              </a:rPr>
              <a:t>These particles move from an area of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high concentration</a:t>
            </a:r>
            <a:r>
              <a:rPr kumimoji="0" lang="en-US" sz="2800" b="1" i="0" u="none" strike="noStrike" cap="none" normalizeH="0" baseline="0" dirty="0" smtClean="0">
                <a:ln>
                  <a:noFill/>
                </a:ln>
                <a:effectLst/>
                <a:latin typeface="Calibri" pitchFamily="34" charset="0"/>
                <a:ea typeface="Times New Roman" pitchFamily="18" charset="0"/>
                <a:cs typeface="Arial" pitchFamily="34" charset="0"/>
              </a:rPr>
              <a:t> </a:t>
            </a:r>
            <a:r>
              <a:rPr kumimoji="0" lang="en-US" sz="2800" i="0" u="none" strike="noStrike" cap="none" normalizeH="0" baseline="0" dirty="0" smtClean="0">
                <a:ln>
                  <a:noFill/>
                </a:ln>
                <a:effectLst/>
                <a:latin typeface="Calibri" pitchFamily="34" charset="0"/>
                <a:ea typeface="Times New Roman" pitchFamily="18" charset="0"/>
                <a:cs typeface="Arial" pitchFamily="34" charset="0"/>
              </a:rPr>
              <a:t>to an area of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low concentration</a:t>
            </a:r>
            <a:r>
              <a:rPr kumimoji="0" lang="en-US" sz="2800" i="0" strike="noStrike" cap="none" normalizeH="0" baseline="0" dirty="0" smtClean="0">
                <a:ln>
                  <a:noFill/>
                </a:ln>
                <a:effectLst/>
                <a:latin typeface="Calibri" pitchFamily="34" charset="0"/>
                <a:ea typeface="Times New Roman" pitchFamily="18" charset="0"/>
                <a:cs typeface="Arial" pitchFamily="34" charset="0"/>
              </a:rPr>
              <a:t>.</a:t>
            </a:r>
            <a:endParaRPr kumimoji="0" lang="en-US" sz="2800" i="0"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1505" name="Group 1"/>
          <p:cNvGrpSpPr>
            <a:grpSpLocks/>
          </p:cNvGrpSpPr>
          <p:nvPr/>
        </p:nvGrpSpPr>
        <p:grpSpPr bwMode="auto">
          <a:xfrm>
            <a:off x="1902558" y="4367908"/>
            <a:ext cx="5867804" cy="2301875"/>
            <a:chOff x="3094" y="13230"/>
            <a:chExt cx="6950" cy="1971"/>
          </a:xfrm>
        </p:grpSpPr>
        <p:grpSp>
          <p:nvGrpSpPr>
            <p:cNvPr id="21509" name="Group 5"/>
            <p:cNvGrpSpPr>
              <a:grpSpLocks/>
            </p:cNvGrpSpPr>
            <p:nvPr/>
          </p:nvGrpSpPr>
          <p:grpSpPr bwMode="auto">
            <a:xfrm>
              <a:off x="3094" y="13230"/>
              <a:ext cx="4752" cy="1839"/>
              <a:chOff x="2920" y="12961"/>
              <a:chExt cx="4985" cy="2079"/>
            </a:xfrm>
          </p:grpSpPr>
          <p:grpSp>
            <p:nvGrpSpPr>
              <p:cNvPr id="21524" name="Group 20"/>
              <p:cNvGrpSpPr>
                <a:grpSpLocks/>
              </p:cNvGrpSpPr>
              <p:nvPr/>
            </p:nvGrpSpPr>
            <p:grpSpPr bwMode="auto">
              <a:xfrm>
                <a:off x="2920" y="13544"/>
                <a:ext cx="4985" cy="1198"/>
                <a:chOff x="2920" y="14130"/>
                <a:chExt cx="4985" cy="1198"/>
              </a:xfrm>
            </p:grpSpPr>
            <p:grpSp>
              <p:nvGrpSpPr>
                <p:cNvPr id="21526" name="Group 22"/>
                <p:cNvGrpSpPr>
                  <a:grpSpLocks/>
                </p:cNvGrpSpPr>
                <p:nvPr/>
              </p:nvGrpSpPr>
              <p:grpSpPr bwMode="auto">
                <a:xfrm>
                  <a:off x="2920" y="14130"/>
                  <a:ext cx="4985" cy="1051"/>
                  <a:chOff x="1815" y="1649"/>
                  <a:chExt cx="4984" cy="1051"/>
                </a:xfrm>
              </p:grpSpPr>
              <p:grpSp>
                <p:nvGrpSpPr>
                  <p:cNvPr id="21583" name="Group 79"/>
                  <p:cNvGrpSpPr>
                    <a:grpSpLocks/>
                  </p:cNvGrpSpPr>
                  <p:nvPr/>
                </p:nvGrpSpPr>
                <p:grpSpPr bwMode="auto">
                  <a:xfrm>
                    <a:off x="1815" y="1649"/>
                    <a:ext cx="1054" cy="1047"/>
                    <a:chOff x="1815" y="1649"/>
                    <a:chExt cx="1054" cy="1047"/>
                  </a:xfrm>
                </p:grpSpPr>
                <p:grpSp>
                  <p:nvGrpSpPr>
                    <p:cNvPr id="21597" name="Group 93"/>
                    <p:cNvGrpSpPr>
                      <a:grpSpLocks/>
                    </p:cNvGrpSpPr>
                    <p:nvPr/>
                  </p:nvGrpSpPr>
                  <p:grpSpPr bwMode="auto">
                    <a:xfrm rot="10800000">
                      <a:off x="1820" y="2244"/>
                      <a:ext cx="1049" cy="452"/>
                      <a:chOff x="1815" y="1485"/>
                      <a:chExt cx="1350" cy="660"/>
                    </a:xfrm>
                  </p:grpSpPr>
                  <p:grpSp>
                    <p:nvGrpSpPr>
                      <p:cNvPr id="21606" name="Group 102"/>
                      <p:cNvGrpSpPr>
                        <a:grpSpLocks/>
                      </p:cNvGrpSpPr>
                      <p:nvPr/>
                    </p:nvGrpSpPr>
                    <p:grpSpPr bwMode="auto">
                      <a:xfrm>
                        <a:off x="1815" y="1485"/>
                        <a:ext cx="450" cy="660"/>
                        <a:chOff x="1815" y="1485"/>
                        <a:chExt cx="450" cy="660"/>
                      </a:xfrm>
                    </p:grpSpPr>
                    <p:sp>
                      <p:nvSpPr>
                        <p:cNvPr id="21609" name="Oval 105"/>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08" name="AutoShape 104"/>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07" name="AutoShape 103"/>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602" name="Group 98"/>
                      <p:cNvGrpSpPr>
                        <a:grpSpLocks/>
                      </p:cNvGrpSpPr>
                      <p:nvPr/>
                    </p:nvGrpSpPr>
                    <p:grpSpPr bwMode="auto">
                      <a:xfrm>
                        <a:off x="2265" y="1485"/>
                        <a:ext cx="450" cy="660"/>
                        <a:chOff x="1815" y="1485"/>
                        <a:chExt cx="450" cy="660"/>
                      </a:xfrm>
                    </p:grpSpPr>
                    <p:sp>
                      <p:nvSpPr>
                        <p:cNvPr id="21605" name="Oval 101"/>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04" name="AutoShape 100"/>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03" name="AutoShape 99"/>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98" name="Group 94"/>
                      <p:cNvGrpSpPr>
                        <a:grpSpLocks/>
                      </p:cNvGrpSpPr>
                      <p:nvPr/>
                    </p:nvGrpSpPr>
                    <p:grpSpPr bwMode="auto">
                      <a:xfrm>
                        <a:off x="2715" y="1485"/>
                        <a:ext cx="450" cy="660"/>
                        <a:chOff x="1815" y="1485"/>
                        <a:chExt cx="450" cy="660"/>
                      </a:xfrm>
                    </p:grpSpPr>
                    <p:sp>
                      <p:nvSpPr>
                        <p:cNvPr id="21601" name="Oval 97"/>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00" name="AutoShape 96"/>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99" name="AutoShape 95"/>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21584" name="Group 80"/>
                    <p:cNvGrpSpPr>
                      <a:grpSpLocks/>
                    </p:cNvGrpSpPr>
                    <p:nvPr/>
                  </p:nvGrpSpPr>
                  <p:grpSpPr bwMode="auto">
                    <a:xfrm>
                      <a:off x="1815" y="1649"/>
                      <a:ext cx="1049" cy="452"/>
                      <a:chOff x="1815" y="1485"/>
                      <a:chExt cx="1350" cy="660"/>
                    </a:xfrm>
                  </p:grpSpPr>
                  <p:grpSp>
                    <p:nvGrpSpPr>
                      <p:cNvPr id="21593" name="Group 89"/>
                      <p:cNvGrpSpPr>
                        <a:grpSpLocks/>
                      </p:cNvGrpSpPr>
                      <p:nvPr/>
                    </p:nvGrpSpPr>
                    <p:grpSpPr bwMode="auto">
                      <a:xfrm>
                        <a:off x="1815" y="1485"/>
                        <a:ext cx="450" cy="660"/>
                        <a:chOff x="1815" y="1485"/>
                        <a:chExt cx="450" cy="660"/>
                      </a:xfrm>
                    </p:grpSpPr>
                    <p:sp>
                      <p:nvSpPr>
                        <p:cNvPr id="21596" name="Oval 92"/>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95" name="AutoShape 91"/>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94" name="AutoShape 90"/>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89" name="Group 85"/>
                      <p:cNvGrpSpPr>
                        <a:grpSpLocks/>
                      </p:cNvGrpSpPr>
                      <p:nvPr/>
                    </p:nvGrpSpPr>
                    <p:grpSpPr bwMode="auto">
                      <a:xfrm>
                        <a:off x="2265" y="1485"/>
                        <a:ext cx="450" cy="660"/>
                        <a:chOff x="1815" y="1485"/>
                        <a:chExt cx="450" cy="660"/>
                      </a:xfrm>
                    </p:grpSpPr>
                    <p:sp>
                      <p:nvSpPr>
                        <p:cNvPr id="21592" name="Oval 88"/>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91" name="AutoShape 87"/>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90" name="AutoShape 86"/>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85" name="Group 81"/>
                      <p:cNvGrpSpPr>
                        <a:grpSpLocks/>
                      </p:cNvGrpSpPr>
                      <p:nvPr/>
                    </p:nvGrpSpPr>
                    <p:grpSpPr bwMode="auto">
                      <a:xfrm>
                        <a:off x="2715" y="1485"/>
                        <a:ext cx="450" cy="660"/>
                        <a:chOff x="1815" y="1485"/>
                        <a:chExt cx="450" cy="660"/>
                      </a:xfrm>
                    </p:grpSpPr>
                    <p:sp>
                      <p:nvSpPr>
                        <p:cNvPr id="21588" name="Oval 84"/>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87" name="AutoShape 83"/>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86" name="AutoShape 82"/>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grpSp>
                <p:nvGrpSpPr>
                  <p:cNvPr id="21556" name="Group 52"/>
                  <p:cNvGrpSpPr>
                    <a:grpSpLocks/>
                  </p:cNvGrpSpPr>
                  <p:nvPr/>
                </p:nvGrpSpPr>
                <p:grpSpPr bwMode="auto">
                  <a:xfrm>
                    <a:off x="3895" y="1649"/>
                    <a:ext cx="1054" cy="1047"/>
                    <a:chOff x="1815" y="1649"/>
                    <a:chExt cx="1054" cy="1047"/>
                  </a:xfrm>
                </p:grpSpPr>
                <p:grpSp>
                  <p:nvGrpSpPr>
                    <p:cNvPr id="21570" name="Group 66"/>
                    <p:cNvGrpSpPr>
                      <a:grpSpLocks/>
                    </p:cNvGrpSpPr>
                    <p:nvPr/>
                  </p:nvGrpSpPr>
                  <p:grpSpPr bwMode="auto">
                    <a:xfrm rot="10800000">
                      <a:off x="1820" y="2244"/>
                      <a:ext cx="1049" cy="452"/>
                      <a:chOff x="1815" y="1485"/>
                      <a:chExt cx="1350" cy="660"/>
                    </a:xfrm>
                  </p:grpSpPr>
                  <p:grpSp>
                    <p:nvGrpSpPr>
                      <p:cNvPr id="21579" name="Group 75"/>
                      <p:cNvGrpSpPr>
                        <a:grpSpLocks/>
                      </p:cNvGrpSpPr>
                      <p:nvPr/>
                    </p:nvGrpSpPr>
                    <p:grpSpPr bwMode="auto">
                      <a:xfrm>
                        <a:off x="1815" y="1485"/>
                        <a:ext cx="450" cy="660"/>
                        <a:chOff x="1815" y="1485"/>
                        <a:chExt cx="450" cy="660"/>
                      </a:xfrm>
                    </p:grpSpPr>
                    <p:sp>
                      <p:nvSpPr>
                        <p:cNvPr id="21582" name="Oval 78"/>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81" name="AutoShape 77"/>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80" name="AutoShape 76"/>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75" name="Group 71"/>
                      <p:cNvGrpSpPr>
                        <a:grpSpLocks/>
                      </p:cNvGrpSpPr>
                      <p:nvPr/>
                    </p:nvGrpSpPr>
                    <p:grpSpPr bwMode="auto">
                      <a:xfrm>
                        <a:off x="2265" y="1485"/>
                        <a:ext cx="450" cy="660"/>
                        <a:chOff x="1815" y="1485"/>
                        <a:chExt cx="450" cy="660"/>
                      </a:xfrm>
                    </p:grpSpPr>
                    <p:sp>
                      <p:nvSpPr>
                        <p:cNvPr id="21578" name="Oval 74"/>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77" name="AutoShape 73"/>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76" name="AutoShape 72"/>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71" name="Group 67"/>
                      <p:cNvGrpSpPr>
                        <a:grpSpLocks/>
                      </p:cNvGrpSpPr>
                      <p:nvPr/>
                    </p:nvGrpSpPr>
                    <p:grpSpPr bwMode="auto">
                      <a:xfrm>
                        <a:off x="2715" y="1485"/>
                        <a:ext cx="450" cy="660"/>
                        <a:chOff x="1815" y="1485"/>
                        <a:chExt cx="450" cy="660"/>
                      </a:xfrm>
                    </p:grpSpPr>
                    <p:sp>
                      <p:nvSpPr>
                        <p:cNvPr id="21574" name="Oval 70"/>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73" name="AutoShape 69"/>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72" name="AutoShape 68"/>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21557" name="Group 53"/>
                    <p:cNvGrpSpPr>
                      <a:grpSpLocks/>
                    </p:cNvGrpSpPr>
                    <p:nvPr/>
                  </p:nvGrpSpPr>
                  <p:grpSpPr bwMode="auto">
                    <a:xfrm>
                      <a:off x="1815" y="1649"/>
                      <a:ext cx="1049" cy="452"/>
                      <a:chOff x="1815" y="1485"/>
                      <a:chExt cx="1350" cy="660"/>
                    </a:xfrm>
                  </p:grpSpPr>
                  <p:grpSp>
                    <p:nvGrpSpPr>
                      <p:cNvPr id="21566" name="Group 62"/>
                      <p:cNvGrpSpPr>
                        <a:grpSpLocks/>
                      </p:cNvGrpSpPr>
                      <p:nvPr/>
                    </p:nvGrpSpPr>
                    <p:grpSpPr bwMode="auto">
                      <a:xfrm>
                        <a:off x="1815" y="1485"/>
                        <a:ext cx="450" cy="660"/>
                        <a:chOff x="1815" y="1485"/>
                        <a:chExt cx="450" cy="660"/>
                      </a:xfrm>
                    </p:grpSpPr>
                    <p:sp>
                      <p:nvSpPr>
                        <p:cNvPr id="21569" name="Oval 65"/>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68" name="AutoShape 64"/>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67" name="AutoShape 63"/>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62" name="Group 58"/>
                      <p:cNvGrpSpPr>
                        <a:grpSpLocks/>
                      </p:cNvGrpSpPr>
                      <p:nvPr/>
                    </p:nvGrpSpPr>
                    <p:grpSpPr bwMode="auto">
                      <a:xfrm>
                        <a:off x="2265" y="1485"/>
                        <a:ext cx="450" cy="660"/>
                        <a:chOff x="1815" y="1485"/>
                        <a:chExt cx="450" cy="660"/>
                      </a:xfrm>
                    </p:grpSpPr>
                    <p:sp>
                      <p:nvSpPr>
                        <p:cNvPr id="21565" name="Oval 61"/>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64" name="AutoShape 60"/>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63" name="AutoShape 59"/>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58" name="Group 54"/>
                      <p:cNvGrpSpPr>
                        <a:grpSpLocks/>
                      </p:cNvGrpSpPr>
                      <p:nvPr/>
                    </p:nvGrpSpPr>
                    <p:grpSpPr bwMode="auto">
                      <a:xfrm>
                        <a:off x="2715" y="1485"/>
                        <a:ext cx="450" cy="660"/>
                        <a:chOff x="1815" y="1485"/>
                        <a:chExt cx="450" cy="660"/>
                      </a:xfrm>
                    </p:grpSpPr>
                    <p:sp>
                      <p:nvSpPr>
                        <p:cNvPr id="21561" name="Oval 57"/>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60" name="AutoShape 56"/>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59" name="AutoShape 55"/>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grpSp>
                <p:nvGrpSpPr>
                  <p:cNvPr id="21529" name="Group 25"/>
                  <p:cNvGrpSpPr>
                    <a:grpSpLocks/>
                  </p:cNvGrpSpPr>
                  <p:nvPr/>
                </p:nvGrpSpPr>
                <p:grpSpPr bwMode="auto">
                  <a:xfrm>
                    <a:off x="5745" y="1653"/>
                    <a:ext cx="1054" cy="1047"/>
                    <a:chOff x="1815" y="1649"/>
                    <a:chExt cx="1054" cy="1047"/>
                  </a:xfrm>
                </p:grpSpPr>
                <p:grpSp>
                  <p:nvGrpSpPr>
                    <p:cNvPr id="21543" name="Group 39"/>
                    <p:cNvGrpSpPr>
                      <a:grpSpLocks/>
                    </p:cNvGrpSpPr>
                    <p:nvPr/>
                  </p:nvGrpSpPr>
                  <p:grpSpPr bwMode="auto">
                    <a:xfrm rot="10800000">
                      <a:off x="1820" y="2244"/>
                      <a:ext cx="1049" cy="452"/>
                      <a:chOff x="1815" y="1485"/>
                      <a:chExt cx="1350" cy="660"/>
                    </a:xfrm>
                  </p:grpSpPr>
                  <p:grpSp>
                    <p:nvGrpSpPr>
                      <p:cNvPr id="21552" name="Group 48"/>
                      <p:cNvGrpSpPr>
                        <a:grpSpLocks/>
                      </p:cNvGrpSpPr>
                      <p:nvPr/>
                    </p:nvGrpSpPr>
                    <p:grpSpPr bwMode="auto">
                      <a:xfrm>
                        <a:off x="1815" y="1485"/>
                        <a:ext cx="450" cy="660"/>
                        <a:chOff x="1815" y="1485"/>
                        <a:chExt cx="450" cy="660"/>
                      </a:xfrm>
                    </p:grpSpPr>
                    <p:sp>
                      <p:nvSpPr>
                        <p:cNvPr id="21555" name="Oval 51"/>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54" name="AutoShape 50"/>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53" name="AutoShape 49"/>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48" name="Group 44"/>
                      <p:cNvGrpSpPr>
                        <a:grpSpLocks/>
                      </p:cNvGrpSpPr>
                      <p:nvPr/>
                    </p:nvGrpSpPr>
                    <p:grpSpPr bwMode="auto">
                      <a:xfrm>
                        <a:off x="2265" y="1485"/>
                        <a:ext cx="450" cy="660"/>
                        <a:chOff x="1815" y="1485"/>
                        <a:chExt cx="450" cy="660"/>
                      </a:xfrm>
                    </p:grpSpPr>
                    <p:sp>
                      <p:nvSpPr>
                        <p:cNvPr id="21551" name="Oval 47"/>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50" name="AutoShape 46"/>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49" name="AutoShape 45"/>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44" name="Group 40"/>
                      <p:cNvGrpSpPr>
                        <a:grpSpLocks/>
                      </p:cNvGrpSpPr>
                      <p:nvPr/>
                    </p:nvGrpSpPr>
                    <p:grpSpPr bwMode="auto">
                      <a:xfrm>
                        <a:off x="2715" y="1485"/>
                        <a:ext cx="450" cy="660"/>
                        <a:chOff x="1815" y="1485"/>
                        <a:chExt cx="450" cy="660"/>
                      </a:xfrm>
                    </p:grpSpPr>
                    <p:sp>
                      <p:nvSpPr>
                        <p:cNvPr id="21547" name="Oval 43"/>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46" name="AutoShape 42"/>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45" name="AutoShape 41"/>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21530" name="Group 26"/>
                    <p:cNvGrpSpPr>
                      <a:grpSpLocks/>
                    </p:cNvGrpSpPr>
                    <p:nvPr/>
                  </p:nvGrpSpPr>
                  <p:grpSpPr bwMode="auto">
                    <a:xfrm>
                      <a:off x="1815" y="1649"/>
                      <a:ext cx="1049" cy="452"/>
                      <a:chOff x="1815" y="1485"/>
                      <a:chExt cx="1350" cy="660"/>
                    </a:xfrm>
                  </p:grpSpPr>
                  <p:grpSp>
                    <p:nvGrpSpPr>
                      <p:cNvPr id="21539" name="Group 35"/>
                      <p:cNvGrpSpPr>
                        <a:grpSpLocks/>
                      </p:cNvGrpSpPr>
                      <p:nvPr/>
                    </p:nvGrpSpPr>
                    <p:grpSpPr bwMode="auto">
                      <a:xfrm>
                        <a:off x="1815" y="1485"/>
                        <a:ext cx="450" cy="660"/>
                        <a:chOff x="1815" y="1485"/>
                        <a:chExt cx="450" cy="660"/>
                      </a:xfrm>
                    </p:grpSpPr>
                    <p:sp>
                      <p:nvSpPr>
                        <p:cNvPr id="21542" name="Oval 38"/>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41" name="AutoShape 37"/>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40" name="AutoShape 36"/>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35" name="Group 31"/>
                      <p:cNvGrpSpPr>
                        <a:grpSpLocks/>
                      </p:cNvGrpSpPr>
                      <p:nvPr/>
                    </p:nvGrpSpPr>
                    <p:grpSpPr bwMode="auto">
                      <a:xfrm>
                        <a:off x="2265" y="1485"/>
                        <a:ext cx="450" cy="660"/>
                        <a:chOff x="1815" y="1485"/>
                        <a:chExt cx="450" cy="660"/>
                      </a:xfrm>
                    </p:grpSpPr>
                    <p:sp>
                      <p:nvSpPr>
                        <p:cNvPr id="21538" name="Oval 34"/>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37" name="AutoShape 33"/>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36" name="AutoShape 32"/>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531" name="Group 27"/>
                      <p:cNvGrpSpPr>
                        <a:grpSpLocks/>
                      </p:cNvGrpSpPr>
                      <p:nvPr/>
                    </p:nvGrpSpPr>
                    <p:grpSpPr bwMode="auto">
                      <a:xfrm>
                        <a:off x="2715" y="1485"/>
                        <a:ext cx="450" cy="660"/>
                        <a:chOff x="1815" y="1485"/>
                        <a:chExt cx="450" cy="660"/>
                      </a:xfrm>
                    </p:grpSpPr>
                    <p:sp>
                      <p:nvSpPr>
                        <p:cNvPr id="21534" name="Oval 30"/>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33" name="AutoShape 29"/>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32" name="AutoShape 28"/>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sp>
                <p:nvSpPr>
                  <p:cNvPr id="21528" name="AutoShape 24"/>
                  <p:cNvSpPr>
                    <a:spLocks noChangeArrowheads="1"/>
                  </p:cNvSpPr>
                  <p:nvPr/>
                </p:nvSpPr>
                <p:spPr bwMode="auto">
                  <a:xfrm>
                    <a:off x="3060" y="1649"/>
                    <a:ext cx="700" cy="1051"/>
                  </a:xfrm>
                  <a:prstGeom prst="bracketPair">
                    <a:avLst>
                      <a:gd name="adj" fmla="val 16667"/>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27" name="Oval 23"/>
                  <p:cNvSpPr>
                    <a:spLocks noChangeArrowheads="1"/>
                  </p:cNvSpPr>
                  <p:nvPr/>
                </p:nvSpPr>
                <p:spPr bwMode="auto">
                  <a:xfrm>
                    <a:off x="5040" y="1653"/>
                    <a:ext cx="675" cy="104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525" name="AutoShape 21"/>
                <p:cNvSpPr>
                  <a:spLocks noChangeShapeType="1"/>
                </p:cNvSpPr>
                <p:nvPr/>
              </p:nvSpPr>
              <p:spPr bwMode="auto">
                <a:xfrm>
                  <a:off x="3619" y="14130"/>
                  <a:ext cx="6" cy="1198"/>
                </a:xfrm>
                <a:prstGeom prst="straightConnector1">
                  <a:avLst/>
                </a:prstGeom>
                <a:noFill/>
                <a:ln w="76200">
                  <a:solidFill>
                    <a:srgbClr val="C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21515" name="Group 11"/>
              <p:cNvGrpSpPr>
                <a:grpSpLocks/>
              </p:cNvGrpSpPr>
              <p:nvPr/>
            </p:nvGrpSpPr>
            <p:grpSpPr bwMode="auto">
              <a:xfrm>
                <a:off x="3286" y="12961"/>
                <a:ext cx="4044" cy="480"/>
                <a:chOff x="3286" y="13547"/>
                <a:chExt cx="4044" cy="480"/>
              </a:xfrm>
            </p:grpSpPr>
            <p:sp>
              <p:nvSpPr>
                <p:cNvPr id="21523" name="Oval 19"/>
                <p:cNvSpPr>
                  <a:spLocks noChangeArrowheads="1"/>
                </p:cNvSpPr>
                <p:nvPr/>
              </p:nvSpPr>
              <p:spPr bwMode="auto">
                <a:xfrm>
                  <a:off x="7102" y="13631"/>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22" name="Oval 18"/>
                <p:cNvSpPr>
                  <a:spLocks noChangeArrowheads="1"/>
                </p:cNvSpPr>
                <p:nvPr/>
              </p:nvSpPr>
              <p:spPr bwMode="auto">
                <a:xfrm>
                  <a:off x="3286" y="13547"/>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21" name="Oval 17"/>
                <p:cNvSpPr>
                  <a:spLocks noChangeArrowheads="1"/>
                </p:cNvSpPr>
                <p:nvPr/>
              </p:nvSpPr>
              <p:spPr bwMode="auto">
                <a:xfrm>
                  <a:off x="3830" y="13787"/>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20" name="Oval 16"/>
                <p:cNvSpPr>
                  <a:spLocks noChangeArrowheads="1"/>
                </p:cNvSpPr>
                <p:nvPr/>
              </p:nvSpPr>
              <p:spPr bwMode="auto">
                <a:xfrm>
                  <a:off x="4323" y="13631"/>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19" name="Oval 15"/>
                <p:cNvSpPr>
                  <a:spLocks noChangeArrowheads="1"/>
                </p:cNvSpPr>
                <p:nvPr/>
              </p:nvSpPr>
              <p:spPr bwMode="auto">
                <a:xfrm>
                  <a:off x="4894" y="13787"/>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18" name="Oval 14"/>
                <p:cNvSpPr>
                  <a:spLocks noChangeArrowheads="1"/>
                </p:cNvSpPr>
                <p:nvPr/>
              </p:nvSpPr>
              <p:spPr bwMode="auto">
                <a:xfrm>
                  <a:off x="5477" y="13547"/>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17" name="Oval 13"/>
                <p:cNvSpPr>
                  <a:spLocks noChangeArrowheads="1"/>
                </p:cNvSpPr>
                <p:nvPr/>
              </p:nvSpPr>
              <p:spPr bwMode="auto">
                <a:xfrm>
                  <a:off x="5950" y="13787"/>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16" name="Oval 12"/>
                <p:cNvSpPr>
                  <a:spLocks noChangeArrowheads="1"/>
                </p:cNvSpPr>
                <p:nvPr/>
              </p:nvSpPr>
              <p:spPr bwMode="auto">
                <a:xfrm>
                  <a:off x="6505" y="13631"/>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21510" name="Group 6"/>
              <p:cNvGrpSpPr>
                <a:grpSpLocks/>
              </p:cNvGrpSpPr>
              <p:nvPr/>
            </p:nvGrpSpPr>
            <p:grpSpPr bwMode="auto">
              <a:xfrm>
                <a:off x="3870" y="14800"/>
                <a:ext cx="2080" cy="240"/>
                <a:chOff x="3870" y="1225"/>
                <a:chExt cx="2080" cy="240"/>
              </a:xfrm>
            </p:grpSpPr>
            <p:sp>
              <p:nvSpPr>
                <p:cNvPr id="21514" name="Oval 10"/>
                <p:cNvSpPr>
                  <a:spLocks noChangeArrowheads="1"/>
                </p:cNvSpPr>
                <p:nvPr/>
              </p:nvSpPr>
              <p:spPr bwMode="auto">
                <a:xfrm>
                  <a:off x="3870" y="1225"/>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13" name="Oval 9"/>
                <p:cNvSpPr>
                  <a:spLocks noChangeArrowheads="1"/>
                </p:cNvSpPr>
                <p:nvPr/>
              </p:nvSpPr>
              <p:spPr bwMode="auto">
                <a:xfrm>
                  <a:off x="4529" y="1225"/>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12" name="Oval 8"/>
                <p:cNvSpPr>
                  <a:spLocks noChangeArrowheads="1"/>
                </p:cNvSpPr>
                <p:nvPr/>
              </p:nvSpPr>
              <p:spPr bwMode="auto">
                <a:xfrm>
                  <a:off x="5214" y="1225"/>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511" name="Oval 7"/>
                <p:cNvSpPr>
                  <a:spLocks noChangeArrowheads="1"/>
                </p:cNvSpPr>
                <p:nvPr/>
              </p:nvSpPr>
              <p:spPr bwMode="auto">
                <a:xfrm>
                  <a:off x="5722" y="1225"/>
                  <a:ext cx="228" cy="240"/>
                </a:xfrm>
                <a:prstGeom prst="ellipse">
                  <a:avLst/>
                </a:prstGeom>
                <a:solidFill>
                  <a:srgbClr val="000000"/>
                </a:solidFill>
                <a:ln w="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grpSp>
        </p:grpSp>
        <p:grpSp>
          <p:nvGrpSpPr>
            <p:cNvPr id="21506" name="Group 2"/>
            <p:cNvGrpSpPr>
              <a:grpSpLocks/>
            </p:cNvGrpSpPr>
            <p:nvPr/>
          </p:nvGrpSpPr>
          <p:grpSpPr bwMode="auto">
            <a:xfrm>
              <a:off x="7397" y="13259"/>
              <a:ext cx="2647" cy="1942"/>
              <a:chOff x="7508" y="13259"/>
              <a:chExt cx="2647" cy="1942"/>
            </a:xfrm>
          </p:grpSpPr>
          <p:sp>
            <p:nvSpPr>
              <p:cNvPr id="21508" name="Text Box 4"/>
              <p:cNvSpPr txBox="1">
                <a:spLocks noChangeArrowheads="1"/>
              </p:cNvSpPr>
              <p:nvPr/>
            </p:nvSpPr>
            <p:spPr bwMode="auto">
              <a:xfrm>
                <a:off x="7513" y="13259"/>
                <a:ext cx="2642" cy="396"/>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outside of cell</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07" name="Text Box 3"/>
              <p:cNvSpPr txBox="1">
                <a:spLocks noChangeArrowheads="1"/>
              </p:cNvSpPr>
              <p:nvPr/>
            </p:nvSpPr>
            <p:spPr bwMode="auto">
              <a:xfrm>
                <a:off x="7508" y="14805"/>
                <a:ext cx="2100" cy="396"/>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inside of cell</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pSp>
      </p:grpSp>
      <p:sp>
        <p:nvSpPr>
          <p:cNvPr id="21613" name="Rectangle 109"/>
          <p:cNvSpPr>
            <a:spLocks noChangeArrowheads="1"/>
          </p:cNvSpPr>
          <p:nvPr/>
        </p:nvSpPr>
        <p:spPr bwMode="auto">
          <a:xfrm>
            <a:off x="0" y="-42937"/>
            <a:ext cx="1107996" cy="100027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cs typeface="Arial" pitchFamily="34" charset="0"/>
              </a:rPr>
              <a:t/>
            </a:r>
            <a:br>
              <a:rPr kumimoji="0" lang="en-US" sz="11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11</a:t>
            </a:fld>
            <a:endParaRPr lang="en-GB"/>
          </a:p>
        </p:txBody>
      </p:sp>
    </p:spTree>
    <p:extLst>
      <p:ext uri="{BB962C8B-B14F-4D97-AF65-F5344CB8AC3E}">
        <p14:creationId xmlns:p14="http://schemas.microsoft.com/office/powerpoint/2010/main" val="198613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1610">
                                            <p:txEl>
                                              <p:pRg st="2" end="2"/>
                                            </p:txEl>
                                          </p:spTgt>
                                        </p:tgtEl>
                                        <p:attrNameLst>
                                          <p:attrName>style.visibility</p:attrName>
                                        </p:attrNameLst>
                                      </p:cBhvr>
                                      <p:to>
                                        <p:strVal val="visible"/>
                                      </p:to>
                                    </p:set>
                                    <p:animEffect transition="in" filter="fade">
                                      <p:cBhvr>
                                        <p:cTn id="7" dur="1000"/>
                                        <p:tgtEl>
                                          <p:spTgt spid="21610">
                                            <p:txEl>
                                              <p:pRg st="2" end="2"/>
                                            </p:txEl>
                                          </p:spTgt>
                                        </p:tgtEl>
                                      </p:cBhvr>
                                    </p:animEffect>
                                    <p:anim calcmode="lin" valueType="num">
                                      <p:cBhvr>
                                        <p:cTn id="8" dur="1000" fill="hold"/>
                                        <p:tgtEl>
                                          <p:spTgt spid="21610">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1610">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http://www.stjohn.ac.th/Department/school/bio_pix/osmosis.gif"/>
          <p:cNvPicPr>
            <a:picLocks noChangeAspect="1" noChangeArrowheads="1"/>
          </p:cNvPicPr>
          <p:nvPr/>
        </p:nvPicPr>
        <p:blipFill>
          <a:blip r:embed="rId2" cstate="print"/>
          <a:srcRect/>
          <a:stretch>
            <a:fillRect/>
          </a:stretch>
        </p:blipFill>
        <p:spPr bwMode="auto">
          <a:xfrm>
            <a:off x="796394" y="2514602"/>
            <a:ext cx="6219345" cy="4343401"/>
          </a:xfrm>
          <a:prstGeom prst="rect">
            <a:avLst/>
          </a:prstGeom>
          <a:noFill/>
        </p:spPr>
      </p:pic>
      <p:sp>
        <p:nvSpPr>
          <p:cNvPr id="24579" name="Rectangle 3"/>
          <p:cNvSpPr>
            <a:spLocks noChangeArrowheads="1"/>
          </p:cNvSpPr>
          <p:nvPr/>
        </p:nvSpPr>
        <p:spPr bwMode="auto">
          <a:xfrm>
            <a:off x="228600" y="228600"/>
            <a:ext cx="8610600" cy="25237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Osmosis</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 is the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diffusion</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 of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water</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 through a selectively permeable membrane like the cell</a:t>
            </a:r>
            <a:r>
              <a:rPr kumimoji="0" lang="en-US" sz="2800" b="0" i="0" u="none" strike="noStrike" cap="none" normalizeH="0" dirty="0" smtClean="0">
                <a:ln>
                  <a:noFill/>
                </a:ln>
                <a:effectLst/>
                <a:latin typeface="Calibri" pitchFamily="34" charset="0"/>
                <a:ea typeface="Times New Roman" pitchFamily="18" charset="0"/>
                <a:cs typeface="Arial" pitchFamily="34" charset="0"/>
              </a:rPr>
              <a:t> </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membrane</a:t>
            </a:r>
            <a:endParaRPr kumimoji="0" lang="en-US" sz="2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effectLst/>
              <a:latin typeface="Calibri" pitchFamily="34" charset="0"/>
              <a:ea typeface="Times New Roman" pitchFamily="18" charset="0"/>
              <a:cs typeface="Arial" pitchFamily="34" charset="0"/>
            </a:endParaRPr>
          </a:p>
          <a:p>
            <a:pPr marL="228600"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Water diffuses across a membrane from an area of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high concentration</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 to an area of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low concentration</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a:t>
            </a:r>
            <a:endParaRPr kumimoji="0" lang="en-US" sz="2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0" name="Rectangle 4"/>
          <p:cNvSpPr>
            <a:spLocks noChangeArrowheads="1"/>
          </p:cNvSpPr>
          <p:nvPr/>
        </p:nvSpPr>
        <p:spPr bwMode="auto">
          <a:xfrm>
            <a:off x="0" y="180201"/>
            <a:ext cx="1107996"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FF0000"/>
                </a:solidFill>
                <a:effectLst/>
                <a:latin typeface="Calibri" pitchFamily="34" charset="0"/>
                <a:ea typeface="Times New Roman" pitchFamily="18"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81" name="Rectangle 5"/>
          <p:cNvSpPr>
            <a:spLocks noChangeArrowheads="1"/>
          </p:cNvSpPr>
          <p:nvPr/>
        </p:nvSpPr>
        <p:spPr bwMode="auto">
          <a:xfrm>
            <a:off x="1" y="2725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77" name="Text Box 1"/>
          <p:cNvSpPr txBox="1">
            <a:spLocks noChangeArrowheads="1"/>
          </p:cNvSpPr>
          <p:nvPr/>
        </p:nvSpPr>
        <p:spPr bwMode="auto">
          <a:xfrm>
            <a:off x="6172200" y="3962400"/>
            <a:ext cx="2743200" cy="160020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Semi-permeable membrane is permeable to water, but not to sugar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12</a:t>
            </a:fld>
            <a:endParaRPr lang="en-GB"/>
          </a:p>
        </p:txBody>
      </p:sp>
    </p:spTree>
    <p:extLst>
      <p:ext uri="{BB962C8B-B14F-4D97-AF65-F5344CB8AC3E}">
        <p14:creationId xmlns:p14="http://schemas.microsoft.com/office/powerpoint/2010/main" val="1064056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4579">
                                            <p:txEl>
                                              <p:pRg st="2" end="2"/>
                                            </p:txEl>
                                          </p:spTgt>
                                        </p:tgtEl>
                                        <p:attrNameLst>
                                          <p:attrName>style.visibility</p:attrName>
                                        </p:attrNameLst>
                                      </p:cBhvr>
                                      <p:to>
                                        <p:strVal val="visible"/>
                                      </p:to>
                                    </p:set>
                                    <p:animEffect transition="in" filter="fade">
                                      <p:cBhvr>
                                        <p:cTn id="7" dur="1000"/>
                                        <p:tgtEl>
                                          <p:spTgt spid="24579">
                                            <p:txEl>
                                              <p:pRg st="2" end="2"/>
                                            </p:txEl>
                                          </p:spTgt>
                                        </p:tgtEl>
                                      </p:cBhvr>
                                    </p:animEffect>
                                    <p:anim calcmode="lin" valueType="num">
                                      <p:cBhvr>
                                        <p:cTn id="8" dur="10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457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0" name="Rectangle 100"/>
          <p:cNvSpPr>
            <a:spLocks noChangeArrowheads="1"/>
          </p:cNvSpPr>
          <p:nvPr/>
        </p:nvSpPr>
        <p:spPr bwMode="auto">
          <a:xfrm>
            <a:off x="1565799" y="120134"/>
            <a:ext cx="7349601"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marR="0" lvl="0" indent="-228600" algn="l" defTabSz="914400" rtl="0" eaLnBrk="1" fontAlgn="base" latinLnBrk="0" hangingPunct="1">
              <a:lnSpc>
                <a:spcPct val="100000"/>
              </a:lnSpc>
              <a:spcBef>
                <a:spcPct val="0"/>
              </a:spcBef>
              <a:spcAft>
                <a:spcPct val="0"/>
              </a:spcAft>
              <a:buClrTx/>
              <a:buSzTx/>
              <a:buFontTx/>
              <a:buChar char="•"/>
              <a:tabLst/>
            </a:pP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Facilitated Diffusion</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 is the movement of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larger molecules</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 like glucose through the cell membrane – larger molecules must be “helped”</a:t>
            </a:r>
          </a:p>
          <a:p>
            <a:pPr marL="228600" marR="0" lvl="0" indent="-228600" algn="l" defTabSz="914400" rtl="0" eaLnBrk="1" fontAlgn="base" latinLnBrk="0" hangingPunct="1">
              <a:lnSpc>
                <a:spcPct val="100000"/>
              </a:lnSpc>
              <a:spcBef>
                <a:spcPct val="0"/>
              </a:spcBef>
              <a:spcAft>
                <a:spcPct val="0"/>
              </a:spcAft>
              <a:buClrTx/>
              <a:buSzTx/>
              <a:buFontTx/>
              <a:buChar char="•"/>
              <a:tabLst/>
            </a:pPr>
            <a:endParaRPr kumimoji="0" lang="en-US" sz="1200" b="0" i="0" u="none" strike="noStrike" cap="none" normalizeH="0" baseline="0" dirty="0" smtClean="0">
              <a:ln>
                <a:noFill/>
              </a:ln>
              <a:effectLst/>
              <a:latin typeface="Arial" pitchFamily="34" charset="0"/>
              <a:cs typeface="Arial" pitchFamily="34" charset="0"/>
            </a:endParaRPr>
          </a:p>
          <a:p>
            <a:pPr marL="228600"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Proteins in the cell membrane form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channels</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 for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large molecules</a:t>
            </a: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 to pass through </a:t>
            </a:r>
          </a:p>
          <a:p>
            <a:pPr marL="228600" marR="0" lvl="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effectLst/>
              <a:latin typeface="Arial" pitchFamily="34" charset="0"/>
              <a:cs typeface="Arial" pitchFamily="34" charset="0"/>
            </a:endParaRPr>
          </a:p>
          <a:p>
            <a:pPr marL="228600" marR="0" lvl="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effectLst/>
                <a:latin typeface="Calibri" pitchFamily="34" charset="0"/>
                <a:ea typeface="Times New Roman" pitchFamily="18" charset="0"/>
                <a:cs typeface="Arial" pitchFamily="34" charset="0"/>
              </a:rPr>
              <a:t>Proteins that form channels (pores) are called </a:t>
            </a: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protein channels</a:t>
            </a:r>
            <a:endParaRPr kumimoji="0" lang="en-US" sz="2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5601" name="Group 1"/>
          <p:cNvGrpSpPr>
            <a:grpSpLocks/>
          </p:cNvGrpSpPr>
          <p:nvPr/>
        </p:nvGrpSpPr>
        <p:grpSpPr bwMode="auto">
          <a:xfrm>
            <a:off x="1524000" y="4191002"/>
            <a:ext cx="6705600" cy="2447925"/>
            <a:chOff x="2600" y="9012"/>
            <a:chExt cx="7540" cy="2418"/>
          </a:xfrm>
        </p:grpSpPr>
        <p:sp>
          <p:nvSpPr>
            <p:cNvPr id="25699" name="Text Box 99"/>
            <p:cNvSpPr txBox="1">
              <a:spLocks noChangeArrowheads="1"/>
            </p:cNvSpPr>
            <p:nvPr/>
          </p:nvSpPr>
          <p:spPr bwMode="auto">
            <a:xfrm>
              <a:off x="2600" y="9159"/>
              <a:ext cx="2232" cy="8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outside of cell</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698" name="Text Box 98"/>
            <p:cNvSpPr txBox="1">
              <a:spLocks noChangeArrowheads="1"/>
            </p:cNvSpPr>
            <p:nvPr/>
          </p:nvSpPr>
          <p:spPr bwMode="auto">
            <a:xfrm>
              <a:off x="2647" y="10601"/>
              <a:ext cx="2644" cy="8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inside of cell</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5602" name="Group 2"/>
            <p:cNvGrpSpPr>
              <a:grpSpLocks/>
            </p:cNvGrpSpPr>
            <p:nvPr/>
          </p:nvGrpSpPr>
          <p:grpSpPr bwMode="auto">
            <a:xfrm>
              <a:off x="3614" y="9012"/>
              <a:ext cx="6526" cy="1871"/>
              <a:chOff x="2735" y="5829"/>
              <a:chExt cx="8200" cy="2704"/>
            </a:xfrm>
          </p:grpSpPr>
          <p:sp>
            <p:nvSpPr>
              <p:cNvPr id="25697" name="Text Box 97"/>
              <p:cNvSpPr txBox="1">
                <a:spLocks noChangeArrowheads="1"/>
              </p:cNvSpPr>
              <p:nvPr/>
            </p:nvSpPr>
            <p:spPr bwMode="auto">
              <a:xfrm>
                <a:off x="7886" y="5829"/>
                <a:ext cx="3049" cy="7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Glucose molecules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5603" name="Group 3"/>
              <p:cNvGrpSpPr>
                <a:grpSpLocks/>
              </p:cNvGrpSpPr>
              <p:nvPr/>
            </p:nvGrpSpPr>
            <p:grpSpPr bwMode="auto">
              <a:xfrm>
                <a:off x="2735" y="5829"/>
                <a:ext cx="5189" cy="2704"/>
                <a:chOff x="2735" y="5829"/>
                <a:chExt cx="5189" cy="2704"/>
              </a:xfrm>
            </p:grpSpPr>
            <p:grpSp>
              <p:nvGrpSpPr>
                <p:cNvPr id="25613" name="Group 13"/>
                <p:cNvGrpSpPr>
                  <a:grpSpLocks/>
                </p:cNvGrpSpPr>
                <p:nvPr/>
              </p:nvGrpSpPr>
              <p:grpSpPr bwMode="auto">
                <a:xfrm>
                  <a:off x="2735" y="6737"/>
                  <a:ext cx="4985" cy="1051"/>
                  <a:chOff x="1815" y="1649"/>
                  <a:chExt cx="4984" cy="1051"/>
                </a:xfrm>
              </p:grpSpPr>
              <p:grpSp>
                <p:nvGrpSpPr>
                  <p:cNvPr id="25670" name="Group 70"/>
                  <p:cNvGrpSpPr>
                    <a:grpSpLocks/>
                  </p:cNvGrpSpPr>
                  <p:nvPr/>
                </p:nvGrpSpPr>
                <p:grpSpPr bwMode="auto">
                  <a:xfrm>
                    <a:off x="1815" y="1649"/>
                    <a:ext cx="1054" cy="1047"/>
                    <a:chOff x="1815" y="1649"/>
                    <a:chExt cx="1054" cy="1047"/>
                  </a:xfrm>
                </p:grpSpPr>
                <p:grpSp>
                  <p:nvGrpSpPr>
                    <p:cNvPr id="25684" name="Group 84"/>
                    <p:cNvGrpSpPr>
                      <a:grpSpLocks/>
                    </p:cNvGrpSpPr>
                    <p:nvPr/>
                  </p:nvGrpSpPr>
                  <p:grpSpPr bwMode="auto">
                    <a:xfrm rot="10800000">
                      <a:off x="1820" y="2244"/>
                      <a:ext cx="1049" cy="452"/>
                      <a:chOff x="1815" y="1485"/>
                      <a:chExt cx="1350" cy="660"/>
                    </a:xfrm>
                  </p:grpSpPr>
                  <p:grpSp>
                    <p:nvGrpSpPr>
                      <p:cNvPr id="25693" name="Group 93"/>
                      <p:cNvGrpSpPr>
                        <a:grpSpLocks/>
                      </p:cNvGrpSpPr>
                      <p:nvPr/>
                    </p:nvGrpSpPr>
                    <p:grpSpPr bwMode="auto">
                      <a:xfrm>
                        <a:off x="1815" y="1485"/>
                        <a:ext cx="450" cy="660"/>
                        <a:chOff x="1815" y="1485"/>
                        <a:chExt cx="450" cy="660"/>
                      </a:xfrm>
                    </p:grpSpPr>
                    <p:sp>
                      <p:nvSpPr>
                        <p:cNvPr id="25696" name="Oval 96"/>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95" name="AutoShape 95"/>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94" name="AutoShape 94"/>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89" name="Group 89"/>
                      <p:cNvGrpSpPr>
                        <a:grpSpLocks/>
                      </p:cNvGrpSpPr>
                      <p:nvPr/>
                    </p:nvGrpSpPr>
                    <p:grpSpPr bwMode="auto">
                      <a:xfrm>
                        <a:off x="2265" y="1485"/>
                        <a:ext cx="450" cy="660"/>
                        <a:chOff x="1815" y="1485"/>
                        <a:chExt cx="450" cy="660"/>
                      </a:xfrm>
                    </p:grpSpPr>
                    <p:sp>
                      <p:nvSpPr>
                        <p:cNvPr id="25692" name="Oval 92"/>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91" name="AutoShape 91"/>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90" name="AutoShape 90"/>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85" name="Group 85"/>
                      <p:cNvGrpSpPr>
                        <a:grpSpLocks/>
                      </p:cNvGrpSpPr>
                      <p:nvPr/>
                    </p:nvGrpSpPr>
                    <p:grpSpPr bwMode="auto">
                      <a:xfrm>
                        <a:off x="2715" y="1485"/>
                        <a:ext cx="450" cy="660"/>
                        <a:chOff x="1815" y="1485"/>
                        <a:chExt cx="450" cy="660"/>
                      </a:xfrm>
                    </p:grpSpPr>
                    <p:sp>
                      <p:nvSpPr>
                        <p:cNvPr id="25688" name="Oval 88"/>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87" name="AutoShape 87"/>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86" name="AutoShape 86"/>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25671" name="Group 71"/>
                    <p:cNvGrpSpPr>
                      <a:grpSpLocks/>
                    </p:cNvGrpSpPr>
                    <p:nvPr/>
                  </p:nvGrpSpPr>
                  <p:grpSpPr bwMode="auto">
                    <a:xfrm>
                      <a:off x="1815" y="1649"/>
                      <a:ext cx="1049" cy="452"/>
                      <a:chOff x="1815" y="1485"/>
                      <a:chExt cx="1350" cy="660"/>
                    </a:xfrm>
                  </p:grpSpPr>
                  <p:grpSp>
                    <p:nvGrpSpPr>
                      <p:cNvPr id="25680" name="Group 80"/>
                      <p:cNvGrpSpPr>
                        <a:grpSpLocks/>
                      </p:cNvGrpSpPr>
                      <p:nvPr/>
                    </p:nvGrpSpPr>
                    <p:grpSpPr bwMode="auto">
                      <a:xfrm>
                        <a:off x="1815" y="1485"/>
                        <a:ext cx="450" cy="660"/>
                        <a:chOff x="1815" y="1485"/>
                        <a:chExt cx="450" cy="660"/>
                      </a:xfrm>
                    </p:grpSpPr>
                    <p:sp>
                      <p:nvSpPr>
                        <p:cNvPr id="25683" name="Oval 83"/>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82" name="AutoShape 82"/>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81" name="AutoShape 81"/>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76" name="Group 76"/>
                      <p:cNvGrpSpPr>
                        <a:grpSpLocks/>
                      </p:cNvGrpSpPr>
                      <p:nvPr/>
                    </p:nvGrpSpPr>
                    <p:grpSpPr bwMode="auto">
                      <a:xfrm>
                        <a:off x="2265" y="1485"/>
                        <a:ext cx="450" cy="660"/>
                        <a:chOff x="1815" y="1485"/>
                        <a:chExt cx="450" cy="660"/>
                      </a:xfrm>
                    </p:grpSpPr>
                    <p:sp>
                      <p:nvSpPr>
                        <p:cNvPr id="25679" name="Oval 79"/>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78" name="AutoShape 78"/>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77" name="AutoShape 77"/>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72" name="Group 72"/>
                      <p:cNvGrpSpPr>
                        <a:grpSpLocks/>
                      </p:cNvGrpSpPr>
                      <p:nvPr/>
                    </p:nvGrpSpPr>
                    <p:grpSpPr bwMode="auto">
                      <a:xfrm>
                        <a:off x="2715" y="1485"/>
                        <a:ext cx="450" cy="660"/>
                        <a:chOff x="1815" y="1485"/>
                        <a:chExt cx="450" cy="660"/>
                      </a:xfrm>
                    </p:grpSpPr>
                    <p:sp>
                      <p:nvSpPr>
                        <p:cNvPr id="25675" name="Oval 75"/>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74" name="AutoShape 74"/>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73" name="AutoShape 73"/>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grpSp>
                <p:nvGrpSpPr>
                  <p:cNvPr id="25643" name="Group 43"/>
                  <p:cNvGrpSpPr>
                    <a:grpSpLocks/>
                  </p:cNvGrpSpPr>
                  <p:nvPr/>
                </p:nvGrpSpPr>
                <p:grpSpPr bwMode="auto">
                  <a:xfrm>
                    <a:off x="3895" y="1649"/>
                    <a:ext cx="1054" cy="1047"/>
                    <a:chOff x="1815" y="1649"/>
                    <a:chExt cx="1054" cy="1047"/>
                  </a:xfrm>
                </p:grpSpPr>
                <p:grpSp>
                  <p:nvGrpSpPr>
                    <p:cNvPr id="25657" name="Group 57"/>
                    <p:cNvGrpSpPr>
                      <a:grpSpLocks/>
                    </p:cNvGrpSpPr>
                    <p:nvPr/>
                  </p:nvGrpSpPr>
                  <p:grpSpPr bwMode="auto">
                    <a:xfrm rot="10800000">
                      <a:off x="1820" y="2244"/>
                      <a:ext cx="1049" cy="452"/>
                      <a:chOff x="1815" y="1485"/>
                      <a:chExt cx="1350" cy="660"/>
                    </a:xfrm>
                  </p:grpSpPr>
                  <p:grpSp>
                    <p:nvGrpSpPr>
                      <p:cNvPr id="25666" name="Group 66"/>
                      <p:cNvGrpSpPr>
                        <a:grpSpLocks/>
                      </p:cNvGrpSpPr>
                      <p:nvPr/>
                    </p:nvGrpSpPr>
                    <p:grpSpPr bwMode="auto">
                      <a:xfrm>
                        <a:off x="1815" y="1485"/>
                        <a:ext cx="450" cy="660"/>
                        <a:chOff x="1815" y="1485"/>
                        <a:chExt cx="450" cy="660"/>
                      </a:xfrm>
                    </p:grpSpPr>
                    <p:sp>
                      <p:nvSpPr>
                        <p:cNvPr id="25669" name="Oval 69"/>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68" name="AutoShape 68"/>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67" name="AutoShape 67"/>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62" name="Group 62"/>
                      <p:cNvGrpSpPr>
                        <a:grpSpLocks/>
                      </p:cNvGrpSpPr>
                      <p:nvPr/>
                    </p:nvGrpSpPr>
                    <p:grpSpPr bwMode="auto">
                      <a:xfrm>
                        <a:off x="2265" y="1485"/>
                        <a:ext cx="450" cy="660"/>
                        <a:chOff x="1815" y="1485"/>
                        <a:chExt cx="450" cy="660"/>
                      </a:xfrm>
                    </p:grpSpPr>
                    <p:sp>
                      <p:nvSpPr>
                        <p:cNvPr id="25665" name="Oval 65"/>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64" name="AutoShape 64"/>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63" name="AutoShape 63"/>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58" name="Group 58"/>
                      <p:cNvGrpSpPr>
                        <a:grpSpLocks/>
                      </p:cNvGrpSpPr>
                      <p:nvPr/>
                    </p:nvGrpSpPr>
                    <p:grpSpPr bwMode="auto">
                      <a:xfrm>
                        <a:off x="2715" y="1485"/>
                        <a:ext cx="450" cy="660"/>
                        <a:chOff x="1815" y="1485"/>
                        <a:chExt cx="450" cy="660"/>
                      </a:xfrm>
                    </p:grpSpPr>
                    <p:sp>
                      <p:nvSpPr>
                        <p:cNvPr id="25661" name="Oval 61"/>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60" name="AutoShape 60"/>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59" name="AutoShape 59"/>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25644" name="Group 44"/>
                    <p:cNvGrpSpPr>
                      <a:grpSpLocks/>
                    </p:cNvGrpSpPr>
                    <p:nvPr/>
                  </p:nvGrpSpPr>
                  <p:grpSpPr bwMode="auto">
                    <a:xfrm>
                      <a:off x="1815" y="1649"/>
                      <a:ext cx="1049" cy="452"/>
                      <a:chOff x="1815" y="1485"/>
                      <a:chExt cx="1350" cy="660"/>
                    </a:xfrm>
                  </p:grpSpPr>
                  <p:grpSp>
                    <p:nvGrpSpPr>
                      <p:cNvPr id="25653" name="Group 53"/>
                      <p:cNvGrpSpPr>
                        <a:grpSpLocks/>
                      </p:cNvGrpSpPr>
                      <p:nvPr/>
                    </p:nvGrpSpPr>
                    <p:grpSpPr bwMode="auto">
                      <a:xfrm>
                        <a:off x="1815" y="1485"/>
                        <a:ext cx="450" cy="660"/>
                        <a:chOff x="1815" y="1485"/>
                        <a:chExt cx="450" cy="660"/>
                      </a:xfrm>
                    </p:grpSpPr>
                    <p:sp>
                      <p:nvSpPr>
                        <p:cNvPr id="25656" name="Oval 56"/>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55" name="AutoShape 55"/>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54" name="AutoShape 54"/>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49" name="Group 49"/>
                      <p:cNvGrpSpPr>
                        <a:grpSpLocks/>
                      </p:cNvGrpSpPr>
                      <p:nvPr/>
                    </p:nvGrpSpPr>
                    <p:grpSpPr bwMode="auto">
                      <a:xfrm>
                        <a:off x="2265" y="1485"/>
                        <a:ext cx="450" cy="660"/>
                        <a:chOff x="1815" y="1485"/>
                        <a:chExt cx="450" cy="660"/>
                      </a:xfrm>
                    </p:grpSpPr>
                    <p:sp>
                      <p:nvSpPr>
                        <p:cNvPr id="25652" name="Oval 52"/>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51" name="AutoShape 51"/>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50" name="AutoShape 50"/>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45" name="Group 45"/>
                      <p:cNvGrpSpPr>
                        <a:grpSpLocks/>
                      </p:cNvGrpSpPr>
                      <p:nvPr/>
                    </p:nvGrpSpPr>
                    <p:grpSpPr bwMode="auto">
                      <a:xfrm>
                        <a:off x="2715" y="1485"/>
                        <a:ext cx="450" cy="660"/>
                        <a:chOff x="1815" y="1485"/>
                        <a:chExt cx="450" cy="660"/>
                      </a:xfrm>
                    </p:grpSpPr>
                    <p:sp>
                      <p:nvSpPr>
                        <p:cNvPr id="25648" name="Oval 48"/>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47" name="AutoShape 47"/>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46" name="AutoShape 46"/>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grpSp>
                <p:nvGrpSpPr>
                  <p:cNvPr id="25616" name="Group 16"/>
                  <p:cNvGrpSpPr>
                    <a:grpSpLocks/>
                  </p:cNvGrpSpPr>
                  <p:nvPr/>
                </p:nvGrpSpPr>
                <p:grpSpPr bwMode="auto">
                  <a:xfrm>
                    <a:off x="5745" y="1653"/>
                    <a:ext cx="1054" cy="1047"/>
                    <a:chOff x="1815" y="1649"/>
                    <a:chExt cx="1054" cy="1047"/>
                  </a:xfrm>
                </p:grpSpPr>
                <p:grpSp>
                  <p:nvGrpSpPr>
                    <p:cNvPr id="25630" name="Group 30"/>
                    <p:cNvGrpSpPr>
                      <a:grpSpLocks/>
                    </p:cNvGrpSpPr>
                    <p:nvPr/>
                  </p:nvGrpSpPr>
                  <p:grpSpPr bwMode="auto">
                    <a:xfrm rot="10800000">
                      <a:off x="1820" y="2244"/>
                      <a:ext cx="1049" cy="452"/>
                      <a:chOff x="1815" y="1485"/>
                      <a:chExt cx="1350" cy="660"/>
                    </a:xfrm>
                  </p:grpSpPr>
                  <p:grpSp>
                    <p:nvGrpSpPr>
                      <p:cNvPr id="25639" name="Group 39"/>
                      <p:cNvGrpSpPr>
                        <a:grpSpLocks/>
                      </p:cNvGrpSpPr>
                      <p:nvPr/>
                    </p:nvGrpSpPr>
                    <p:grpSpPr bwMode="auto">
                      <a:xfrm>
                        <a:off x="1815" y="1485"/>
                        <a:ext cx="450" cy="660"/>
                        <a:chOff x="1815" y="1485"/>
                        <a:chExt cx="450" cy="660"/>
                      </a:xfrm>
                    </p:grpSpPr>
                    <p:sp>
                      <p:nvSpPr>
                        <p:cNvPr id="25642" name="Oval 42"/>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41" name="AutoShape 41"/>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40" name="AutoShape 40"/>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35" name="Group 35"/>
                      <p:cNvGrpSpPr>
                        <a:grpSpLocks/>
                      </p:cNvGrpSpPr>
                      <p:nvPr/>
                    </p:nvGrpSpPr>
                    <p:grpSpPr bwMode="auto">
                      <a:xfrm>
                        <a:off x="2265" y="1485"/>
                        <a:ext cx="450" cy="660"/>
                        <a:chOff x="1815" y="1485"/>
                        <a:chExt cx="450" cy="660"/>
                      </a:xfrm>
                    </p:grpSpPr>
                    <p:sp>
                      <p:nvSpPr>
                        <p:cNvPr id="25638" name="Oval 38"/>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37" name="AutoShape 37"/>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36" name="AutoShape 36"/>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31" name="Group 31"/>
                      <p:cNvGrpSpPr>
                        <a:grpSpLocks/>
                      </p:cNvGrpSpPr>
                      <p:nvPr/>
                    </p:nvGrpSpPr>
                    <p:grpSpPr bwMode="auto">
                      <a:xfrm>
                        <a:off x="2715" y="1485"/>
                        <a:ext cx="450" cy="660"/>
                        <a:chOff x="1815" y="1485"/>
                        <a:chExt cx="450" cy="660"/>
                      </a:xfrm>
                    </p:grpSpPr>
                    <p:sp>
                      <p:nvSpPr>
                        <p:cNvPr id="25634" name="Oval 34"/>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33" name="AutoShape 33"/>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32" name="AutoShape 32"/>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25617" name="Group 17"/>
                    <p:cNvGrpSpPr>
                      <a:grpSpLocks/>
                    </p:cNvGrpSpPr>
                    <p:nvPr/>
                  </p:nvGrpSpPr>
                  <p:grpSpPr bwMode="auto">
                    <a:xfrm>
                      <a:off x="1815" y="1649"/>
                      <a:ext cx="1049" cy="452"/>
                      <a:chOff x="1815" y="1485"/>
                      <a:chExt cx="1350" cy="660"/>
                    </a:xfrm>
                  </p:grpSpPr>
                  <p:grpSp>
                    <p:nvGrpSpPr>
                      <p:cNvPr id="25626" name="Group 26"/>
                      <p:cNvGrpSpPr>
                        <a:grpSpLocks/>
                      </p:cNvGrpSpPr>
                      <p:nvPr/>
                    </p:nvGrpSpPr>
                    <p:grpSpPr bwMode="auto">
                      <a:xfrm>
                        <a:off x="1815" y="1485"/>
                        <a:ext cx="450" cy="660"/>
                        <a:chOff x="1815" y="1485"/>
                        <a:chExt cx="450" cy="660"/>
                      </a:xfrm>
                    </p:grpSpPr>
                    <p:sp>
                      <p:nvSpPr>
                        <p:cNvPr id="25629" name="Oval 29"/>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28" name="AutoShape 28"/>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27" name="AutoShape 27"/>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22" name="Group 22"/>
                      <p:cNvGrpSpPr>
                        <a:grpSpLocks/>
                      </p:cNvGrpSpPr>
                      <p:nvPr/>
                    </p:nvGrpSpPr>
                    <p:grpSpPr bwMode="auto">
                      <a:xfrm>
                        <a:off x="2265" y="1485"/>
                        <a:ext cx="450" cy="660"/>
                        <a:chOff x="1815" y="1485"/>
                        <a:chExt cx="450" cy="660"/>
                      </a:xfrm>
                    </p:grpSpPr>
                    <p:sp>
                      <p:nvSpPr>
                        <p:cNvPr id="25625" name="Oval 25"/>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24" name="AutoShape 24"/>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23" name="AutoShape 23"/>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618" name="Group 18"/>
                      <p:cNvGrpSpPr>
                        <a:grpSpLocks/>
                      </p:cNvGrpSpPr>
                      <p:nvPr/>
                    </p:nvGrpSpPr>
                    <p:grpSpPr bwMode="auto">
                      <a:xfrm>
                        <a:off x="2715" y="1485"/>
                        <a:ext cx="450" cy="660"/>
                        <a:chOff x="1815" y="1485"/>
                        <a:chExt cx="450" cy="660"/>
                      </a:xfrm>
                    </p:grpSpPr>
                    <p:sp>
                      <p:nvSpPr>
                        <p:cNvPr id="25621" name="Oval 21"/>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20" name="AutoShape 20"/>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19" name="AutoShape 19"/>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sp>
                <p:nvSpPr>
                  <p:cNvPr id="25615" name="AutoShape 15"/>
                  <p:cNvSpPr>
                    <a:spLocks noChangeArrowheads="1"/>
                  </p:cNvSpPr>
                  <p:nvPr/>
                </p:nvSpPr>
                <p:spPr bwMode="auto">
                  <a:xfrm>
                    <a:off x="3060" y="1649"/>
                    <a:ext cx="700" cy="1051"/>
                  </a:xfrm>
                  <a:prstGeom prst="bracketPair">
                    <a:avLst>
                      <a:gd name="adj" fmla="val 16667"/>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14" name="Oval 14"/>
                  <p:cNvSpPr>
                    <a:spLocks noChangeArrowheads="1"/>
                  </p:cNvSpPr>
                  <p:nvPr/>
                </p:nvSpPr>
                <p:spPr bwMode="auto">
                  <a:xfrm>
                    <a:off x="5040" y="1653"/>
                    <a:ext cx="675" cy="104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5612" name="AutoShape 12"/>
                <p:cNvSpPr>
                  <a:spLocks noChangeShapeType="1"/>
                </p:cNvSpPr>
                <p:nvPr/>
              </p:nvSpPr>
              <p:spPr bwMode="auto">
                <a:xfrm>
                  <a:off x="6903" y="6042"/>
                  <a:ext cx="1021" cy="1"/>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11" name="AutoShape 11"/>
                <p:cNvSpPr>
                  <a:spLocks noChangeShapeType="1"/>
                </p:cNvSpPr>
                <p:nvPr/>
              </p:nvSpPr>
              <p:spPr bwMode="auto">
                <a:xfrm>
                  <a:off x="4327" y="6569"/>
                  <a:ext cx="0" cy="1380"/>
                </a:xfrm>
                <a:prstGeom prst="straightConnector1">
                  <a:avLst/>
                </a:prstGeom>
                <a:ln w="76200">
                  <a:solidFill>
                    <a:srgbClr val="C00000"/>
                  </a:solidFill>
                  <a:headEnd/>
                  <a:tailEnd type="triangle" w="med" len="med"/>
                </a:ln>
              </p:spPr>
              <p:style>
                <a:lnRef idx="1">
                  <a:schemeClr val="accent2"/>
                </a:lnRef>
                <a:fillRef idx="0">
                  <a:schemeClr val="accent2"/>
                </a:fillRef>
                <a:effectRef idx="0">
                  <a:schemeClr val="accent2"/>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grpSp>
              <p:nvGrpSpPr>
                <p:cNvPr id="25604" name="Group 4"/>
                <p:cNvGrpSpPr>
                  <a:grpSpLocks/>
                </p:cNvGrpSpPr>
                <p:nvPr/>
              </p:nvGrpSpPr>
              <p:grpSpPr bwMode="auto">
                <a:xfrm>
                  <a:off x="4186" y="5829"/>
                  <a:ext cx="2511" cy="2704"/>
                  <a:chOff x="4186" y="5829"/>
                  <a:chExt cx="2511" cy="2704"/>
                </a:xfrm>
              </p:grpSpPr>
              <p:sp>
                <p:nvSpPr>
                  <p:cNvPr id="25610" name="Oval 10"/>
                  <p:cNvSpPr>
                    <a:spLocks noChangeArrowheads="1"/>
                  </p:cNvSpPr>
                  <p:nvPr/>
                </p:nvSpPr>
                <p:spPr bwMode="auto">
                  <a:xfrm>
                    <a:off x="4186" y="5829"/>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5609" name="Oval 9"/>
                  <p:cNvSpPr>
                    <a:spLocks noChangeArrowheads="1"/>
                  </p:cNvSpPr>
                  <p:nvPr/>
                </p:nvSpPr>
                <p:spPr bwMode="auto">
                  <a:xfrm>
                    <a:off x="4880" y="5829"/>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5608" name="Oval 8"/>
                  <p:cNvSpPr>
                    <a:spLocks noChangeArrowheads="1"/>
                  </p:cNvSpPr>
                  <p:nvPr/>
                </p:nvSpPr>
                <p:spPr bwMode="auto">
                  <a:xfrm>
                    <a:off x="5571" y="6161"/>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5607" name="Oval 7"/>
                  <p:cNvSpPr>
                    <a:spLocks noChangeArrowheads="1"/>
                  </p:cNvSpPr>
                  <p:nvPr/>
                </p:nvSpPr>
                <p:spPr bwMode="auto">
                  <a:xfrm>
                    <a:off x="6307" y="5829"/>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5606" name="Oval 6"/>
                  <p:cNvSpPr>
                    <a:spLocks noChangeArrowheads="1"/>
                  </p:cNvSpPr>
                  <p:nvPr/>
                </p:nvSpPr>
                <p:spPr bwMode="auto">
                  <a:xfrm>
                    <a:off x="5410" y="8125"/>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5605" name="Oval 5"/>
                  <p:cNvSpPr>
                    <a:spLocks noChangeArrowheads="1"/>
                  </p:cNvSpPr>
                  <p:nvPr/>
                </p:nvSpPr>
                <p:spPr bwMode="auto">
                  <a:xfrm>
                    <a:off x="4576" y="8042"/>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grpSp>
          </p:grpSp>
        </p:grpSp>
      </p:grpSp>
      <p:sp>
        <p:nvSpPr>
          <p:cNvPr id="25704" name="Rectangle 104"/>
          <p:cNvSpPr>
            <a:spLocks noChangeArrowheads="1"/>
          </p:cNvSpPr>
          <p:nvPr/>
        </p:nvSpPr>
        <p:spPr bwMode="auto">
          <a:xfrm>
            <a:off x="0" y="-42937"/>
            <a:ext cx="1107996" cy="100027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cs typeface="Arial" pitchFamily="34" charset="0"/>
              </a:rPr>
              <a:t/>
            </a:r>
            <a:br>
              <a:rPr kumimoji="0" lang="en-US" sz="11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13</a:t>
            </a:fld>
            <a:endParaRPr lang="en-GB"/>
          </a:p>
        </p:txBody>
      </p:sp>
    </p:spTree>
    <p:extLst>
      <p:ext uri="{BB962C8B-B14F-4D97-AF65-F5344CB8AC3E}">
        <p14:creationId xmlns:p14="http://schemas.microsoft.com/office/powerpoint/2010/main" val="29730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5700">
                                            <p:txEl>
                                              <p:pRg st="2" end="2"/>
                                            </p:txEl>
                                          </p:spTgt>
                                        </p:tgtEl>
                                        <p:attrNameLst>
                                          <p:attrName>style.visibility</p:attrName>
                                        </p:attrNameLst>
                                      </p:cBhvr>
                                      <p:to>
                                        <p:strVal val="visible"/>
                                      </p:to>
                                    </p:set>
                                    <p:animEffect transition="in" filter="fade">
                                      <p:cBhvr>
                                        <p:cTn id="7" dur="1000"/>
                                        <p:tgtEl>
                                          <p:spTgt spid="25700">
                                            <p:txEl>
                                              <p:pRg st="2" end="2"/>
                                            </p:txEl>
                                          </p:spTgt>
                                        </p:tgtEl>
                                      </p:cBhvr>
                                    </p:animEffect>
                                    <p:anim calcmode="lin" valueType="num">
                                      <p:cBhvr>
                                        <p:cTn id="8" dur="1000" fill="hold"/>
                                        <p:tgtEl>
                                          <p:spTgt spid="25700">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70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5700">
                                            <p:txEl>
                                              <p:pRg st="4" end="4"/>
                                            </p:txEl>
                                          </p:spTgt>
                                        </p:tgtEl>
                                        <p:attrNameLst>
                                          <p:attrName>style.visibility</p:attrName>
                                        </p:attrNameLst>
                                      </p:cBhvr>
                                      <p:to>
                                        <p:strVal val="visible"/>
                                      </p:to>
                                    </p:set>
                                    <p:animEffect transition="in" filter="fade">
                                      <p:cBhvr>
                                        <p:cTn id="14" dur="1000"/>
                                        <p:tgtEl>
                                          <p:spTgt spid="25700">
                                            <p:txEl>
                                              <p:pRg st="4" end="4"/>
                                            </p:txEl>
                                          </p:spTgt>
                                        </p:tgtEl>
                                      </p:cBhvr>
                                    </p:animEffect>
                                    <p:anim calcmode="lin" valueType="num">
                                      <p:cBhvr>
                                        <p:cTn id="15" dur="1000" fill="hold"/>
                                        <p:tgtEl>
                                          <p:spTgt spid="25700">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5700">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114800" y="5943602"/>
            <a:ext cx="838200" cy="842665"/>
            <a:chOff x="4114800" y="5943600"/>
            <a:chExt cx="838200" cy="842665"/>
          </a:xfrm>
        </p:grpSpPr>
        <p:sp>
          <p:nvSpPr>
            <p:cNvPr id="3" name="TextBox 2"/>
            <p:cNvSpPr txBox="1"/>
            <p:nvPr/>
          </p:nvSpPr>
          <p:spPr>
            <a:xfrm>
              <a:off x="4114800" y="6324600"/>
              <a:ext cx="838200" cy="461665"/>
            </a:xfrm>
            <a:prstGeom prst="rect">
              <a:avLst/>
            </a:prstGeom>
            <a:noFill/>
          </p:spPr>
          <p:txBody>
            <a:bodyPr wrap="square" rtlCol="0">
              <a:spAutoFit/>
            </a:bodyPr>
            <a:lstStyle/>
            <a:p>
              <a:r>
                <a:rPr lang="en-US" sz="2400" dirty="0" smtClean="0"/>
                <a:t>Click </a:t>
              </a:r>
              <a:endParaRPr lang="en-US" sz="2400" dirty="0"/>
            </a:p>
          </p:txBody>
        </p:sp>
        <p:cxnSp>
          <p:nvCxnSpPr>
            <p:cNvPr id="4" name="Straight Arrow Connector 3"/>
            <p:cNvCxnSpPr/>
            <p:nvPr/>
          </p:nvCxnSpPr>
          <p:spPr>
            <a:xfrm rot="16200000" flipV="1">
              <a:off x="4305300" y="6134100"/>
              <a:ext cx="381002" cy="2"/>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6" name="Picture 2" descr="File:Scheme facilitated diffusion in cell membrane-en.svg">
            <a:hlinkClick r:id="rId2"/>
          </p:cNvPr>
          <p:cNvPicPr>
            <a:picLocks noChangeAspect="1" noChangeArrowheads="1"/>
          </p:cNvPicPr>
          <p:nvPr/>
        </p:nvPicPr>
        <p:blipFill>
          <a:blip r:embed="rId3" cstate="print"/>
          <a:srcRect/>
          <a:stretch>
            <a:fillRect/>
          </a:stretch>
        </p:blipFill>
        <p:spPr bwMode="auto">
          <a:xfrm>
            <a:off x="381001" y="1371600"/>
            <a:ext cx="8366397" cy="3657600"/>
          </a:xfrm>
          <a:prstGeom prst="rect">
            <a:avLst/>
          </a:prstGeom>
          <a:noFill/>
        </p:spPr>
      </p:pic>
      <p:sp>
        <p:nvSpPr>
          <p:cNvPr id="2" name="Slide Number Placeholder 1"/>
          <p:cNvSpPr>
            <a:spLocks noGrp="1"/>
          </p:cNvSpPr>
          <p:nvPr>
            <p:ph type="sldNum" sz="quarter" idx="12"/>
          </p:nvPr>
        </p:nvSpPr>
        <p:spPr/>
        <p:txBody>
          <a:bodyPr/>
          <a:lstStyle/>
          <a:p>
            <a:fld id="{781C0F97-348B-46A2-84FE-EBA07D71BB30}" type="slidenum">
              <a:rPr lang="en-GB" smtClean="0"/>
              <a:t>14</a:t>
            </a:fld>
            <a:endParaRPr lang="en-GB"/>
          </a:p>
        </p:txBody>
      </p:sp>
    </p:spTree>
    <p:extLst>
      <p:ext uri="{BB962C8B-B14F-4D97-AF65-F5344CB8AC3E}">
        <p14:creationId xmlns:p14="http://schemas.microsoft.com/office/powerpoint/2010/main" val="13692381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04800" y="228601"/>
            <a:ext cx="8686800" cy="63248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700" b="1" i="0" u="sng" strike="noStrike" cap="none" normalizeH="0" baseline="0" dirty="0" smtClean="0">
                <a:ln>
                  <a:noFill/>
                </a:ln>
                <a:solidFill>
                  <a:srgbClr val="C00000"/>
                </a:solidFill>
                <a:effectLst/>
                <a:latin typeface="Calibri" pitchFamily="34" charset="0"/>
                <a:ea typeface="Times New Roman" pitchFamily="18" charset="0"/>
                <a:cs typeface="Arial" pitchFamily="34" charset="0"/>
              </a:rPr>
              <a:t>Hyper</a:t>
            </a:r>
            <a:r>
              <a:rPr kumimoji="0" lang="en-US" sz="2700" b="1" i="0" u="none" strike="noStrike" cap="none" normalizeH="0" baseline="0" dirty="0" smtClean="0">
                <a:ln>
                  <a:noFill/>
                </a:ln>
                <a:solidFill>
                  <a:srgbClr val="C00000"/>
                </a:solidFill>
                <a:effectLst/>
                <a:latin typeface="Calibri" pitchFamily="34" charset="0"/>
                <a:ea typeface="Times New Roman" pitchFamily="18" charset="0"/>
                <a:cs typeface="Arial" pitchFamily="34" charset="0"/>
              </a:rPr>
              <a:t>tonic</a:t>
            </a:r>
            <a:r>
              <a:rPr kumimoji="0" lang="en-US" sz="2700" b="1" i="0" u="none" strike="noStrike" cap="none" normalizeH="0" baseline="0" dirty="0" smtClean="0">
                <a:ln>
                  <a:noFill/>
                </a:ln>
                <a:effectLst/>
                <a:latin typeface="Calibri" pitchFamily="34" charset="0"/>
                <a:ea typeface="Times New Roman" pitchFamily="18" charset="0"/>
                <a:cs typeface="Arial" pitchFamily="34" charset="0"/>
              </a:rPr>
              <a:t> Solutions: </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contain a </a:t>
            </a:r>
            <a:r>
              <a:rPr kumimoji="0" lang="en-US" sz="2700" b="1" i="0" u="sng" strike="noStrike" cap="none" normalizeH="0" baseline="0" dirty="0" smtClean="0">
                <a:ln>
                  <a:noFill/>
                </a:ln>
                <a:effectLst/>
                <a:latin typeface="Calibri" pitchFamily="34" charset="0"/>
                <a:ea typeface="Times New Roman" pitchFamily="18" charset="0"/>
                <a:cs typeface="Arial" pitchFamily="34" charset="0"/>
              </a:rPr>
              <a:t>high concentration</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 of solute relative to another solution (e.g. the cell's cytoplasm). When a cell is placed in a hypertonic solution, the water diffuses </a:t>
            </a:r>
            <a:r>
              <a:rPr kumimoji="0" lang="en-US" sz="2700" b="1" i="0" u="sng" strike="noStrike" cap="none" normalizeH="0" baseline="0" dirty="0" smtClean="0">
                <a:ln>
                  <a:noFill/>
                </a:ln>
                <a:effectLst/>
                <a:latin typeface="Calibri" pitchFamily="34" charset="0"/>
                <a:ea typeface="Times New Roman" pitchFamily="18" charset="0"/>
                <a:cs typeface="Arial" pitchFamily="34" charset="0"/>
              </a:rPr>
              <a:t>out</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 of the cell, causing the cell to </a:t>
            </a:r>
            <a:r>
              <a:rPr kumimoji="0" lang="en-US" sz="2700" b="1" i="0" u="sng" strike="noStrike" cap="none" normalizeH="0" baseline="0" dirty="0" smtClean="0">
                <a:ln>
                  <a:noFill/>
                </a:ln>
                <a:effectLst/>
                <a:latin typeface="Calibri" pitchFamily="34" charset="0"/>
                <a:ea typeface="Times New Roman" pitchFamily="18" charset="0"/>
                <a:cs typeface="Arial" pitchFamily="34" charset="0"/>
              </a:rPr>
              <a:t>shrivel</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700" b="0"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700" b="1" i="0" u="sng" strike="noStrike" cap="none" normalizeH="0" baseline="0" dirty="0" smtClean="0">
                <a:ln>
                  <a:noFill/>
                </a:ln>
                <a:solidFill>
                  <a:srgbClr val="C00000"/>
                </a:solidFill>
                <a:effectLst/>
                <a:latin typeface="Calibri" pitchFamily="34" charset="0"/>
                <a:ea typeface="Times New Roman" pitchFamily="18" charset="0"/>
                <a:cs typeface="Arial" pitchFamily="34" charset="0"/>
              </a:rPr>
              <a:t>Hypo</a:t>
            </a:r>
            <a:r>
              <a:rPr kumimoji="0" lang="en-US" sz="2700" b="1" i="0" u="none" strike="noStrike" cap="none" normalizeH="0" baseline="0" dirty="0" smtClean="0">
                <a:ln>
                  <a:noFill/>
                </a:ln>
                <a:solidFill>
                  <a:srgbClr val="C00000"/>
                </a:solidFill>
                <a:effectLst/>
                <a:latin typeface="Calibri" pitchFamily="34" charset="0"/>
                <a:ea typeface="Times New Roman" pitchFamily="18" charset="0"/>
                <a:cs typeface="Arial" pitchFamily="34" charset="0"/>
              </a:rPr>
              <a:t>tonic</a:t>
            </a:r>
            <a:r>
              <a:rPr kumimoji="0" lang="en-US" sz="2700" b="1" i="0" u="none" strike="noStrike" cap="none" normalizeH="0" baseline="0" dirty="0" smtClean="0">
                <a:ln>
                  <a:noFill/>
                </a:ln>
                <a:effectLst/>
                <a:latin typeface="Calibri" pitchFamily="34" charset="0"/>
                <a:ea typeface="Times New Roman" pitchFamily="18" charset="0"/>
                <a:cs typeface="Arial" pitchFamily="34" charset="0"/>
              </a:rPr>
              <a:t> Solutions: </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contain a </a:t>
            </a:r>
            <a:r>
              <a:rPr kumimoji="0" lang="en-US" sz="2700" b="1" i="0" u="sng" strike="noStrike" cap="none" normalizeH="0" baseline="0" dirty="0" smtClean="0">
                <a:ln>
                  <a:noFill/>
                </a:ln>
                <a:effectLst/>
                <a:latin typeface="Calibri" pitchFamily="34" charset="0"/>
                <a:ea typeface="Times New Roman" pitchFamily="18" charset="0"/>
                <a:cs typeface="Arial" pitchFamily="34" charset="0"/>
              </a:rPr>
              <a:t>low concentration</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 of solute relative to another solution (e.g. the cell's cytoplasm). When a cell is placed in a hypotonic solution, the water diffuses</a:t>
            </a:r>
            <a:r>
              <a:rPr kumimoji="0" lang="en-US" sz="2700" b="1" i="0" u="none" strike="noStrike" cap="none" normalizeH="0" baseline="0" dirty="0" smtClean="0">
                <a:ln>
                  <a:noFill/>
                </a:ln>
                <a:effectLst/>
                <a:latin typeface="Calibri" pitchFamily="34" charset="0"/>
                <a:ea typeface="Times New Roman" pitchFamily="18" charset="0"/>
                <a:cs typeface="Arial" pitchFamily="34" charset="0"/>
              </a:rPr>
              <a:t> </a:t>
            </a:r>
            <a:r>
              <a:rPr kumimoji="0" lang="en-US" sz="2700" b="1" i="0" u="sng" strike="noStrike" cap="none" normalizeH="0" baseline="0" dirty="0" smtClean="0">
                <a:ln>
                  <a:noFill/>
                </a:ln>
                <a:effectLst/>
                <a:latin typeface="Calibri" pitchFamily="34" charset="0"/>
                <a:ea typeface="Times New Roman" pitchFamily="18" charset="0"/>
                <a:cs typeface="Arial" pitchFamily="34" charset="0"/>
              </a:rPr>
              <a:t>into</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 the cell, causing the cell to </a:t>
            </a:r>
            <a:r>
              <a:rPr kumimoji="0" lang="en-US" sz="2700" b="1" i="0" u="sng" strike="noStrike" cap="none" normalizeH="0" baseline="0" dirty="0" smtClean="0">
                <a:ln>
                  <a:noFill/>
                </a:ln>
                <a:effectLst/>
                <a:latin typeface="Calibri" pitchFamily="34" charset="0"/>
                <a:ea typeface="Times New Roman" pitchFamily="18" charset="0"/>
                <a:cs typeface="Arial" pitchFamily="34" charset="0"/>
              </a:rPr>
              <a:t>swell</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 and possibly </a:t>
            </a:r>
            <a:r>
              <a:rPr kumimoji="0" lang="en-US" sz="2700" b="1" i="0" u="sng" strike="noStrike" cap="none" normalizeH="0" baseline="0" dirty="0" smtClean="0">
                <a:ln>
                  <a:noFill/>
                </a:ln>
                <a:effectLst/>
                <a:latin typeface="Calibri" pitchFamily="34" charset="0"/>
                <a:ea typeface="Times New Roman" pitchFamily="18" charset="0"/>
                <a:cs typeface="Arial" pitchFamily="34" charset="0"/>
              </a:rPr>
              <a:t>explode</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700" b="0"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700" b="1" i="0" u="sng" strike="noStrike" cap="none" normalizeH="0" baseline="0" dirty="0" smtClean="0">
                <a:ln>
                  <a:noFill/>
                </a:ln>
                <a:solidFill>
                  <a:srgbClr val="C00000"/>
                </a:solidFill>
                <a:effectLst/>
                <a:latin typeface="Calibri" pitchFamily="34" charset="0"/>
                <a:ea typeface="Times New Roman" pitchFamily="18" charset="0"/>
                <a:cs typeface="Arial" pitchFamily="34" charset="0"/>
              </a:rPr>
              <a:t>Iso</a:t>
            </a:r>
            <a:r>
              <a:rPr kumimoji="0" lang="en-US" sz="2700" b="1" i="0" u="none" strike="noStrike" cap="none" normalizeH="0" baseline="0" dirty="0" smtClean="0">
                <a:ln>
                  <a:noFill/>
                </a:ln>
                <a:solidFill>
                  <a:srgbClr val="C00000"/>
                </a:solidFill>
                <a:effectLst/>
                <a:latin typeface="Calibri" pitchFamily="34" charset="0"/>
                <a:ea typeface="Times New Roman" pitchFamily="18" charset="0"/>
                <a:cs typeface="Arial" pitchFamily="34" charset="0"/>
              </a:rPr>
              <a:t>tonic</a:t>
            </a:r>
            <a:r>
              <a:rPr kumimoji="0" lang="en-US" sz="2700" b="1" i="0" u="none" strike="noStrike" cap="none" normalizeH="0" baseline="0" dirty="0" smtClean="0">
                <a:ln>
                  <a:noFill/>
                </a:ln>
                <a:effectLst/>
                <a:latin typeface="Calibri" pitchFamily="34" charset="0"/>
                <a:ea typeface="Times New Roman" pitchFamily="18" charset="0"/>
                <a:cs typeface="Arial" pitchFamily="34" charset="0"/>
              </a:rPr>
              <a:t> Solutions: </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contain the </a:t>
            </a:r>
            <a:r>
              <a:rPr kumimoji="0" lang="en-US" sz="2700" b="1" i="0" u="sng" strike="noStrike" cap="none" normalizeH="0" baseline="0" dirty="0" smtClean="0">
                <a:ln>
                  <a:noFill/>
                </a:ln>
                <a:effectLst/>
                <a:latin typeface="Calibri" pitchFamily="34" charset="0"/>
                <a:ea typeface="Times New Roman" pitchFamily="18" charset="0"/>
                <a:cs typeface="Arial" pitchFamily="34" charset="0"/>
              </a:rPr>
              <a:t>same concentration</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 of solute as another solution (e.g. the cell's cytoplasm). When a cell is placed in an isotonic solution, the water diffuses</a:t>
            </a:r>
            <a:r>
              <a:rPr kumimoji="0" lang="en-US" sz="2700" b="1" i="0" u="none" strike="noStrike" cap="none" normalizeH="0" baseline="0" dirty="0" smtClean="0">
                <a:ln>
                  <a:noFill/>
                </a:ln>
                <a:effectLst/>
                <a:latin typeface="Calibri" pitchFamily="34" charset="0"/>
                <a:ea typeface="Times New Roman" pitchFamily="18" charset="0"/>
                <a:cs typeface="Arial" pitchFamily="34" charset="0"/>
              </a:rPr>
              <a:t> </a:t>
            </a:r>
            <a:r>
              <a:rPr kumimoji="0" lang="en-US" sz="2700" b="1" i="0" u="sng" strike="noStrike" cap="none" normalizeH="0" baseline="0" dirty="0" smtClean="0">
                <a:ln>
                  <a:noFill/>
                </a:ln>
                <a:effectLst/>
                <a:latin typeface="Calibri" pitchFamily="34" charset="0"/>
                <a:ea typeface="Times New Roman" pitchFamily="18" charset="0"/>
                <a:cs typeface="Arial" pitchFamily="34" charset="0"/>
              </a:rPr>
              <a:t>into and out</a:t>
            </a:r>
            <a:r>
              <a:rPr kumimoji="0" lang="en-US" sz="2700" b="0" i="0" u="none" strike="noStrike" cap="none" normalizeH="0" baseline="0" dirty="0" smtClean="0">
                <a:ln>
                  <a:noFill/>
                </a:ln>
                <a:effectLst/>
                <a:latin typeface="Calibri" pitchFamily="34" charset="0"/>
                <a:ea typeface="Times New Roman" pitchFamily="18" charset="0"/>
                <a:cs typeface="Arial" pitchFamily="34" charset="0"/>
              </a:rPr>
              <a:t> of the cell at the same rate. The fluid that surrounds the body cells is isotonic.</a:t>
            </a:r>
            <a:endParaRPr kumimoji="0" lang="en-US" sz="2700" b="0" i="0" u="none" strike="noStrike" cap="none" normalizeH="0" baseline="0" dirty="0" smtClean="0">
              <a:ln>
                <a:noFill/>
              </a:ln>
              <a:effectLst/>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15</a:t>
            </a:fld>
            <a:endParaRPr lang="en-GB"/>
          </a:p>
        </p:txBody>
      </p:sp>
    </p:spTree>
    <p:extLst>
      <p:ext uri="{BB962C8B-B14F-4D97-AF65-F5344CB8AC3E}">
        <p14:creationId xmlns:p14="http://schemas.microsoft.com/office/powerpoint/2010/main" val="338824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25">
                                            <p:txEl>
                                              <p:pRg st="2" end="2"/>
                                            </p:txEl>
                                          </p:spTgt>
                                        </p:tgtEl>
                                        <p:attrNameLst>
                                          <p:attrName>style.visibility</p:attrName>
                                        </p:attrNameLst>
                                      </p:cBhvr>
                                      <p:to>
                                        <p:strVal val="visible"/>
                                      </p:to>
                                    </p:set>
                                    <p:animEffect transition="in" filter="fade">
                                      <p:cBhvr>
                                        <p:cTn id="7" dur="1000"/>
                                        <p:tgtEl>
                                          <p:spTgt spid="1025">
                                            <p:txEl>
                                              <p:pRg st="2" end="2"/>
                                            </p:txEl>
                                          </p:spTgt>
                                        </p:tgtEl>
                                      </p:cBhvr>
                                    </p:animEffect>
                                    <p:anim calcmode="lin" valueType="num">
                                      <p:cBhvr>
                                        <p:cTn id="8" dur="1000" fill="hold"/>
                                        <p:tgtEl>
                                          <p:spTgt spid="102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1025">
                                            <p:txEl>
                                              <p:pRg st="2" end="2"/>
                                            </p:txEl>
                                          </p:spTgt>
                                        </p:tgtEl>
                                        <p:attrNameLst>
                                          <p:attrName>ppt_y</p:attrName>
                                        </p:attrNameLst>
                                      </p:cBhvr>
                                      <p:tavLst>
                                        <p:tav tm="0">
                                          <p:val>
                                            <p:strVal val="#ppt_y-.1"/>
                                          </p:val>
                                        </p:tav>
                                        <p:tav tm="100000">
                                          <p:val>
                                            <p:strVal val="#ppt_y"/>
                                          </p:val>
                                        </p:tav>
                                      </p:tavLst>
                                    </p:anim>
                                  </p:childTnLst>
                                </p:cTn>
                              </p:par>
                              <p:par>
                                <p:cTn id="10" presetID="1" presetClass="exit" presetSubtype="0" fill="hold" nodeType="withEffect">
                                  <p:stCondLst>
                                    <p:cond delay="0"/>
                                  </p:stCondLst>
                                  <p:childTnLst>
                                    <p:set>
                                      <p:cBhvr>
                                        <p:cTn id="11" dur="1" fill="hold">
                                          <p:stCondLst>
                                            <p:cond delay="0"/>
                                          </p:stCondLst>
                                        </p:cTn>
                                        <p:tgtEl>
                                          <p:spTgt spid="1025">
                                            <p:txEl>
                                              <p:pRg st="0" end="0"/>
                                            </p:txEl>
                                          </p:spTgt>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nodeType="clickEffect">
                                  <p:stCondLst>
                                    <p:cond delay="0"/>
                                  </p:stCondLst>
                                  <p:childTnLst>
                                    <p:set>
                                      <p:cBhvr>
                                        <p:cTn id="15" dur="1" fill="hold">
                                          <p:stCondLst>
                                            <p:cond delay="0"/>
                                          </p:stCondLst>
                                        </p:cTn>
                                        <p:tgtEl>
                                          <p:spTgt spid="1025">
                                            <p:txEl>
                                              <p:pRg st="4" end="4"/>
                                            </p:txEl>
                                          </p:spTgt>
                                        </p:tgtEl>
                                        <p:attrNameLst>
                                          <p:attrName>style.visibility</p:attrName>
                                        </p:attrNameLst>
                                      </p:cBhvr>
                                      <p:to>
                                        <p:strVal val="visible"/>
                                      </p:to>
                                    </p:set>
                                    <p:animEffect transition="in" filter="fade">
                                      <p:cBhvr>
                                        <p:cTn id="16" dur="1000"/>
                                        <p:tgtEl>
                                          <p:spTgt spid="1025">
                                            <p:txEl>
                                              <p:pRg st="4" end="4"/>
                                            </p:txEl>
                                          </p:spTgt>
                                        </p:tgtEl>
                                      </p:cBhvr>
                                    </p:animEffect>
                                    <p:anim calcmode="lin" valueType="num">
                                      <p:cBhvr>
                                        <p:cTn id="17" dur="1000" fill="hold"/>
                                        <p:tgtEl>
                                          <p:spTgt spid="1025">
                                            <p:txEl>
                                              <p:pRg st="4" end="4"/>
                                            </p:txEl>
                                          </p:spTgt>
                                        </p:tgtEl>
                                        <p:attrNameLst>
                                          <p:attrName>ppt_x</p:attrName>
                                        </p:attrNameLst>
                                      </p:cBhvr>
                                      <p:tavLst>
                                        <p:tav tm="0">
                                          <p:val>
                                            <p:strVal val="#ppt_x"/>
                                          </p:val>
                                        </p:tav>
                                        <p:tav tm="100000">
                                          <p:val>
                                            <p:strVal val="#ppt_x"/>
                                          </p:val>
                                        </p:tav>
                                      </p:tavLst>
                                    </p:anim>
                                    <p:anim calcmode="lin" valueType="num">
                                      <p:cBhvr>
                                        <p:cTn id="18" dur="1000" fill="hold"/>
                                        <p:tgtEl>
                                          <p:spTgt spid="1025">
                                            <p:txEl>
                                              <p:pRg st="4" end="4"/>
                                            </p:txEl>
                                          </p:spTgt>
                                        </p:tgtEl>
                                        <p:attrNameLst>
                                          <p:attrName>ppt_y</p:attrName>
                                        </p:attrNameLst>
                                      </p:cBhvr>
                                      <p:tavLst>
                                        <p:tav tm="0">
                                          <p:val>
                                            <p:strVal val="#ppt_y-.1"/>
                                          </p:val>
                                        </p:tav>
                                        <p:tav tm="100000">
                                          <p:val>
                                            <p:strVal val="#ppt_y"/>
                                          </p:val>
                                        </p:tav>
                                      </p:tavLst>
                                    </p:anim>
                                  </p:childTnLst>
                                </p:cTn>
                              </p:par>
                              <p:par>
                                <p:cTn id="19" presetID="1" presetClass="exit" presetSubtype="0" fill="hold" nodeType="withEffect">
                                  <p:stCondLst>
                                    <p:cond delay="0"/>
                                  </p:stCondLst>
                                  <p:childTnLst>
                                    <p:set>
                                      <p:cBhvr>
                                        <p:cTn id="20" dur="1" fill="hold">
                                          <p:stCondLst>
                                            <p:cond delay="0"/>
                                          </p:stCondLst>
                                        </p:cTn>
                                        <p:tgtEl>
                                          <p:spTgt spid="1025">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ile:Osmotic pressure on blood cells diagram.svg">
            <a:hlinkClick r:id="rId2"/>
          </p:cNvPr>
          <p:cNvPicPr>
            <a:picLocks noChangeAspect="1" noChangeArrowheads="1"/>
          </p:cNvPicPr>
          <p:nvPr/>
        </p:nvPicPr>
        <p:blipFill>
          <a:blip r:embed="rId3" cstate="print"/>
          <a:srcRect/>
          <a:stretch>
            <a:fillRect/>
          </a:stretch>
        </p:blipFill>
        <p:spPr bwMode="auto">
          <a:xfrm>
            <a:off x="609601" y="457202"/>
            <a:ext cx="7737518" cy="4057651"/>
          </a:xfrm>
          <a:prstGeom prst="rect">
            <a:avLst/>
          </a:prstGeom>
          <a:noFill/>
        </p:spPr>
      </p:pic>
      <p:grpSp>
        <p:nvGrpSpPr>
          <p:cNvPr id="16" name="Group 15"/>
          <p:cNvGrpSpPr/>
          <p:nvPr/>
        </p:nvGrpSpPr>
        <p:grpSpPr>
          <a:xfrm>
            <a:off x="838202" y="5181600"/>
            <a:ext cx="7721857" cy="1604664"/>
            <a:chOff x="838202" y="5181600"/>
            <a:chExt cx="7721856" cy="1604664"/>
          </a:xfrm>
        </p:grpSpPr>
        <p:sp>
          <p:nvSpPr>
            <p:cNvPr id="5" name="Rectangle 4">
              <a:hlinkClick r:id="rId4"/>
            </p:cNvPr>
            <p:cNvSpPr/>
            <p:nvPr/>
          </p:nvSpPr>
          <p:spPr>
            <a:xfrm>
              <a:off x="838202" y="5181600"/>
              <a:ext cx="772185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Interactive Red Blood Cell</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nvGrpSpPr>
            <p:cNvPr id="15" name="Group 14"/>
            <p:cNvGrpSpPr/>
            <p:nvPr/>
          </p:nvGrpSpPr>
          <p:grpSpPr>
            <a:xfrm>
              <a:off x="4114800" y="5943600"/>
              <a:ext cx="838200" cy="842664"/>
              <a:chOff x="4114800" y="5943600"/>
              <a:chExt cx="838200" cy="842664"/>
            </a:xfrm>
          </p:grpSpPr>
          <p:sp>
            <p:nvSpPr>
              <p:cNvPr id="6" name="TextBox 5"/>
              <p:cNvSpPr txBox="1"/>
              <p:nvPr/>
            </p:nvSpPr>
            <p:spPr>
              <a:xfrm>
                <a:off x="4114800" y="6324599"/>
                <a:ext cx="838200" cy="461665"/>
              </a:xfrm>
              <a:prstGeom prst="rect">
                <a:avLst/>
              </a:prstGeom>
              <a:noFill/>
            </p:spPr>
            <p:txBody>
              <a:bodyPr wrap="square" rtlCol="0">
                <a:spAutoFit/>
              </a:bodyPr>
              <a:lstStyle/>
              <a:p>
                <a:r>
                  <a:rPr lang="en-US" sz="2400" dirty="0" smtClean="0"/>
                  <a:t>Click </a:t>
                </a:r>
                <a:endParaRPr lang="en-US" sz="2400" dirty="0"/>
              </a:p>
            </p:txBody>
          </p:sp>
          <p:cxnSp>
            <p:nvCxnSpPr>
              <p:cNvPr id="8" name="Straight Arrow Connector 7"/>
              <p:cNvCxnSpPr/>
              <p:nvPr/>
            </p:nvCxnSpPr>
            <p:spPr>
              <a:xfrm rot="16200000" flipV="1">
                <a:off x="4305300" y="6134100"/>
                <a:ext cx="381002" cy="2"/>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sp>
        <p:nvSpPr>
          <p:cNvPr id="2" name="Slide Number Placeholder 1"/>
          <p:cNvSpPr>
            <a:spLocks noGrp="1"/>
          </p:cNvSpPr>
          <p:nvPr>
            <p:ph type="sldNum" sz="quarter" idx="12"/>
          </p:nvPr>
        </p:nvSpPr>
        <p:spPr/>
        <p:txBody>
          <a:bodyPr/>
          <a:lstStyle/>
          <a:p>
            <a:fld id="{781C0F97-348B-46A2-84FE-EBA07D71BB30}" type="slidenum">
              <a:rPr lang="en-GB" smtClean="0"/>
              <a:t>16</a:t>
            </a:fld>
            <a:endParaRPr lang="en-GB"/>
          </a:p>
        </p:txBody>
      </p:sp>
    </p:spTree>
    <p:extLst>
      <p:ext uri="{BB962C8B-B14F-4D97-AF65-F5344CB8AC3E}">
        <p14:creationId xmlns:p14="http://schemas.microsoft.com/office/powerpoint/2010/main" val="24346282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0" name="Rectangle 100"/>
          <p:cNvSpPr>
            <a:spLocks noChangeArrowheads="1"/>
          </p:cNvSpPr>
          <p:nvPr/>
        </p:nvSpPr>
        <p:spPr bwMode="auto">
          <a:xfrm>
            <a:off x="228600" y="2"/>
            <a:ext cx="8686800" cy="50321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sz="2800" b="1" i="0" u="sng" strike="noStrike" cap="none" normalizeH="0" baseline="0" dirty="0" smtClean="0">
                <a:ln>
                  <a:noFill/>
                </a:ln>
                <a:effectLst/>
                <a:latin typeface="Calibri" pitchFamily="34" charset="0"/>
                <a:ea typeface="Times New Roman" pitchFamily="18" charset="0"/>
                <a:cs typeface="Arial" pitchFamily="34" charset="0"/>
              </a:rPr>
              <a:t>Active Transport</a:t>
            </a:r>
            <a:endParaRPr kumimoji="0" lang="en-US" sz="2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effectLst/>
                <a:latin typeface="Calibri" pitchFamily="34" charset="0"/>
                <a:ea typeface="Times New Roman" pitchFamily="18" charset="0"/>
                <a:cs typeface="Arial" pitchFamily="34" charset="0"/>
              </a:rPr>
              <a:t>Active transport is the movement of molecules from </a:t>
            </a:r>
            <a:r>
              <a:rPr kumimoji="0" lang="en-US" sz="2400" b="1" i="0" u="sng" strike="noStrike" cap="none" normalizeH="0" baseline="0" dirty="0" smtClean="0">
                <a:ln>
                  <a:noFill/>
                </a:ln>
                <a:effectLst/>
                <a:latin typeface="Calibri" pitchFamily="34" charset="0"/>
                <a:ea typeface="Times New Roman" pitchFamily="18" charset="0"/>
                <a:cs typeface="Arial" pitchFamily="34" charset="0"/>
              </a:rPr>
              <a:t>LOW to HIGH</a:t>
            </a:r>
            <a:r>
              <a:rPr kumimoji="0" lang="en-US" sz="2400" b="0" i="0" u="none" strike="noStrike" cap="none" normalizeH="0" baseline="0" dirty="0" smtClean="0">
                <a:ln>
                  <a:noFill/>
                </a:ln>
                <a:effectLst/>
                <a:latin typeface="Calibri" pitchFamily="34" charset="0"/>
                <a:ea typeface="Times New Roman" pitchFamily="18" charset="0"/>
                <a:cs typeface="Arial" pitchFamily="34" charset="0"/>
              </a:rPr>
              <a:t> concentration.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sng" strike="noStrike" cap="none" normalizeH="0" baseline="0" dirty="0" smtClean="0">
                <a:ln>
                  <a:noFill/>
                </a:ln>
                <a:effectLst/>
                <a:latin typeface="Calibri" pitchFamily="34" charset="0"/>
                <a:ea typeface="Times New Roman" pitchFamily="18" charset="0"/>
                <a:cs typeface="Arial" pitchFamily="34" charset="0"/>
              </a:rPr>
              <a:t>Energy is required</a:t>
            </a:r>
            <a:r>
              <a:rPr kumimoji="0" lang="en-US" sz="2400" b="0" i="0" u="none" strike="noStrike" cap="none" normalizeH="0" baseline="0" dirty="0" smtClean="0">
                <a:ln>
                  <a:noFill/>
                </a:ln>
                <a:effectLst/>
                <a:latin typeface="Calibri" pitchFamily="34" charset="0"/>
                <a:ea typeface="Times New Roman" pitchFamily="18" charset="0"/>
                <a:cs typeface="Arial" pitchFamily="34" charset="0"/>
              </a:rPr>
              <a:t> as molecules must be </a:t>
            </a:r>
            <a:r>
              <a:rPr kumimoji="0" lang="en-US" sz="2400" b="1" i="0" u="sng" strike="noStrike" cap="none" normalizeH="0" baseline="0" dirty="0" smtClean="0">
                <a:ln>
                  <a:noFill/>
                </a:ln>
                <a:effectLst/>
                <a:latin typeface="Calibri" pitchFamily="34" charset="0"/>
                <a:ea typeface="Times New Roman" pitchFamily="18" charset="0"/>
                <a:cs typeface="Arial" pitchFamily="34" charset="0"/>
              </a:rPr>
              <a:t>pumped against</a:t>
            </a:r>
            <a:r>
              <a:rPr kumimoji="0" lang="en-US" sz="2400" b="0" i="0" u="none" strike="noStrike" cap="none" normalizeH="0" baseline="0" dirty="0" smtClean="0">
                <a:ln>
                  <a:noFill/>
                </a:ln>
                <a:effectLst/>
                <a:latin typeface="Calibri" pitchFamily="34" charset="0"/>
                <a:ea typeface="Times New Roman" pitchFamily="18" charset="0"/>
                <a:cs typeface="Arial" pitchFamily="34" charset="0"/>
              </a:rPr>
              <a:t> the concentration gradient.</a:t>
            </a:r>
            <a:r>
              <a:rPr lang="en-US" sz="2400" dirty="0" smtClean="0">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effectLst/>
                <a:latin typeface="Calibri" pitchFamily="34" charset="0"/>
                <a:ea typeface="Times New Roman" pitchFamily="18" charset="0"/>
                <a:cs typeface="Arial" pitchFamily="34" charset="0"/>
              </a:rPr>
              <a:t>Proteins that work as pumps are called </a:t>
            </a:r>
            <a:r>
              <a:rPr kumimoji="0" lang="en-US" sz="2400" b="1" i="0" u="sng" strike="noStrike" cap="none" normalizeH="0" baseline="0" dirty="0" smtClean="0">
                <a:ln>
                  <a:noFill/>
                </a:ln>
                <a:effectLst/>
                <a:latin typeface="Calibri" pitchFamily="34" charset="0"/>
                <a:ea typeface="Times New Roman" pitchFamily="18" charset="0"/>
                <a:cs typeface="Arial" pitchFamily="34" charset="0"/>
              </a:rPr>
              <a:t>protein pumps</a:t>
            </a:r>
            <a:r>
              <a:rPr kumimoji="0" lang="en-US" sz="2400" b="1" i="0" strike="noStrike" cap="none" normalizeH="0" baseline="0" dirty="0" smtClean="0">
                <a:ln>
                  <a:noFill/>
                </a:ln>
                <a:effectLst/>
                <a:latin typeface="Calibri" pitchFamily="34" charset="0"/>
                <a:ea typeface="Times New Roman" pitchFamily="18" charset="0"/>
                <a:cs typeface="Arial" pitchFamily="34" charset="0"/>
              </a:rPr>
              <a:t>.</a:t>
            </a:r>
            <a:endParaRPr kumimoji="0" lang="en-US" sz="2400" b="0" i="0"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effectLst/>
              <a:latin typeface="Calibri"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effectLst/>
                <a:latin typeface="Calibri" pitchFamily="34" charset="0"/>
                <a:ea typeface="Times New Roman" pitchFamily="18" charset="0"/>
                <a:cs typeface="Arial" pitchFamily="34" charset="0"/>
              </a:rPr>
              <a:t>Ex: Body cells must pump carbon dioxide out into the surrounding blood vessels to be carried to the lungs for exhale. Blood vessels are high in carbon dioxide compared to the cells, so energy is required to move the carbon dioxide across the cell membrane from </a:t>
            </a:r>
            <a:r>
              <a:rPr kumimoji="0" lang="en-US" sz="2400" b="1" i="0" u="sng" strike="noStrike" cap="none" normalizeH="0" baseline="0" dirty="0" smtClean="0">
                <a:ln>
                  <a:noFill/>
                </a:ln>
                <a:effectLst/>
                <a:latin typeface="Calibri" pitchFamily="34" charset="0"/>
                <a:ea typeface="Times New Roman" pitchFamily="18" charset="0"/>
                <a:cs typeface="Arial" pitchFamily="34" charset="0"/>
              </a:rPr>
              <a:t>LOW to HIGH</a:t>
            </a:r>
            <a:r>
              <a:rPr kumimoji="0" lang="en-US" sz="2400" b="0" i="0" u="none" strike="noStrike" cap="none" normalizeH="0" baseline="0" dirty="0" smtClean="0">
                <a:ln>
                  <a:noFill/>
                </a:ln>
                <a:effectLst/>
                <a:latin typeface="Calibri" pitchFamily="34" charset="0"/>
                <a:ea typeface="Times New Roman" pitchFamily="18" charset="0"/>
                <a:cs typeface="Arial" pitchFamily="34" charset="0"/>
              </a:rPr>
              <a:t> concentration.</a:t>
            </a:r>
            <a:endParaRPr kumimoji="0" lang="en-US" sz="24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effectLst/>
              <a:latin typeface="Arial" pitchFamily="34" charset="0"/>
              <a:cs typeface="Arial" pitchFamily="34" charset="0"/>
            </a:endParaRPr>
          </a:p>
        </p:txBody>
      </p:sp>
      <p:grpSp>
        <p:nvGrpSpPr>
          <p:cNvPr id="30721" name="Group 1"/>
          <p:cNvGrpSpPr>
            <a:grpSpLocks/>
          </p:cNvGrpSpPr>
          <p:nvPr/>
        </p:nvGrpSpPr>
        <p:grpSpPr bwMode="auto">
          <a:xfrm>
            <a:off x="1371600" y="4648200"/>
            <a:ext cx="7543428" cy="1981200"/>
            <a:chOff x="1781" y="11013"/>
            <a:chExt cx="8747" cy="1774"/>
          </a:xfrm>
        </p:grpSpPr>
        <p:sp>
          <p:nvSpPr>
            <p:cNvPr id="30819" name="Text Box 99"/>
            <p:cNvSpPr txBox="1">
              <a:spLocks noChangeArrowheads="1"/>
            </p:cNvSpPr>
            <p:nvPr/>
          </p:nvSpPr>
          <p:spPr bwMode="auto">
            <a:xfrm>
              <a:off x="1781" y="11081"/>
              <a:ext cx="2456"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outside of cell</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18" name="Text Box 98"/>
            <p:cNvSpPr txBox="1">
              <a:spLocks noChangeArrowheads="1"/>
            </p:cNvSpPr>
            <p:nvPr/>
          </p:nvSpPr>
          <p:spPr bwMode="auto">
            <a:xfrm>
              <a:off x="1869" y="12378"/>
              <a:ext cx="2392"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inside of cell</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0722" name="Group 2"/>
            <p:cNvGrpSpPr>
              <a:grpSpLocks/>
            </p:cNvGrpSpPr>
            <p:nvPr/>
          </p:nvGrpSpPr>
          <p:grpSpPr bwMode="auto">
            <a:xfrm>
              <a:off x="3380" y="11013"/>
              <a:ext cx="7148" cy="1774"/>
              <a:chOff x="3011" y="11751"/>
              <a:chExt cx="7864" cy="2157"/>
            </a:xfrm>
          </p:grpSpPr>
          <p:sp>
            <p:nvSpPr>
              <p:cNvPr id="30817" name="AutoShape 97"/>
              <p:cNvSpPr>
                <a:spLocks noChangeShapeType="1"/>
              </p:cNvSpPr>
              <p:nvPr/>
            </p:nvSpPr>
            <p:spPr bwMode="auto">
              <a:xfrm>
                <a:off x="6721" y="11935"/>
                <a:ext cx="607"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16" name="Text Box 96"/>
              <p:cNvSpPr txBox="1">
                <a:spLocks noChangeArrowheads="1"/>
              </p:cNvSpPr>
              <p:nvPr/>
            </p:nvSpPr>
            <p:spPr bwMode="auto">
              <a:xfrm>
                <a:off x="7328" y="11751"/>
                <a:ext cx="3547" cy="6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Carbon Dioxide molecules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0723" name="Group 3"/>
              <p:cNvGrpSpPr>
                <a:grpSpLocks/>
              </p:cNvGrpSpPr>
              <p:nvPr/>
            </p:nvGrpSpPr>
            <p:grpSpPr bwMode="auto">
              <a:xfrm>
                <a:off x="3011" y="11833"/>
                <a:ext cx="4142" cy="2075"/>
                <a:chOff x="3005" y="10816"/>
                <a:chExt cx="4985" cy="2811"/>
              </a:xfrm>
            </p:grpSpPr>
            <p:grpSp>
              <p:nvGrpSpPr>
                <p:cNvPr id="30732" name="Group 12"/>
                <p:cNvGrpSpPr>
                  <a:grpSpLocks/>
                </p:cNvGrpSpPr>
                <p:nvPr/>
              </p:nvGrpSpPr>
              <p:grpSpPr bwMode="auto">
                <a:xfrm>
                  <a:off x="3005" y="11747"/>
                  <a:ext cx="4985" cy="1051"/>
                  <a:chOff x="1815" y="1649"/>
                  <a:chExt cx="4984" cy="1051"/>
                </a:xfrm>
              </p:grpSpPr>
              <p:grpSp>
                <p:nvGrpSpPr>
                  <p:cNvPr id="30789" name="Group 69"/>
                  <p:cNvGrpSpPr>
                    <a:grpSpLocks/>
                  </p:cNvGrpSpPr>
                  <p:nvPr/>
                </p:nvGrpSpPr>
                <p:grpSpPr bwMode="auto">
                  <a:xfrm>
                    <a:off x="1815" y="1649"/>
                    <a:ext cx="1054" cy="1047"/>
                    <a:chOff x="1815" y="1649"/>
                    <a:chExt cx="1054" cy="1047"/>
                  </a:xfrm>
                </p:grpSpPr>
                <p:grpSp>
                  <p:nvGrpSpPr>
                    <p:cNvPr id="30803" name="Group 83"/>
                    <p:cNvGrpSpPr>
                      <a:grpSpLocks/>
                    </p:cNvGrpSpPr>
                    <p:nvPr/>
                  </p:nvGrpSpPr>
                  <p:grpSpPr bwMode="auto">
                    <a:xfrm rot="10800000">
                      <a:off x="1820" y="2244"/>
                      <a:ext cx="1049" cy="452"/>
                      <a:chOff x="1815" y="1485"/>
                      <a:chExt cx="1350" cy="660"/>
                    </a:xfrm>
                  </p:grpSpPr>
                  <p:grpSp>
                    <p:nvGrpSpPr>
                      <p:cNvPr id="30812" name="Group 92"/>
                      <p:cNvGrpSpPr>
                        <a:grpSpLocks/>
                      </p:cNvGrpSpPr>
                      <p:nvPr/>
                    </p:nvGrpSpPr>
                    <p:grpSpPr bwMode="auto">
                      <a:xfrm>
                        <a:off x="1815" y="1485"/>
                        <a:ext cx="450" cy="660"/>
                        <a:chOff x="1815" y="1485"/>
                        <a:chExt cx="450" cy="660"/>
                      </a:xfrm>
                    </p:grpSpPr>
                    <p:sp>
                      <p:nvSpPr>
                        <p:cNvPr id="30815" name="Oval 95"/>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14" name="AutoShape 94"/>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13" name="AutoShape 93"/>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808" name="Group 88"/>
                      <p:cNvGrpSpPr>
                        <a:grpSpLocks/>
                      </p:cNvGrpSpPr>
                      <p:nvPr/>
                    </p:nvGrpSpPr>
                    <p:grpSpPr bwMode="auto">
                      <a:xfrm>
                        <a:off x="2265" y="1485"/>
                        <a:ext cx="450" cy="660"/>
                        <a:chOff x="1815" y="1485"/>
                        <a:chExt cx="450" cy="660"/>
                      </a:xfrm>
                    </p:grpSpPr>
                    <p:sp>
                      <p:nvSpPr>
                        <p:cNvPr id="30811" name="Oval 91"/>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10" name="AutoShape 90"/>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9" name="AutoShape 89"/>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804" name="Group 84"/>
                      <p:cNvGrpSpPr>
                        <a:grpSpLocks/>
                      </p:cNvGrpSpPr>
                      <p:nvPr/>
                    </p:nvGrpSpPr>
                    <p:grpSpPr bwMode="auto">
                      <a:xfrm>
                        <a:off x="2715" y="1485"/>
                        <a:ext cx="450" cy="660"/>
                        <a:chOff x="1815" y="1485"/>
                        <a:chExt cx="450" cy="660"/>
                      </a:xfrm>
                    </p:grpSpPr>
                    <p:sp>
                      <p:nvSpPr>
                        <p:cNvPr id="30807" name="Oval 87"/>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6" name="AutoShape 86"/>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5" name="AutoShape 85"/>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0790" name="Group 70"/>
                    <p:cNvGrpSpPr>
                      <a:grpSpLocks/>
                    </p:cNvGrpSpPr>
                    <p:nvPr/>
                  </p:nvGrpSpPr>
                  <p:grpSpPr bwMode="auto">
                    <a:xfrm>
                      <a:off x="1815" y="1649"/>
                      <a:ext cx="1049" cy="452"/>
                      <a:chOff x="1815" y="1485"/>
                      <a:chExt cx="1350" cy="660"/>
                    </a:xfrm>
                  </p:grpSpPr>
                  <p:grpSp>
                    <p:nvGrpSpPr>
                      <p:cNvPr id="30799" name="Group 79"/>
                      <p:cNvGrpSpPr>
                        <a:grpSpLocks/>
                      </p:cNvGrpSpPr>
                      <p:nvPr/>
                    </p:nvGrpSpPr>
                    <p:grpSpPr bwMode="auto">
                      <a:xfrm>
                        <a:off x="1815" y="1485"/>
                        <a:ext cx="450" cy="660"/>
                        <a:chOff x="1815" y="1485"/>
                        <a:chExt cx="450" cy="660"/>
                      </a:xfrm>
                    </p:grpSpPr>
                    <p:sp>
                      <p:nvSpPr>
                        <p:cNvPr id="30802" name="Oval 82"/>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1" name="AutoShape 81"/>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0" name="AutoShape 80"/>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95" name="Group 75"/>
                      <p:cNvGrpSpPr>
                        <a:grpSpLocks/>
                      </p:cNvGrpSpPr>
                      <p:nvPr/>
                    </p:nvGrpSpPr>
                    <p:grpSpPr bwMode="auto">
                      <a:xfrm>
                        <a:off x="2265" y="1485"/>
                        <a:ext cx="450" cy="660"/>
                        <a:chOff x="1815" y="1485"/>
                        <a:chExt cx="450" cy="660"/>
                      </a:xfrm>
                    </p:grpSpPr>
                    <p:sp>
                      <p:nvSpPr>
                        <p:cNvPr id="30798" name="Oval 78"/>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97" name="AutoShape 77"/>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96" name="AutoShape 76"/>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91" name="Group 71"/>
                      <p:cNvGrpSpPr>
                        <a:grpSpLocks/>
                      </p:cNvGrpSpPr>
                      <p:nvPr/>
                    </p:nvGrpSpPr>
                    <p:grpSpPr bwMode="auto">
                      <a:xfrm>
                        <a:off x="2715" y="1485"/>
                        <a:ext cx="450" cy="660"/>
                        <a:chOff x="1815" y="1485"/>
                        <a:chExt cx="450" cy="660"/>
                      </a:xfrm>
                    </p:grpSpPr>
                    <p:sp>
                      <p:nvSpPr>
                        <p:cNvPr id="30794" name="Oval 74"/>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93" name="AutoShape 73"/>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92" name="AutoShape 72"/>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grpSp>
                <p:nvGrpSpPr>
                  <p:cNvPr id="30762" name="Group 42"/>
                  <p:cNvGrpSpPr>
                    <a:grpSpLocks/>
                  </p:cNvGrpSpPr>
                  <p:nvPr/>
                </p:nvGrpSpPr>
                <p:grpSpPr bwMode="auto">
                  <a:xfrm>
                    <a:off x="3895" y="1649"/>
                    <a:ext cx="1054" cy="1047"/>
                    <a:chOff x="1815" y="1649"/>
                    <a:chExt cx="1054" cy="1047"/>
                  </a:xfrm>
                </p:grpSpPr>
                <p:grpSp>
                  <p:nvGrpSpPr>
                    <p:cNvPr id="30776" name="Group 56"/>
                    <p:cNvGrpSpPr>
                      <a:grpSpLocks/>
                    </p:cNvGrpSpPr>
                    <p:nvPr/>
                  </p:nvGrpSpPr>
                  <p:grpSpPr bwMode="auto">
                    <a:xfrm rot="10800000">
                      <a:off x="1820" y="2244"/>
                      <a:ext cx="1049" cy="452"/>
                      <a:chOff x="1815" y="1485"/>
                      <a:chExt cx="1350" cy="660"/>
                    </a:xfrm>
                  </p:grpSpPr>
                  <p:grpSp>
                    <p:nvGrpSpPr>
                      <p:cNvPr id="30785" name="Group 65"/>
                      <p:cNvGrpSpPr>
                        <a:grpSpLocks/>
                      </p:cNvGrpSpPr>
                      <p:nvPr/>
                    </p:nvGrpSpPr>
                    <p:grpSpPr bwMode="auto">
                      <a:xfrm>
                        <a:off x="1815" y="1485"/>
                        <a:ext cx="450" cy="660"/>
                        <a:chOff x="1815" y="1485"/>
                        <a:chExt cx="450" cy="660"/>
                      </a:xfrm>
                    </p:grpSpPr>
                    <p:sp>
                      <p:nvSpPr>
                        <p:cNvPr id="30788" name="Oval 68"/>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87" name="AutoShape 67"/>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86" name="AutoShape 66"/>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81" name="Group 61"/>
                      <p:cNvGrpSpPr>
                        <a:grpSpLocks/>
                      </p:cNvGrpSpPr>
                      <p:nvPr/>
                    </p:nvGrpSpPr>
                    <p:grpSpPr bwMode="auto">
                      <a:xfrm>
                        <a:off x="2265" y="1485"/>
                        <a:ext cx="450" cy="660"/>
                        <a:chOff x="1815" y="1485"/>
                        <a:chExt cx="450" cy="660"/>
                      </a:xfrm>
                    </p:grpSpPr>
                    <p:sp>
                      <p:nvSpPr>
                        <p:cNvPr id="30784" name="Oval 64"/>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83" name="AutoShape 63"/>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82" name="AutoShape 62"/>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77" name="Group 57"/>
                      <p:cNvGrpSpPr>
                        <a:grpSpLocks/>
                      </p:cNvGrpSpPr>
                      <p:nvPr/>
                    </p:nvGrpSpPr>
                    <p:grpSpPr bwMode="auto">
                      <a:xfrm>
                        <a:off x="2715" y="1485"/>
                        <a:ext cx="450" cy="660"/>
                        <a:chOff x="1815" y="1485"/>
                        <a:chExt cx="450" cy="660"/>
                      </a:xfrm>
                    </p:grpSpPr>
                    <p:sp>
                      <p:nvSpPr>
                        <p:cNvPr id="30780" name="Oval 60"/>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79" name="AutoShape 59"/>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78" name="AutoShape 58"/>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0763" name="Group 43"/>
                    <p:cNvGrpSpPr>
                      <a:grpSpLocks/>
                    </p:cNvGrpSpPr>
                    <p:nvPr/>
                  </p:nvGrpSpPr>
                  <p:grpSpPr bwMode="auto">
                    <a:xfrm>
                      <a:off x="1815" y="1649"/>
                      <a:ext cx="1049" cy="452"/>
                      <a:chOff x="1815" y="1485"/>
                      <a:chExt cx="1350" cy="660"/>
                    </a:xfrm>
                  </p:grpSpPr>
                  <p:grpSp>
                    <p:nvGrpSpPr>
                      <p:cNvPr id="30772" name="Group 52"/>
                      <p:cNvGrpSpPr>
                        <a:grpSpLocks/>
                      </p:cNvGrpSpPr>
                      <p:nvPr/>
                    </p:nvGrpSpPr>
                    <p:grpSpPr bwMode="auto">
                      <a:xfrm>
                        <a:off x="1815" y="1485"/>
                        <a:ext cx="450" cy="660"/>
                        <a:chOff x="1815" y="1485"/>
                        <a:chExt cx="450" cy="660"/>
                      </a:xfrm>
                    </p:grpSpPr>
                    <p:sp>
                      <p:nvSpPr>
                        <p:cNvPr id="30775" name="Oval 55"/>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74" name="AutoShape 54"/>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73" name="AutoShape 53"/>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68" name="Group 48"/>
                      <p:cNvGrpSpPr>
                        <a:grpSpLocks/>
                      </p:cNvGrpSpPr>
                      <p:nvPr/>
                    </p:nvGrpSpPr>
                    <p:grpSpPr bwMode="auto">
                      <a:xfrm>
                        <a:off x="2265" y="1485"/>
                        <a:ext cx="450" cy="660"/>
                        <a:chOff x="1815" y="1485"/>
                        <a:chExt cx="450" cy="660"/>
                      </a:xfrm>
                    </p:grpSpPr>
                    <p:sp>
                      <p:nvSpPr>
                        <p:cNvPr id="30771" name="Oval 51"/>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70" name="AutoShape 50"/>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69" name="AutoShape 49"/>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64" name="Group 44"/>
                      <p:cNvGrpSpPr>
                        <a:grpSpLocks/>
                      </p:cNvGrpSpPr>
                      <p:nvPr/>
                    </p:nvGrpSpPr>
                    <p:grpSpPr bwMode="auto">
                      <a:xfrm>
                        <a:off x="2715" y="1485"/>
                        <a:ext cx="450" cy="660"/>
                        <a:chOff x="1815" y="1485"/>
                        <a:chExt cx="450" cy="660"/>
                      </a:xfrm>
                    </p:grpSpPr>
                    <p:sp>
                      <p:nvSpPr>
                        <p:cNvPr id="30767" name="Oval 47"/>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66" name="AutoShape 46"/>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65" name="AutoShape 45"/>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grpSp>
                <p:nvGrpSpPr>
                  <p:cNvPr id="30735" name="Group 15"/>
                  <p:cNvGrpSpPr>
                    <a:grpSpLocks/>
                  </p:cNvGrpSpPr>
                  <p:nvPr/>
                </p:nvGrpSpPr>
                <p:grpSpPr bwMode="auto">
                  <a:xfrm>
                    <a:off x="5745" y="1653"/>
                    <a:ext cx="1054" cy="1047"/>
                    <a:chOff x="1815" y="1649"/>
                    <a:chExt cx="1054" cy="1047"/>
                  </a:xfrm>
                </p:grpSpPr>
                <p:grpSp>
                  <p:nvGrpSpPr>
                    <p:cNvPr id="30749" name="Group 29"/>
                    <p:cNvGrpSpPr>
                      <a:grpSpLocks/>
                    </p:cNvGrpSpPr>
                    <p:nvPr/>
                  </p:nvGrpSpPr>
                  <p:grpSpPr bwMode="auto">
                    <a:xfrm rot="10800000">
                      <a:off x="1820" y="2244"/>
                      <a:ext cx="1049" cy="452"/>
                      <a:chOff x="1815" y="1485"/>
                      <a:chExt cx="1350" cy="660"/>
                    </a:xfrm>
                  </p:grpSpPr>
                  <p:grpSp>
                    <p:nvGrpSpPr>
                      <p:cNvPr id="30758" name="Group 38"/>
                      <p:cNvGrpSpPr>
                        <a:grpSpLocks/>
                      </p:cNvGrpSpPr>
                      <p:nvPr/>
                    </p:nvGrpSpPr>
                    <p:grpSpPr bwMode="auto">
                      <a:xfrm>
                        <a:off x="1815" y="1485"/>
                        <a:ext cx="450" cy="660"/>
                        <a:chOff x="1815" y="1485"/>
                        <a:chExt cx="450" cy="660"/>
                      </a:xfrm>
                    </p:grpSpPr>
                    <p:sp>
                      <p:nvSpPr>
                        <p:cNvPr id="30761" name="Oval 41"/>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60" name="AutoShape 40"/>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59" name="AutoShape 39"/>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54" name="Group 34"/>
                      <p:cNvGrpSpPr>
                        <a:grpSpLocks/>
                      </p:cNvGrpSpPr>
                      <p:nvPr/>
                    </p:nvGrpSpPr>
                    <p:grpSpPr bwMode="auto">
                      <a:xfrm>
                        <a:off x="2265" y="1485"/>
                        <a:ext cx="450" cy="660"/>
                        <a:chOff x="1815" y="1485"/>
                        <a:chExt cx="450" cy="660"/>
                      </a:xfrm>
                    </p:grpSpPr>
                    <p:sp>
                      <p:nvSpPr>
                        <p:cNvPr id="30757" name="Oval 37"/>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56" name="AutoShape 36"/>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55" name="AutoShape 35"/>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50" name="Group 30"/>
                      <p:cNvGrpSpPr>
                        <a:grpSpLocks/>
                      </p:cNvGrpSpPr>
                      <p:nvPr/>
                    </p:nvGrpSpPr>
                    <p:grpSpPr bwMode="auto">
                      <a:xfrm>
                        <a:off x="2715" y="1485"/>
                        <a:ext cx="450" cy="660"/>
                        <a:chOff x="1815" y="1485"/>
                        <a:chExt cx="450" cy="660"/>
                      </a:xfrm>
                    </p:grpSpPr>
                    <p:sp>
                      <p:nvSpPr>
                        <p:cNvPr id="30753" name="Oval 33"/>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52" name="AutoShape 32"/>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51" name="AutoShape 31"/>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0736" name="Group 16"/>
                    <p:cNvGrpSpPr>
                      <a:grpSpLocks/>
                    </p:cNvGrpSpPr>
                    <p:nvPr/>
                  </p:nvGrpSpPr>
                  <p:grpSpPr bwMode="auto">
                    <a:xfrm>
                      <a:off x="1815" y="1649"/>
                      <a:ext cx="1049" cy="452"/>
                      <a:chOff x="1815" y="1485"/>
                      <a:chExt cx="1350" cy="660"/>
                    </a:xfrm>
                  </p:grpSpPr>
                  <p:grpSp>
                    <p:nvGrpSpPr>
                      <p:cNvPr id="30745" name="Group 25"/>
                      <p:cNvGrpSpPr>
                        <a:grpSpLocks/>
                      </p:cNvGrpSpPr>
                      <p:nvPr/>
                    </p:nvGrpSpPr>
                    <p:grpSpPr bwMode="auto">
                      <a:xfrm>
                        <a:off x="1815" y="1485"/>
                        <a:ext cx="450" cy="660"/>
                        <a:chOff x="1815" y="1485"/>
                        <a:chExt cx="450" cy="660"/>
                      </a:xfrm>
                    </p:grpSpPr>
                    <p:sp>
                      <p:nvSpPr>
                        <p:cNvPr id="30748" name="Oval 28"/>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47" name="AutoShape 27"/>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46" name="AutoShape 26"/>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41" name="Group 21"/>
                      <p:cNvGrpSpPr>
                        <a:grpSpLocks/>
                      </p:cNvGrpSpPr>
                      <p:nvPr/>
                    </p:nvGrpSpPr>
                    <p:grpSpPr bwMode="auto">
                      <a:xfrm>
                        <a:off x="2265" y="1485"/>
                        <a:ext cx="450" cy="660"/>
                        <a:chOff x="1815" y="1485"/>
                        <a:chExt cx="450" cy="660"/>
                      </a:xfrm>
                    </p:grpSpPr>
                    <p:sp>
                      <p:nvSpPr>
                        <p:cNvPr id="30744" name="Oval 24"/>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43" name="AutoShape 23"/>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42" name="AutoShape 22"/>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0737" name="Group 17"/>
                      <p:cNvGrpSpPr>
                        <a:grpSpLocks/>
                      </p:cNvGrpSpPr>
                      <p:nvPr/>
                    </p:nvGrpSpPr>
                    <p:grpSpPr bwMode="auto">
                      <a:xfrm>
                        <a:off x="2715" y="1485"/>
                        <a:ext cx="450" cy="660"/>
                        <a:chOff x="1815" y="1485"/>
                        <a:chExt cx="450" cy="660"/>
                      </a:xfrm>
                    </p:grpSpPr>
                    <p:sp>
                      <p:nvSpPr>
                        <p:cNvPr id="30740" name="Oval 20"/>
                        <p:cNvSpPr>
                          <a:spLocks noChangeArrowheads="1"/>
                        </p:cNvSpPr>
                        <p:nvPr/>
                      </p:nvSpPr>
                      <p:spPr bwMode="auto">
                        <a:xfrm>
                          <a:off x="1815" y="1485"/>
                          <a:ext cx="450" cy="34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39" name="AutoShape 19"/>
                        <p:cNvSpPr>
                          <a:spLocks noChangeShapeType="1"/>
                        </p:cNvSpPr>
                        <p:nvPr/>
                      </p:nvSpPr>
                      <p:spPr bwMode="auto">
                        <a:xfrm>
                          <a:off x="1950"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38" name="AutoShape 18"/>
                        <p:cNvSpPr>
                          <a:spLocks noChangeShapeType="1"/>
                        </p:cNvSpPr>
                        <p:nvPr/>
                      </p:nvSpPr>
                      <p:spPr bwMode="auto">
                        <a:xfrm>
                          <a:off x="2115" y="1830"/>
                          <a:ext cx="15" cy="3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sp>
                <p:nvSpPr>
                  <p:cNvPr id="30734" name="AutoShape 14"/>
                  <p:cNvSpPr>
                    <a:spLocks noChangeArrowheads="1"/>
                  </p:cNvSpPr>
                  <p:nvPr/>
                </p:nvSpPr>
                <p:spPr bwMode="auto">
                  <a:xfrm>
                    <a:off x="3060" y="1649"/>
                    <a:ext cx="700" cy="1051"/>
                  </a:xfrm>
                  <a:prstGeom prst="bracketPair">
                    <a:avLst>
                      <a:gd name="adj" fmla="val 16667"/>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33" name="Oval 13"/>
                  <p:cNvSpPr>
                    <a:spLocks noChangeArrowheads="1"/>
                  </p:cNvSpPr>
                  <p:nvPr/>
                </p:nvSpPr>
                <p:spPr bwMode="auto">
                  <a:xfrm>
                    <a:off x="5040" y="1653"/>
                    <a:ext cx="675" cy="104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0731" name="AutoShape 11"/>
                <p:cNvSpPr>
                  <a:spLocks noChangeShapeType="1"/>
                </p:cNvSpPr>
                <p:nvPr/>
              </p:nvSpPr>
              <p:spPr bwMode="auto">
                <a:xfrm flipV="1">
                  <a:off x="6585" y="11224"/>
                  <a:ext cx="0" cy="1995"/>
                </a:xfrm>
                <a:prstGeom prst="straightConnector1">
                  <a:avLst/>
                </a:prstGeom>
                <a:noFill/>
                <a:ln w="76200">
                  <a:solidFill>
                    <a:srgbClr val="C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30730" name="Oval 10"/>
                <p:cNvSpPr>
                  <a:spLocks noChangeArrowheads="1"/>
                </p:cNvSpPr>
                <p:nvPr/>
              </p:nvSpPr>
              <p:spPr bwMode="auto">
                <a:xfrm>
                  <a:off x="3604" y="10954"/>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30729" name="Oval 9"/>
                <p:cNvSpPr>
                  <a:spLocks noChangeArrowheads="1"/>
                </p:cNvSpPr>
                <p:nvPr/>
              </p:nvSpPr>
              <p:spPr bwMode="auto">
                <a:xfrm>
                  <a:off x="4425" y="10816"/>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30728" name="Oval 8"/>
                <p:cNvSpPr>
                  <a:spLocks noChangeArrowheads="1"/>
                </p:cNvSpPr>
                <p:nvPr/>
              </p:nvSpPr>
              <p:spPr bwMode="auto">
                <a:xfrm>
                  <a:off x="5162" y="11062"/>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30727" name="Oval 7"/>
                <p:cNvSpPr>
                  <a:spLocks noChangeArrowheads="1"/>
                </p:cNvSpPr>
                <p:nvPr/>
              </p:nvSpPr>
              <p:spPr bwMode="auto">
                <a:xfrm>
                  <a:off x="5917" y="10816"/>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30726" name="Oval 6"/>
                <p:cNvSpPr>
                  <a:spLocks noChangeArrowheads="1"/>
                </p:cNvSpPr>
                <p:nvPr/>
              </p:nvSpPr>
              <p:spPr bwMode="auto">
                <a:xfrm>
                  <a:off x="6915" y="10816"/>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30725" name="Oval 5"/>
                <p:cNvSpPr>
                  <a:spLocks noChangeArrowheads="1"/>
                </p:cNvSpPr>
                <p:nvPr/>
              </p:nvSpPr>
              <p:spPr bwMode="auto">
                <a:xfrm>
                  <a:off x="4928" y="13207"/>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30724" name="Oval 4"/>
                <p:cNvSpPr>
                  <a:spLocks noChangeArrowheads="1"/>
                </p:cNvSpPr>
                <p:nvPr/>
              </p:nvSpPr>
              <p:spPr bwMode="auto">
                <a:xfrm>
                  <a:off x="6016" y="13219"/>
                  <a:ext cx="390" cy="408"/>
                </a:xfrm>
                <a:prstGeom prst="ellipse">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grpSp>
        </p:grpSp>
      </p:grpSp>
      <p:sp>
        <p:nvSpPr>
          <p:cNvPr id="30824" name="Rectangle 104"/>
          <p:cNvSpPr>
            <a:spLocks noChangeArrowheads="1"/>
          </p:cNvSpPr>
          <p:nvPr/>
        </p:nvSpPr>
        <p:spPr bwMode="auto">
          <a:xfrm>
            <a:off x="457201" y="2725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17</a:t>
            </a:fld>
            <a:endParaRPr lang="en-GB"/>
          </a:p>
        </p:txBody>
      </p:sp>
    </p:spTree>
    <p:extLst>
      <p:ext uri="{BB962C8B-B14F-4D97-AF65-F5344CB8AC3E}">
        <p14:creationId xmlns:p14="http://schemas.microsoft.com/office/powerpoint/2010/main" val="649278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0820">
                                            <p:txEl>
                                              <p:pRg st="3" end="3"/>
                                            </p:txEl>
                                          </p:spTgt>
                                        </p:tgtEl>
                                        <p:attrNameLst>
                                          <p:attrName>style.visibility</p:attrName>
                                        </p:attrNameLst>
                                      </p:cBhvr>
                                      <p:to>
                                        <p:strVal val="visible"/>
                                      </p:to>
                                    </p:set>
                                    <p:animEffect transition="in" filter="fade">
                                      <p:cBhvr>
                                        <p:cTn id="7" dur="1000"/>
                                        <p:tgtEl>
                                          <p:spTgt spid="30820">
                                            <p:txEl>
                                              <p:pRg st="3" end="3"/>
                                            </p:txEl>
                                          </p:spTgt>
                                        </p:tgtEl>
                                      </p:cBhvr>
                                    </p:animEffect>
                                    <p:anim calcmode="lin" valueType="num">
                                      <p:cBhvr>
                                        <p:cTn id="8" dur="1000" fill="hold"/>
                                        <p:tgtEl>
                                          <p:spTgt spid="30820">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082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0820">
                                            <p:txEl>
                                              <p:pRg st="5" end="5"/>
                                            </p:txEl>
                                          </p:spTgt>
                                        </p:tgtEl>
                                        <p:attrNameLst>
                                          <p:attrName>style.visibility</p:attrName>
                                        </p:attrNameLst>
                                      </p:cBhvr>
                                      <p:to>
                                        <p:strVal val="visible"/>
                                      </p:to>
                                    </p:set>
                                    <p:animEffect transition="in" filter="fade">
                                      <p:cBhvr>
                                        <p:cTn id="14" dur="1000"/>
                                        <p:tgtEl>
                                          <p:spTgt spid="30820">
                                            <p:txEl>
                                              <p:pRg st="5" end="5"/>
                                            </p:txEl>
                                          </p:spTgt>
                                        </p:tgtEl>
                                      </p:cBhvr>
                                    </p:animEffect>
                                    <p:anim calcmode="lin" valueType="num">
                                      <p:cBhvr>
                                        <p:cTn id="15" dur="1000" fill="hold"/>
                                        <p:tgtEl>
                                          <p:spTgt spid="30820">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0820">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0820">
                                            <p:txEl>
                                              <p:pRg st="7" end="7"/>
                                            </p:txEl>
                                          </p:spTgt>
                                        </p:tgtEl>
                                        <p:attrNameLst>
                                          <p:attrName>style.visibility</p:attrName>
                                        </p:attrNameLst>
                                      </p:cBhvr>
                                      <p:to>
                                        <p:strVal val="visible"/>
                                      </p:to>
                                    </p:set>
                                    <p:animEffect transition="in" filter="fade">
                                      <p:cBhvr>
                                        <p:cTn id="21" dur="1000"/>
                                        <p:tgtEl>
                                          <p:spTgt spid="30820">
                                            <p:txEl>
                                              <p:pRg st="7" end="7"/>
                                            </p:txEl>
                                          </p:spTgt>
                                        </p:tgtEl>
                                      </p:cBhvr>
                                    </p:animEffect>
                                    <p:anim calcmode="lin" valueType="num">
                                      <p:cBhvr>
                                        <p:cTn id="22" dur="1000" fill="hold"/>
                                        <p:tgtEl>
                                          <p:spTgt spid="30820">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30820">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4" name="Picture 4" descr="http://www.goldiesroom.org/Multimedia/Bio_Images/06%20Transport/12%20Active%20Transport.gif"/>
          <p:cNvPicPr>
            <a:picLocks noChangeAspect="1" noChangeArrowheads="1" noCrop="1"/>
          </p:cNvPicPr>
          <p:nvPr/>
        </p:nvPicPr>
        <p:blipFill>
          <a:blip r:embed="rId2" cstate="print"/>
          <a:srcRect/>
          <a:stretch>
            <a:fillRect/>
          </a:stretch>
        </p:blipFill>
        <p:spPr bwMode="auto">
          <a:xfrm>
            <a:off x="2514600" y="1524000"/>
            <a:ext cx="4356100" cy="3415578"/>
          </a:xfrm>
          <a:prstGeom prst="rect">
            <a:avLst/>
          </a:prstGeom>
          <a:noFill/>
        </p:spPr>
      </p:pic>
      <p:sp>
        <p:nvSpPr>
          <p:cNvPr id="2" name="Slide Number Placeholder 1"/>
          <p:cNvSpPr>
            <a:spLocks noGrp="1"/>
          </p:cNvSpPr>
          <p:nvPr>
            <p:ph type="sldNum" sz="quarter" idx="12"/>
          </p:nvPr>
        </p:nvSpPr>
        <p:spPr/>
        <p:txBody>
          <a:bodyPr/>
          <a:lstStyle/>
          <a:p>
            <a:fld id="{781C0F97-348B-46A2-84FE-EBA07D71BB30}" type="slidenum">
              <a:rPr lang="en-GB" smtClean="0"/>
              <a:t>18</a:t>
            </a:fld>
            <a:endParaRPr lang="en-GB"/>
          </a:p>
        </p:txBody>
      </p:sp>
    </p:spTree>
    <p:extLst>
      <p:ext uri="{BB962C8B-B14F-4D97-AF65-F5344CB8AC3E}">
        <p14:creationId xmlns:p14="http://schemas.microsoft.com/office/powerpoint/2010/main" val="15578962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www.bio.miami.edu/~cmallery/150/memb/c8.7x17.transport.jpg"/>
          <p:cNvPicPr>
            <a:picLocks noChangeAspect="1" noChangeArrowheads="1"/>
          </p:cNvPicPr>
          <p:nvPr/>
        </p:nvPicPr>
        <p:blipFill>
          <a:blip r:embed="rId2" cstate="print"/>
          <a:srcRect/>
          <a:stretch>
            <a:fillRect/>
          </a:stretch>
        </p:blipFill>
        <p:spPr bwMode="auto">
          <a:xfrm>
            <a:off x="1066800" y="533402"/>
            <a:ext cx="7086600" cy="5476009"/>
          </a:xfrm>
          <a:prstGeom prst="rect">
            <a:avLst/>
          </a:prstGeom>
          <a:noFill/>
        </p:spPr>
      </p:pic>
      <p:sp>
        <p:nvSpPr>
          <p:cNvPr id="2" name="Slide Number Placeholder 1"/>
          <p:cNvSpPr>
            <a:spLocks noGrp="1"/>
          </p:cNvSpPr>
          <p:nvPr>
            <p:ph type="sldNum" sz="quarter" idx="12"/>
          </p:nvPr>
        </p:nvSpPr>
        <p:spPr/>
        <p:txBody>
          <a:bodyPr/>
          <a:lstStyle/>
          <a:p>
            <a:fld id="{781C0F97-348B-46A2-84FE-EBA07D71BB30}" type="slidenum">
              <a:rPr lang="en-GB" smtClean="0"/>
              <a:t>19</a:t>
            </a:fld>
            <a:endParaRPr lang="en-GB"/>
          </a:p>
        </p:txBody>
      </p:sp>
    </p:spTree>
    <p:extLst>
      <p:ext uri="{BB962C8B-B14F-4D97-AF65-F5344CB8AC3E}">
        <p14:creationId xmlns:p14="http://schemas.microsoft.com/office/powerpoint/2010/main" val="2209421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33065" y="0"/>
            <a:ext cx="6001604" cy="1143000"/>
          </a:xfrm>
        </p:spPr>
        <p:txBody>
          <a:bodyPr>
            <a:normAutofit fontScale="90000"/>
          </a:bodyPr>
          <a:lstStyle/>
          <a:p>
            <a:pPr eaLnBrk="1" hangingPunct="1">
              <a:defRPr/>
            </a:pPr>
            <a:r>
              <a:rPr lang="en-US" dirty="0" smtClean="0"/>
              <a:t>Membrane Function and structure</a:t>
            </a:r>
          </a:p>
        </p:txBody>
      </p:sp>
      <p:sp>
        <p:nvSpPr>
          <p:cNvPr id="80899" name="Rectangle 3"/>
          <p:cNvSpPr>
            <a:spLocks noGrp="1" noChangeArrowheads="1"/>
          </p:cNvSpPr>
          <p:nvPr>
            <p:ph idx="1"/>
          </p:nvPr>
        </p:nvSpPr>
        <p:spPr>
          <a:xfrm>
            <a:off x="429904" y="1312460"/>
            <a:ext cx="7772400" cy="2795517"/>
          </a:xfrm>
        </p:spPr>
        <p:txBody>
          <a:bodyPr>
            <a:normAutofit fontScale="92500"/>
          </a:bodyPr>
          <a:lstStyle/>
          <a:p>
            <a:pPr eaLnBrk="1" hangingPunct="1">
              <a:defRPr/>
            </a:pPr>
            <a:r>
              <a:rPr lang="en-US" b="1" dirty="0" smtClean="0"/>
              <a:t>Membranes organize the chemical activities of cells.</a:t>
            </a:r>
          </a:p>
          <a:p>
            <a:pPr eaLnBrk="1" hangingPunct="1">
              <a:defRPr/>
            </a:pPr>
            <a:r>
              <a:rPr lang="en-US" sz="2800" dirty="0" smtClean="0"/>
              <a:t>The outer plasma membrane </a:t>
            </a:r>
          </a:p>
          <a:p>
            <a:pPr lvl="1" eaLnBrk="1" hangingPunct="1">
              <a:defRPr/>
            </a:pPr>
            <a:r>
              <a:rPr lang="en-US" sz="2400" dirty="0" smtClean="0"/>
              <a:t>forms a boundary between a living cell and its surroundings</a:t>
            </a:r>
          </a:p>
          <a:p>
            <a:pPr lvl="1" eaLnBrk="1" hangingPunct="1">
              <a:defRPr/>
            </a:pPr>
            <a:r>
              <a:rPr lang="en-US" sz="2400" dirty="0" smtClean="0"/>
              <a:t>Exhibits selective permeability</a:t>
            </a:r>
          </a:p>
          <a:p>
            <a:pPr lvl="2" eaLnBrk="1" hangingPunct="1">
              <a:defRPr/>
            </a:pPr>
            <a:r>
              <a:rPr lang="en-US" sz="2000" dirty="0" smtClean="0"/>
              <a:t>Controls traffic of molecules in and out</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5601" y="4551322"/>
            <a:ext cx="3376968" cy="2306678"/>
          </a:xfrm>
          <a:prstGeom prst="rect">
            <a:avLst/>
          </a:prstGeom>
        </p:spPr>
      </p:pic>
      <p:sp>
        <p:nvSpPr>
          <p:cNvPr id="3" name="Rectangle 2"/>
          <p:cNvSpPr/>
          <p:nvPr/>
        </p:nvSpPr>
        <p:spPr>
          <a:xfrm>
            <a:off x="218209" y="3888779"/>
            <a:ext cx="6629399" cy="2677656"/>
          </a:xfrm>
          <a:prstGeom prst="rect">
            <a:avLst/>
          </a:prstGeom>
        </p:spPr>
        <p:txBody>
          <a:bodyPr wrap="square">
            <a:spAutoFit/>
          </a:bodyPr>
          <a:lstStyle/>
          <a:p>
            <a:pPr>
              <a:defRPr/>
            </a:pPr>
            <a:r>
              <a:rPr lang="en-US" sz="2800" dirty="0" smtClean="0">
                <a:ea typeface="MS PGothic" panose="020B0600070205080204" pitchFamily="34" charset="-128"/>
              </a:rPr>
              <a:t>•Internal membranes provide structural order for metabolism</a:t>
            </a:r>
          </a:p>
          <a:p>
            <a:pPr lvl="2">
              <a:defRPr/>
            </a:pPr>
            <a:endParaRPr lang="en-US" sz="2800" dirty="0">
              <a:ea typeface="MS PGothic" panose="020B0600070205080204" pitchFamily="34" charset="-128"/>
            </a:endParaRPr>
          </a:p>
          <a:p>
            <a:pPr lvl="2">
              <a:defRPr/>
            </a:pPr>
            <a:r>
              <a:rPr lang="en-US" sz="2800" dirty="0" smtClean="0">
                <a:ea typeface="MS PGothic" panose="020B0600070205080204" pitchFamily="34" charset="-128"/>
              </a:rPr>
              <a:t>- Form the cell's organelles</a:t>
            </a:r>
          </a:p>
          <a:p>
            <a:pPr lvl="2">
              <a:defRPr/>
            </a:pPr>
            <a:r>
              <a:rPr lang="en-US" sz="2800" dirty="0" smtClean="0">
                <a:ea typeface="MS PGothic" panose="020B0600070205080204" pitchFamily="34" charset="-128"/>
              </a:rPr>
              <a:t>- Compartmentalize chemical reactions</a:t>
            </a:r>
            <a:endParaRPr lang="en-US" sz="2800" dirty="0">
              <a:ea typeface="MS PGothic" panose="020B0600070205080204" pitchFamily="34" charset="-128"/>
            </a:endParaRP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72500" y="6096000"/>
            <a:ext cx="457200" cy="609600"/>
          </a:xfrm>
          <a:prstGeom prst="rect">
            <a:avLst/>
          </a:prstGeom>
        </p:spPr>
      </p:pic>
      <p:sp>
        <p:nvSpPr>
          <p:cNvPr id="5" name="Slide Number Placeholder 4"/>
          <p:cNvSpPr>
            <a:spLocks noGrp="1"/>
          </p:cNvSpPr>
          <p:nvPr>
            <p:ph type="sldNum" sz="quarter" idx="12"/>
          </p:nvPr>
        </p:nvSpPr>
        <p:spPr/>
        <p:txBody>
          <a:bodyPr/>
          <a:lstStyle/>
          <a:p>
            <a:fld id="{781C0F97-348B-46A2-84FE-EBA07D71BB30}" type="slidenum">
              <a:rPr lang="en-GB" smtClean="0"/>
              <a:t>2</a:t>
            </a:fld>
            <a:endParaRPr lang="en-GB"/>
          </a:p>
        </p:txBody>
      </p:sp>
    </p:spTree>
    <p:extLst>
      <p:ext uri="{BB962C8B-B14F-4D97-AF65-F5344CB8AC3E}">
        <p14:creationId xmlns:p14="http://schemas.microsoft.com/office/powerpoint/2010/main" val="493937290"/>
      </p:ext>
    </p:extLst>
  </p:cSld>
  <p:clrMapOvr>
    <a:masterClrMapping/>
  </p:clrMapOvr>
  <mc:AlternateContent xmlns:mc="http://schemas.openxmlformats.org/markup-compatibility/2006" xmlns:p14="http://schemas.microsoft.com/office/powerpoint/2010/main">
    <mc:Choice Requires="p14">
      <p:transition spd="slow" p14:dur="2000" advTm="357"/>
    </mc:Choice>
    <mc:Fallback xmlns="">
      <p:transition spd="slow" advTm="3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1657350" y="228602"/>
            <a:ext cx="5829300" cy="823913"/>
          </a:xfrm>
        </p:spPr>
        <p:txBody>
          <a:bodyPr/>
          <a:lstStyle/>
          <a:p>
            <a:pPr eaLnBrk="1" hangingPunct="1">
              <a:defRPr/>
            </a:pPr>
            <a:r>
              <a:rPr lang="en-US" sz="4800"/>
              <a:t>Endocytosis</a:t>
            </a:r>
            <a:r>
              <a:rPr lang="en-US" smtClean="0"/>
              <a:t> </a:t>
            </a:r>
          </a:p>
        </p:txBody>
      </p:sp>
      <p:sp>
        <p:nvSpPr>
          <p:cNvPr id="155651" name="Rectangle 3"/>
          <p:cNvSpPr>
            <a:spLocks noGrp="1" noChangeArrowheads="1"/>
          </p:cNvSpPr>
          <p:nvPr>
            <p:ph idx="1"/>
          </p:nvPr>
        </p:nvSpPr>
        <p:spPr>
          <a:xfrm>
            <a:off x="316457" y="1208964"/>
            <a:ext cx="8537528" cy="4953000"/>
          </a:xfrm>
        </p:spPr>
        <p:txBody>
          <a:bodyPr>
            <a:normAutofit fontScale="92500" lnSpcReduction="10000"/>
          </a:bodyPr>
          <a:lstStyle/>
          <a:p>
            <a:pPr eaLnBrk="1" hangingPunct="1">
              <a:lnSpc>
                <a:spcPct val="90000"/>
              </a:lnSpc>
              <a:defRPr/>
            </a:pPr>
            <a:r>
              <a:rPr lang="en-US" dirty="0" smtClean="0"/>
              <a:t>Active process for movement of large molecules and organisms</a:t>
            </a:r>
          </a:p>
          <a:p>
            <a:pPr lvl="1" eaLnBrk="1" hangingPunct="1">
              <a:lnSpc>
                <a:spcPct val="90000"/>
              </a:lnSpc>
              <a:defRPr/>
            </a:pPr>
            <a:r>
              <a:rPr lang="en-US" dirty="0" smtClean="0"/>
              <a:t>Substance is taken in by </a:t>
            </a:r>
            <a:r>
              <a:rPr lang="en-US" dirty="0" smtClean="0">
                <a:solidFill>
                  <a:srgbClr val="FF0000"/>
                </a:solidFill>
              </a:rPr>
              <a:t>vesicle</a:t>
            </a:r>
            <a:r>
              <a:rPr lang="en-US" dirty="0" smtClean="0"/>
              <a:t> formed from cell membrane</a:t>
            </a:r>
          </a:p>
          <a:p>
            <a:pPr marL="457200" lvl="1" indent="0" eaLnBrk="1" hangingPunct="1">
              <a:lnSpc>
                <a:spcPct val="90000"/>
              </a:lnSpc>
              <a:buNone/>
              <a:defRPr/>
            </a:pPr>
            <a:endParaRPr lang="en-US" dirty="0" smtClean="0"/>
          </a:p>
          <a:p>
            <a:pPr lvl="1" eaLnBrk="1" hangingPunct="1">
              <a:lnSpc>
                <a:spcPct val="90000"/>
              </a:lnSpc>
              <a:defRPr/>
            </a:pPr>
            <a:r>
              <a:rPr lang="en-US" dirty="0" smtClean="0"/>
              <a:t>Phagocytosis: solid substance in vesicle</a:t>
            </a:r>
          </a:p>
          <a:p>
            <a:pPr lvl="1" eaLnBrk="1" hangingPunct="1">
              <a:lnSpc>
                <a:spcPct val="90000"/>
              </a:lnSpc>
              <a:defRPr/>
            </a:pPr>
            <a:endParaRPr lang="en-US" dirty="0" smtClean="0"/>
          </a:p>
          <a:p>
            <a:pPr lvl="1">
              <a:lnSpc>
                <a:spcPct val="90000"/>
              </a:lnSpc>
              <a:defRPr/>
            </a:pPr>
            <a:r>
              <a:rPr lang="en-US" dirty="0" smtClean="0"/>
              <a:t>Pinocytosis: liquid droplets in vesicle; </a:t>
            </a:r>
            <a:r>
              <a:rPr lang="en-US" sz="2000" dirty="0"/>
              <a:t>The uptake of extracellular fluids such as hormones and enzymes by the body </a:t>
            </a:r>
            <a:r>
              <a:rPr lang="en-US" sz="2000" dirty="0" smtClean="0"/>
              <a:t>cells</a:t>
            </a:r>
          </a:p>
          <a:p>
            <a:pPr lvl="1">
              <a:lnSpc>
                <a:spcPct val="90000"/>
              </a:lnSpc>
              <a:defRPr/>
            </a:pPr>
            <a:endParaRPr lang="en-US" dirty="0" smtClean="0"/>
          </a:p>
          <a:p>
            <a:pPr lvl="1" eaLnBrk="1" hangingPunct="1">
              <a:lnSpc>
                <a:spcPct val="90000"/>
              </a:lnSpc>
              <a:defRPr/>
            </a:pPr>
            <a:r>
              <a:rPr lang="en-US" dirty="0" smtClean="0"/>
              <a:t>Receptor-Mediated Endocytosis: incoming substance binds to receptor</a:t>
            </a:r>
          </a:p>
          <a:p>
            <a:pPr marL="457200" lvl="1" indent="0">
              <a:lnSpc>
                <a:spcPct val="90000"/>
              </a:lnSpc>
              <a:buNone/>
              <a:defRPr/>
            </a:pPr>
            <a:r>
              <a:rPr lang="en-US" dirty="0" smtClean="0"/>
              <a:t>          Iron Uptake</a:t>
            </a:r>
            <a:r>
              <a:rPr lang="en-US" dirty="0"/>
              <a:t>, Cholesterol </a:t>
            </a:r>
            <a:r>
              <a:rPr lang="en-US" dirty="0" smtClean="0"/>
              <a:t>Uptake, </a:t>
            </a:r>
          </a:p>
        </p:txBody>
      </p:sp>
      <p:sp>
        <p:nvSpPr>
          <p:cNvPr id="2" name="Slide Number Placeholder 1"/>
          <p:cNvSpPr>
            <a:spLocks noGrp="1"/>
          </p:cNvSpPr>
          <p:nvPr>
            <p:ph type="sldNum" sz="quarter" idx="12"/>
          </p:nvPr>
        </p:nvSpPr>
        <p:spPr/>
        <p:txBody>
          <a:bodyPr/>
          <a:lstStyle/>
          <a:p>
            <a:fld id="{781C0F97-348B-46A2-84FE-EBA07D71BB30}" type="slidenum">
              <a:rPr lang="en-GB" smtClean="0"/>
              <a:t>20</a:t>
            </a:fld>
            <a:endParaRPr lang="en-GB"/>
          </a:p>
        </p:txBody>
      </p:sp>
    </p:spTree>
    <p:extLst>
      <p:ext uri="{BB962C8B-B14F-4D97-AF65-F5344CB8AC3E}">
        <p14:creationId xmlns:p14="http://schemas.microsoft.com/office/powerpoint/2010/main" val="691060294"/>
      </p:ext>
    </p:extLst>
  </p:cSld>
  <p:clrMapOvr>
    <a:masterClrMapping/>
  </p:clrMapOvr>
  <mc:AlternateContent xmlns:mc="http://schemas.openxmlformats.org/markup-compatibility/2006" xmlns:p14="http://schemas.microsoft.com/office/powerpoint/2010/main">
    <mc:Choice Requires="p14">
      <p:transition spd="slow" p14:dur="2000" advTm="226015"/>
    </mc:Choice>
    <mc:Fallback xmlns="">
      <p:transition spd="slow" advTm="226015"/>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672" y="935182"/>
            <a:ext cx="7543800" cy="5029200"/>
          </a:xfrm>
          <a:prstGeom prst="rect">
            <a:avLst/>
          </a:prstGeom>
        </p:spPr>
      </p:pic>
      <p:sp>
        <p:nvSpPr>
          <p:cNvPr id="3" name="Slide Number Placeholder 2"/>
          <p:cNvSpPr>
            <a:spLocks noGrp="1"/>
          </p:cNvSpPr>
          <p:nvPr>
            <p:ph type="sldNum" sz="quarter" idx="12"/>
          </p:nvPr>
        </p:nvSpPr>
        <p:spPr/>
        <p:txBody>
          <a:bodyPr/>
          <a:lstStyle/>
          <a:p>
            <a:fld id="{781C0F97-348B-46A2-84FE-EBA07D71BB30}" type="slidenum">
              <a:rPr lang="en-GB" smtClean="0"/>
              <a:t>21</a:t>
            </a:fld>
            <a:endParaRPr lang="en-GB"/>
          </a:p>
        </p:txBody>
      </p:sp>
    </p:spTree>
    <p:extLst>
      <p:ext uri="{BB962C8B-B14F-4D97-AF65-F5344CB8AC3E}">
        <p14:creationId xmlns:p14="http://schemas.microsoft.com/office/powerpoint/2010/main" val="4148253194"/>
      </p:ext>
    </p:extLst>
  </p:cSld>
  <p:clrMapOvr>
    <a:masterClrMapping/>
  </p:clrMapOvr>
  <mc:AlternateContent xmlns:mc="http://schemas.openxmlformats.org/markup-compatibility/2006" xmlns:p14="http://schemas.microsoft.com/office/powerpoint/2010/main">
    <mc:Choice Requires="p14">
      <p:transition spd="slow" p14:dur="2000" advTm="46088"/>
    </mc:Choice>
    <mc:Fallback xmlns="">
      <p:transition spd="slow" advTm="46088"/>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a:xfrm>
            <a:off x="1657350" y="228602"/>
            <a:ext cx="5829300" cy="823913"/>
          </a:xfrm>
        </p:spPr>
        <p:txBody>
          <a:bodyPr/>
          <a:lstStyle/>
          <a:p>
            <a:pPr eaLnBrk="1" hangingPunct="1">
              <a:defRPr/>
            </a:pPr>
            <a:r>
              <a:rPr lang="en-US" sz="4800"/>
              <a:t>Exocytosis</a:t>
            </a:r>
            <a:r>
              <a:rPr lang="en-US" smtClean="0"/>
              <a:t> </a:t>
            </a:r>
          </a:p>
        </p:txBody>
      </p:sp>
      <p:sp>
        <p:nvSpPr>
          <p:cNvPr id="156675" name="Rectangle 3"/>
          <p:cNvSpPr>
            <a:spLocks noGrp="1" noChangeArrowheads="1"/>
          </p:cNvSpPr>
          <p:nvPr>
            <p:ph idx="1"/>
          </p:nvPr>
        </p:nvSpPr>
        <p:spPr>
          <a:xfrm>
            <a:off x="322118" y="1219201"/>
            <a:ext cx="8551718" cy="2008909"/>
          </a:xfrm>
        </p:spPr>
        <p:txBody>
          <a:bodyPr/>
          <a:lstStyle/>
          <a:p>
            <a:pPr eaLnBrk="1" hangingPunct="1">
              <a:defRPr/>
            </a:pPr>
            <a:r>
              <a:rPr lang="en-US" sz="2800" dirty="0" smtClean="0"/>
              <a:t>Substance is expelled after being enclosed in a vesicle within the cell</a:t>
            </a:r>
          </a:p>
          <a:p>
            <a:pPr eaLnBrk="1" hangingPunct="1">
              <a:defRPr/>
            </a:pPr>
            <a:r>
              <a:rPr lang="en-US" sz="2800" dirty="0" smtClean="0"/>
              <a:t>Used to move large molecules out of the cell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9843" y="2445327"/>
            <a:ext cx="4779169" cy="4191000"/>
          </a:xfrm>
          <a:prstGeom prst="rect">
            <a:avLst/>
          </a:prstGeom>
        </p:spPr>
      </p:pic>
      <p:sp>
        <p:nvSpPr>
          <p:cNvPr id="3" name="Slide Number Placeholder 2"/>
          <p:cNvSpPr>
            <a:spLocks noGrp="1"/>
          </p:cNvSpPr>
          <p:nvPr>
            <p:ph type="sldNum" sz="quarter" idx="12"/>
          </p:nvPr>
        </p:nvSpPr>
        <p:spPr/>
        <p:txBody>
          <a:bodyPr/>
          <a:lstStyle/>
          <a:p>
            <a:fld id="{781C0F97-348B-46A2-84FE-EBA07D71BB30}" type="slidenum">
              <a:rPr lang="en-GB" smtClean="0"/>
              <a:t>22</a:t>
            </a:fld>
            <a:endParaRPr lang="en-GB"/>
          </a:p>
        </p:txBody>
      </p:sp>
    </p:spTree>
    <p:extLst>
      <p:ext uri="{BB962C8B-B14F-4D97-AF65-F5344CB8AC3E}">
        <p14:creationId xmlns:p14="http://schemas.microsoft.com/office/powerpoint/2010/main" val="121978344"/>
      </p:ext>
    </p:extLst>
  </p:cSld>
  <p:clrMapOvr>
    <a:masterClrMapping/>
  </p:clrMapOvr>
  <mc:AlternateContent xmlns:mc="http://schemas.openxmlformats.org/markup-compatibility/2006" xmlns:p14="http://schemas.microsoft.com/office/powerpoint/2010/main">
    <mc:Choice Requires="p14">
      <p:transition spd="slow" p14:dur="2000" advTm="44569"/>
    </mc:Choice>
    <mc:Fallback xmlns="">
      <p:transition spd="slow" advTm="44569"/>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238534" y="0"/>
            <a:ext cx="5694528" cy="1143000"/>
          </a:xfrm>
        </p:spPr>
        <p:txBody>
          <a:bodyPr>
            <a:normAutofit fontScale="90000"/>
          </a:bodyPr>
          <a:lstStyle/>
          <a:p>
            <a:pPr eaLnBrk="1" hangingPunct="1">
              <a:defRPr/>
            </a:pPr>
            <a:r>
              <a:rPr lang="en-US" dirty="0" smtClean="0"/>
              <a:t>Fluid Mosaic Model of the PM</a:t>
            </a:r>
          </a:p>
        </p:txBody>
      </p:sp>
      <p:sp>
        <p:nvSpPr>
          <p:cNvPr id="90115" name="Rectangle 3"/>
          <p:cNvSpPr>
            <a:spLocks noGrp="1" noChangeArrowheads="1"/>
          </p:cNvSpPr>
          <p:nvPr>
            <p:ph idx="1"/>
          </p:nvPr>
        </p:nvSpPr>
        <p:spPr>
          <a:xfrm>
            <a:off x="696035" y="1271517"/>
            <a:ext cx="7772400" cy="3027528"/>
          </a:xfrm>
        </p:spPr>
        <p:txBody>
          <a:bodyPr>
            <a:normAutofit lnSpcReduction="10000"/>
          </a:bodyPr>
          <a:lstStyle/>
          <a:p>
            <a:pPr eaLnBrk="1" hangingPunct="1">
              <a:defRPr/>
            </a:pPr>
            <a:r>
              <a:rPr lang="en-US" u="sng" dirty="0" smtClean="0"/>
              <a:t>A membrane is a mosaic</a:t>
            </a:r>
          </a:p>
          <a:p>
            <a:pPr lvl="1" eaLnBrk="1" hangingPunct="1">
              <a:defRPr/>
            </a:pPr>
            <a:r>
              <a:rPr lang="en-US" dirty="0" smtClean="0"/>
              <a:t>Proteins and other molecules are embedded in a framework of phospholipids</a:t>
            </a:r>
          </a:p>
          <a:p>
            <a:pPr lvl="2" eaLnBrk="1" hangingPunct="1">
              <a:defRPr/>
            </a:pPr>
            <a:endParaRPr lang="en-US" sz="800" dirty="0"/>
          </a:p>
          <a:p>
            <a:pPr eaLnBrk="1" hangingPunct="1">
              <a:defRPr/>
            </a:pPr>
            <a:r>
              <a:rPr lang="en-US" u="sng" dirty="0" smtClean="0"/>
              <a:t>A membrane is fluid</a:t>
            </a:r>
          </a:p>
          <a:p>
            <a:pPr lvl="1" eaLnBrk="1" hangingPunct="1">
              <a:defRPr/>
            </a:pPr>
            <a:r>
              <a:rPr lang="en-US" dirty="0" smtClean="0"/>
              <a:t>Most protein and phospholipid molecules can move laterally</a:t>
            </a:r>
          </a:p>
          <a:p>
            <a:pPr eaLnBrk="1" hangingPunct="1">
              <a:defRPr/>
            </a:pPr>
            <a:endParaRPr lang="en-US" dirty="0" smtClean="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2076" y="4097982"/>
            <a:ext cx="3785549" cy="2630933"/>
          </a:xfrm>
          <a:prstGeom prst="rect">
            <a:avLst/>
          </a:prstGeom>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72500" y="6096000"/>
            <a:ext cx="457200" cy="609600"/>
          </a:xfrm>
          <a:prstGeom prst="rect">
            <a:avLst/>
          </a:prstGeom>
        </p:spPr>
      </p:pic>
      <p:sp>
        <p:nvSpPr>
          <p:cNvPr id="4" name="Slide Number Placeholder 3"/>
          <p:cNvSpPr>
            <a:spLocks noGrp="1"/>
          </p:cNvSpPr>
          <p:nvPr>
            <p:ph type="sldNum" sz="quarter" idx="12"/>
          </p:nvPr>
        </p:nvSpPr>
        <p:spPr/>
        <p:txBody>
          <a:bodyPr/>
          <a:lstStyle/>
          <a:p>
            <a:fld id="{781C0F97-348B-46A2-84FE-EBA07D71BB30}" type="slidenum">
              <a:rPr lang="en-GB" smtClean="0"/>
              <a:t>3</a:t>
            </a:fld>
            <a:endParaRPr lang="en-GB"/>
          </a:p>
        </p:txBody>
      </p:sp>
    </p:spTree>
    <p:extLst>
      <p:ext uri="{BB962C8B-B14F-4D97-AF65-F5344CB8AC3E}">
        <p14:creationId xmlns:p14="http://schemas.microsoft.com/office/powerpoint/2010/main" val="2707160610"/>
      </p:ext>
    </p:extLst>
  </p:cSld>
  <p:clrMapOvr>
    <a:masterClrMapping/>
  </p:clrMapOvr>
  <mc:AlternateContent xmlns:mc="http://schemas.openxmlformats.org/markup-compatibility/2006" xmlns:p14="http://schemas.microsoft.com/office/powerpoint/2010/main">
    <mc:Choice Requires="p14">
      <p:transition spd="slow" p14:dur="2000" advTm="675"/>
    </mc:Choice>
    <mc:Fallback xmlns="">
      <p:transition spd="slow" advTm="6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1600200" y="136527"/>
            <a:ext cx="5829300" cy="1311275"/>
          </a:xfrm>
        </p:spPr>
        <p:txBody>
          <a:bodyPr>
            <a:normAutofit fontScale="90000"/>
          </a:bodyPr>
          <a:lstStyle/>
          <a:p>
            <a:pPr eaLnBrk="1" hangingPunct="1">
              <a:defRPr/>
            </a:pPr>
            <a:r>
              <a:rPr lang="en-US" smtClean="0"/>
              <a:t>Macromolecules found in Membranes</a:t>
            </a:r>
          </a:p>
        </p:txBody>
      </p:sp>
      <p:sp>
        <p:nvSpPr>
          <p:cNvPr id="149507" name="Rectangle 3"/>
          <p:cNvSpPr>
            <a:spLocks noGrp="1" noChangeArrowheads="1"/>
          </p:cNvSpPr>
          <p:nvPr>
            <p:ph idx="1"/>
          </p:nvPr>
        </p:nvSpPr>
        <p:spPr>
          <a:xfrm>
            <a:off x="1657350" y="1524000"/>
            <a:ext cx="5943600" cy="4648200"/>
          </a:xfrm>
        </p:spPr>
        <p:txBody>
          <a:bodyPr/>
          <a:lstStyle/>
          <a:p>
            <a:pPr eaLnBrk="1" hangingPunct="1">
              <a:lnSpc>
                <a:spcPct val="90000"/>
              </a:lnSpc>
              <a:defRPr/>
            </a:pPr>
            <a:r>
              <a:rPr lang="en-US"/>
              <a:t>Lipids</a:t>
            </a:r>
          </a:p>
          <a:p>
            <a:pPr lvl="1" eaLnBrk="1" hangingPunct="1">
              <a:lnSpc>
                <a:spcPct val="90000"/>
              </a:lnSpc>
              <a:defRPr/>
            </a:pPr>
            <a:r>
              <a:rPr lang="en-US"/>
              <a:t>Phospholipid bilayer</a:t>
            </a:r>
          </a:p>
          <a:p>
            <a:pPr lvl="1" eaLnBrk="1" hangingPunct="1">
              <a:lnSpc>
                <a:spcPct val="90000"/>
              </a:lnSpc>
              <a:defRPr/>
            </a:pPr>
            <a:r>
              <a:rPr lang="en-US"/>
              <a:t>Cholesterol</a:t>
            </a:r>
          </a:p>
          <a:p>
            <a:pPr eaLnBrk="1" hangingPunct="1">
              <a:lnSpc>
                <a:spcPct val="90000"/>
              </a:lnSpc>
              <a:defRPr/>
            </a:pPr>
            <a:r>
              <a:rPr lang="en-US"/>
              <a:t>Proteins</a:t>
            </a:r>
          </a:p>
          <a:p>
            <a:pPr lvl="1" eaLnBrk="1" hangingPunct="1">
              <a:lnSpc>
                <a:spcPct val="90000"/>
              </a:lnSpc>
              <a:defRPr/>
            </a:pPr>
            <a:r>
              <a:rPr lang="en-US"/>
              <a:t>Transport proteins</a:t>
            </a:r>
          </a:p>
          <a:p>
            <a:pPr lvl="1" eaLnBrk="1" hangingPunct="1">
              <a:lnSpc>
                <a:spcPct val="90000"/>
              </a:lnSpc>
              <a:defRPr/>
            </a:pPr>
            <a:r>
              <a:rPr lang="en-US"/>
              <a:t>Receptor proteins</a:t>
            </a:r>
          </a:p>
          <a:p>
            <a:pPr lvl="1" eaLnBrk="1" hangingPunct="1">
              <a:lnSpc>
                <a:spcPct val="90000"/>
              </a:lnSpc>
              <a:defRPr/>
            </a:pPr>
            <a:r>
              <a:rPr lang="en-US"/>
              <a:t>Recognition proteins</a:t>
            </a:r>
          </a:p>
          <a:p>
            <a:pPr eaLnBrk="1" hangingPunct="1">
              <a:lnSpc>
                <a:spcPct val="90000"/>
              </a:lnSpc>
              <a:defRPr/>
            </a:pPr>
            <a:r>
              <a:rPr lang="en-US"/>
              <a:t>Carbohydrates</a:t>
            </a:r>
          </a:p>
          <a:p>
            <a:pPr lvl="1" eaLnBrk="1" hangingPunct="1">
              <a:lnSpc>
                <a:spcPct val="90000"/>
              </a:lnSpc>
              <a:defRPr/>
            </a:pPr>
            <a:r>
              <a:rPr lang="en-US"/>
              <a:t>Oligosaccharides on glycoproteins</a:t>
            </a:r>
          </a:p>
        </p:txBody>
      </p:sp>
      <p:sp>
        <p:nvSpPr>
          <p:cNvPr id="2" name="Slide Number Placeholder 1"/>
          <p:cNvSpPr>
            <a:spLocks noGrp="1"/>
          </p:cNvSpPr>
          <p:nvPr>
            <p:ph type="sldNum" sz="quarter" idx="12"/>
          </p:nvPr>
        </p:nvSpPr>
        <p:spPr/>
        <p:txBody>
          <a:bodyPr/>
          <a:lstStyle/>
          <a:p>
            <a:fld id="{781C0F97-348B-46A2-84FE-EBA07D71BB30}" type="slidenum">
              <a:rPr lang="en-GB" smtClean="0"/>
              <a:t>4</a:t>
            </a:fld>
            <a:endParaRPr lang="en-GB"/>
          </a:p>
        </p:txBody>
      </p:sp>
    </p:spTree>
    <p:extLst>
      <p:ext uri="{BB962C8B-B14F-4D97-AF65-F5344CB8AC3E}">
        <p14:creationId xmlns:p14="http://schemas.microsoft.com/office/powerpoint/2010/main" val="985988588"/>
      </p:ext>
    </p:extLst>
  </p:cSld>
  <p:clrMapOvr>
    <a:masterClrMapping/>
  </p:clrMapOvr>
  <mc:AlternateContent xmlns:mc="http://schemas.openxmlformats.org/markup-compatibility/2006" xmlns:p14="http://schemas.microsoft.com/office/powerpoint/2010/main">
    <mc:Choice Requires="p14">
      <p:transition spd="slow" p14:dur="2000" advTm="399"/>
    </mc:Choice>
    <mc:Fallback xmlns="">
      <p:transition spd="slow" advTm="399"/>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612" y="163773"/>
            <a:ext cx="7932761" cy="6592074"/>
          </a:xfrm>
          <a:prstGeom prst="rect">
            <a:avLst/>
          </a:prstGeom>
        </p:spPr>
      </p:pic>
      <p:sp>
        <p:nvSpPr>
          <p:cNvPr id="2" name="Slide Number Placeholder 1"/>
          <p:cNvSpPr>
            <a:spLocks noGrp="1"/>
          </p:cNvSpPr>
          <p:nvPr>
            <p:ph type="sldNum" sz="quarter" idx="12"/>
          </p:nvPr>
        </p:nvSpPr>
        <p:spPr/>
        <p:txBody>
          <a:bodyPr/>
          <a:lstStyle/>
          <a:p>
            <a:fld id="{781C0F97-348B-46A2-84FE-EBA07D71BB30}" type="slidenum">
              <a:rPr lang="en-GB" smtClean="0"/>
              <a:t>5</a:t>
            </a:fld>
            <a:endParaRPr lang="en-GB"/>
          </a:p>
        </p:txBody>
      </p:sp>
    </p:spTree>
    <p:extLst>
      <p:ext uri="{BB962C8B-B14F-4D97-AF65-F5344CB8AC3E}">
        <p14:creationId xmlns:p14="http://schemas.microsoft.com/office/powerpoint/2010/main" val="1193860923"/>
      </p:ext>
    </p:extLst>
  </p:cSld>
  <p:clrMapOvr>
    <a:masterClrMapping/>
  </p:clrMapOvr>
  <mc:AlternateContent xmlns:mc="http://schemas.openxmlformats.org/markup-compatibility/2006" xmlns:p14="http://schemas.microsoft.com/office/powerpoint/2010/main">
    <mc:Choice Requires="p14">
      <p:transition spd="slow" p14:dur="2000" advTm="835"/>
    </mc:Choice>
    <mc:Fallback xmlns="">
      <p:transition spd="slow" advTm="835"/>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1314450" y="609602"/>
            <a:ext cx="3886200" cy="1190625"/>
          </a:xfrm>
        </p:spPr>
        <p:txBody>
          <a:bodyPr>
            <a:normAutofit fontScale="90000"/>
          </a:bodyPr>
          <a:lstStyle/>
          <a:p>
            <a:pPr algn="l" eaLnBrk="1" hangingPunct="1">
              <a:defRPr/>
            </a:pPr>
            <a:r>
              <a:rPr lang="en-US" sz="3600"/>
              <a:t>Functions of Membrane Macromolecules</a:t>
            </a:r>
          </a:p>
        </p:txBody>
      </p:sp>
      <p:sp>
        <p:nvSpPr>
          <p:cNvPr id="1027" name="Rectangle 3"/>
          <p:cNvSpPr>
            <a:spLocks noGrp="1" noChangeArrowheads="1"/>
          </p:cNvSpPr>
          <p:nvPr>
            <p:ph idx="1"/>
          </p:nvPr>
        </p:nvSpPr>
        <p:spPr>
          <a:xfrm>
            <a:off x="1657350" y="2057400"/>
            <a:ext cx="5943600" cy="4648200"/>
          </a:xfrm>
        </p:spPr>
        <p:txBody>
          <a:bodyPr/>
          <a:lstStyle/>
          <a:p>
            <a:pPr eaLnBrk="1" hangingPunct="1">
              <a:lnSpc>
                <a:spcPct val="90000"/>
              </a:lnSpc>
              <a:defRPr/>
            </a:pPr>
            <a:r>
              <a:rPr lang="en-US"/>
              <a:t>Lipids</a:t>
            </a:r>
          </a:p>
          <a:p>
            <a:pPr lvl="1" eaLnBrk="1" hangingPunct="1">
              <a:lnSpc>
                <a:spcPct val="90000"/>
              </a:lnSpc>
              <a:defRPr/>
            </a:pPr>
            <a:r>
              <a:rPr lang="en-US"/>
              <a:t>Phospholipid bilayer</a:t>
            </a:r>
          </a:p>
          <a:p>
            <a:pPr lvl="2" eaLnBrk="1" hangingPunct="1">
              <a:lnSpc>
                <a:spcPct val="90000"/>
              </a:lnSpc>
              <a:defRPr/>
            </a:pPr>
            <a:r>
              <a:rPr lang="en-US"/>
              <a:t>Forms boundary to isolate cell contents from environment</a:t>
            </a:r>
          </a:p>
          <a:p>
            <a:pPr lvl="2" eaLnBrk="1" hangingPunct="1">
              <a:lnSpc>
                <a:spcPct val="90000"/>
              </a:lnSpc>
              <a:defRPr/>
            </a:pPr>
            <a:r>
              <a:rPr lang="en-US"/>
              <a:t>Restricts passage of hydrophilic substances across the membrane</a:t>
            </a:r>
          </a:p>
          <a:p>
            <a:pPr lvl="1" eaLnBrk="1" hangingPunct="1">
              <a:lnSpc>
                <a:spcPct val="90000"/>
              </a:lnSpc>
              <a:defRPr/>
            </a:pPr>
            <a:r>
              <a:rPr lang="en-US"/>
              <a:t>Cholesterol</a:t>
            </a:r>
          </a:p>
          <a:p>
            <a:pPr lvl="2" eaLnBrk="1" hangingPunct="1">
              <a:lnSpc>
                <a:spcPct val="90000"/>
              </a:lnSpc>
              <a:defRPr/>
            </a:pPr>
            <a:r>
              <a:rPr lang="en-US"/>
              <a:t>Increases bilayer strength, flexibility</a:t>
            </a:r>
          </a:p>
          <a:p>
            <a:pPr lvl="2" eaLnBrk="1" hangingPunct="1">
              <a:lnSpc>
                <a:spcPct val="90000"/>
              </a:lnSpc>
              <a:defRPr/>
            </a:pPr>
            <a:r>
              <a:rPr lang="en-US"/>
              <a:t>Reduces membrane fluidity</a:t>
            </a:r>
          </a:p>
          <a:p>
            <a:pPr lvl="2" eaLnBrk="1" hangingPunct="1">
              <a:lnSpc>
                <a:spcPct val="90000"/>
              </a:lnSpc>
              <a:defRPr/>
            </a:pPr>
            <a:r>
              <a:rPr lang="en-US"/>
              <a:t>Reduces permeability to water-soluble substances</a:t>
            </a:r>
          </a:p>
        </p:txBody>
      </p:sp>
      <p:pic>
        <p:nvPicPr>
          <p:cNvPr id="9220" name="Picture 4" descr="G:\Chapter-4\Images\FG04_01.jpg"/>
          <p:cNvPicPr>
            <a:picLocks noChangeAspect="1" noChangeArrowheads="1"/>
          </p:cNvPicPr>
          <p:nvPr/>
        </p:nvPicPr>
        <p:blipFill>
          <a:blip r:embed="rId3">
            <a:extLst>
              <a:ext uri="{28A0092B-C50C-407E-A947-70E740481C1C}">
                <a14:useLocalDpi xmlns:a14="http://schemas.microsoft.com/office/drawing/2010/main" val="0"/>
              </a:ext>
            </a:extLst>
          </a:blip>
          <a:srcRect l="3149" t="33600" r="53999" b="16800"/>
          <a:stretch>
            <a:fillRect/>
          </a:stretch>
        </p:blipFill>
        <p:spPr bwMode="auto">
          <a:xfrm>
            <a:off x="5314950" y="152400"/>
            <a:ext cx="2447925" cy="283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6</a:t>
            </a:fld>
            <a:endParaRPr lang="en-GB"/>
          </a:p>
        </p:txBody>
      </p:sp>
    </p:spTree>
    <p:extLst>
      <p:ext uri="{BB962C8B-B14F-4D97-AF65-F5344CB8AC3E}">
        <p14:creationId xmlns:p14="http://schemas.microsoft.com/office/powerpoint/2010/main" val="528156228"/>
      </p:ext>
    </p:extLst>
  </p:cSld>
  <p:clrMapOvr>
    <a:masterClrMapping/>
  </p:clrMapOvr>
  <mc:AlternateContent xmlns:mc="http://schemas.openxmlformats.org/markup-compatibility/2006" xmlns:p14="http://schemas.microsoft.com/office/powerpoint/2010/main">
    <mc:Choice Requires="p14">
      <p:transition spd="slow" p14:dur="2000" advTm="559"/>
    </mc:Choice>
    <mc:Fallback xmlns="">
      <p:transition spd="slow" advTm="559"/>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2050"/>
          <p:cNvSpPr>
            <a:spLocks noGrp="1" noChangeArrowheads="1"/>
          </p:cNvSpPr>
          <p:nvPr>
            <p:ph type="title"/>
          </p:nvPr>
        </p:nvSpPr>
        <p:spPr>
          <a:xfrm>
            <a:off x="1371600" y="152402"/>
            <a:ext cx="4267200" cy="1190625"/>
          </a:xfrm>
        </p:spPr>
        <p:txBody>
          <a:bodyPr>
            <a:normAutofit fontScale="90000"/>
          </a:bodyPr>
          <a:lstStyle/>
          <a:p>
            <a:pPr algn="l" eaLnBrk="1" hangingPunct="1">
              <a:defRPr/>
            </a:pPr>
            <a:r>
              <a:rPr lang="en-US" sz="3600" dirty="0"/>
              <a:t>Functions of Membrane Macromolecules</a:t>
            </a:r>
          </a:p>
        </p:txBody>
      </p:sp>
      <p:sp>
        <p:nvSpPr>
          <p:cNvPr id="150531" name="Rectangle 2051"/>
          <p:cNvSpPr>
            <a:spLocks noGrp="1" noChangeArrowheads="1"/>
          </p:cNvSpPr>
          <p:nvPr>
            <p:ph idx="1"/>
          </p:nvPr>
        </p:nvSpPr>
        <p:spPr>
          <a:xfrm>
            <a:off x="1657350" y="1447800"/>
            <a:ext cx="5943600" cy="4648200"/>
          </a:xfrm>
        </p:spPr>
        <p:txBody>
          <a:bodyPr/>
          <a:lstStyle/>
          <a:p>
            <a:pPr eaLnBrk="1" hangingPunct="1">
              <a:defRPr/>
            </a:pPr>
            <a:r>
              <a:rPr lang="en-US"/>
              <a:t>Proteins</a:t>
            </a:r>
          </a:p>
          <a:p>
            <a:pPr lvl="1" eaLnBrk="1" hangingPunct="1">
              <a:defRPr/>
            </a:pPr>
            <a:r>
              <a:rPr lang="en-US"/>
              <a:t>Transport proteins</a:t>
            </a:r>
          </a:p>
          <a:p>
            <a:pPr lvl="2" eaLnBrk="1" hangingPunct="1">
              <a:defRPr/>
            </a:pPr>
            <a:r>
              <a:rPr lang="en-US"/>
              <a:t>Regulate movement of water soluble substances </a:t>
            </a:r>
          </a:p>
          <a:p>
            <a:pPr lvl="3" eaLnBrk="1" hangingPunct="1">
              <a:defRPr/>
            </a:pPr>
            <a:r>
              <a:rPr lang="en-US" smtClean="0"/>
              <a:t>Channel proteins have pores that allow passage of ions and small water-soluble molecules</a:t>
            </a:r>
          </a:p>
          <a:p>
            <a:pPr lvl="3" eaLnBrk="1" hangingPunct="1">
              <a:defRPr/>
            </a:pPr>
            <a:r>
              <a:rPr lang="en-US" smtClean="0"/>
              <a:t>Carrier proteins bind to molecules and change shape for delivery across membrane</a:t>
            </a:r>
          </a:p>
        </p:txBody>
      </p:sp>
      <p:grpSp>
        <p:nvGrpSpPr>
          <p:cNvPr id="10244" name="Group 2054"/>
          <p:cNvGrpSpPr>
            <a:grpSpLocks/>
          </p:cNvGrpSpPr>
          <p:nvPr/>
        </p:nvGrpSpPr>
        <p:grpSpPr bwMode="auto">
          <a:xfrm>
            <a:off x="5940028" y="312738"/>
            <a:ext cx="1546622" cy="1668462"/>
            <a:chOff x="717" y="2214"/>
            <a:chExt cx="2499" cy="1909"/>
          </a:xfrm>
        </p:grpSpPr>
        <p:pic>
          <p:nvPicPr>
            <p:cNvPr id="10246" name="Picture 2052" descr="G:\Chapter-4\Images\FG04_03b.jpg"/>
            <p:cNvPicPr>
              <a:picLocks noChangeAspect="1" noChangeArrowheads="1"/>
            </p:cNvPicPr>
            <p:nvPr/>
          </p:nvPicPr>
          <p:blipFill>
            <a:blip r:embed="rId3" cstate="print">
              <a:extLst>
                <a:ext uri="{28A0092B-C50C-407E-A947-70E740481C1C}">
                  <a14:useLocalDpi xmlns:a14="http://schemas.microsoft.com/office/drawing/2010/main" val="0"/>
                </a:ext>
              </a:extLst>
            </a:blip>
            <a:srcRect l="25200" t="10800" b="4800"/>
            <a:stretch>
              <a:fillRect/>
            </a:stretch>
          </p:blipFill>
          <p:spPr bwMode="auto">
            <a:xfrm>
              <a:off x="960" y="2214"/>
              <a:ext cx="2256" cy="1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3" name="Rectangle 2053"/>
            <p:cNvSpPr>
              <a:spLocks noChangeArrowheads="1"/>
            </p:cNvSpPr>
            <p:nvPr/>
          </p:nvSpPr>
          <p:spPr bwMode="auto">
            <a:xfrm>
              <a:off x="717" y="2214"/>
              <a:ext cx="246" cy="1907"/>
            </a:xfrm>
            <a:prstGeom prst="rect">
              <a:avLst/>
            </a:prstGeom>
            <a:solidFill>
              <a:schemeClr val="tx1"/>
            </a:solidFill>
            <a:ln w="9525">
              <a:noFill/>
              <a:miter lim="800000"/>
              <a:headEnd/>
              <a:tailEnd/>
            </a:ln>
            <a:effectLst/>
          </p:spPr>
          <p:txBody>
            <a:bodyPr wrap="none" anchor="ctr"/>
            <a:lstStyle/>
            <a:p>
              <a:pPr>
                <a:defRPr/>
              </a:pPr>
              <a:endParaRPr lang="en-US">
                <a:latin typeface="Arial" charset="0"/>
              </a:endParaRPr>
            </a:p>
          </p:txBody>
        </p:sp>
      </p:grpSp>
      <p:pic>
        <p:nvPicPr>
          <p:cNvPr id="10245" name="Picture 2055" descr="G:\Chapter-4\Images\FG4_06.jpg"/>
          <p:cNvPicPr>
            <a:picLocks noChangeAspect="1" noChangeArrowheads="1"/>
          </p:cNvPicPr>
          <p:nvPr/>
        </p:nvPicPr>
        <p:blipFill>
          <a:blip r:embed="rId4">
            <a:extLst>
              <a:ext uri="{28A0092B-C50C-407E-A947-70E740481C1C}">
                <a14:useLocalDpi xmlns:a14="http://schemas.microsoft.com/office/drawing/2010/main" val="0"/>
              </a:ext>
            </a:extLst>
          </a:blip>
          <a:srcRect l="2251" t="30000" r="2251" b="25200"/>
          <a:stretch>
            <a:fillRect/>
          </a:stretch>
        </p:blipFill>
        <p:spPr bwMode="auto">
          <a:xfrm>
            <a:off x="3314700" y="5022850"/>
            <a:ext cx="3429000"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7</a:t>
            </a:fld>
            <a:endParaRPr lang="en-GB"/>
          </a:p>
        </p:txBody>
      </p:sp>
    </p:spTree>
    <p:extLst>
      <p:ext uri="{BB962C8B-B14F-4D97-AF65-F5344CB8AC3E}">
        <p14:creationId xmlns:p14="http://schemas.microsoft.com/office/powerpoint/2010/main" val="3923038483"/>
      </p:ext>
    </p:extLst>
  </p:cSld>
  <p:clrMapOvr>
    <a:masterClrMapping/>
  </p:clrMapOvr>
  <mc:AlternateContent xmlns:mc="http://schemas.openxmlformats.org/markup-compatibility/2006" xmlns:p14="http://schemas.microsoft.com/office/powerpoint/2010/main">
    <mc:Choice Requires="p14">
      <p:transition spd="slow" p14:dur="2000" advTm="131134"/>
    </mc:Choice>
    <mc:Fallback xmlns="">
      <p:transition spd="slow" advTm="131134"/>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990599" y="304800"/>
            <a:ext cx="4680045" cy="1311275"/>
          </a:xfrm>
        </p:spPr>
        <p:txBody>
          <a:bodyPr>
            <a:normAutofit fontScale="90000"/>
          </a:bodyPr>
          <a:lstStyle/>
          <a:p>
            <a:pPr algn="l" eaLnBrk="1" hangingPunct="1">
              <a:defRPr/>
            </a:pPr>
            <a:r>
              <a:rPr lang="en-US" dirty="0" smtClean="0"/>
              <a:t>Functions of Membrane Macromolecules</a:t>
            </a:r>
          </a:p>
        </p:txBody>
      </p:sp>
      <p:sp>
        <p:nvSpPr>
          <p:cNvPr id="151555" name="Rectangle 3"/>
          <p:cNvSpPr>
            <a:spLocks noGrp="1" noChangeArrowheads="1"/>
          </p:cNvSpPr>
          <p:nvPr>
            <p:ph idx="1"/>
          </p:nvPr>
        </p:nvSpPr>
        <p:spPr>
          <a:xfrm>
            <a:off x="628650" y="2209800"/>
            <a:ext cx="5943600" cy="4648200"/>
          </a:xfrm>
        </p:spPr>
        <p:txBody>
          <a:bodyPr>
            <a:normAutofit lnSpcReduction="10000"/>
          </a:bodyPr>
          <a:lstStyle/>
          <a:p>
            <a:pPr eaLnBrk="1" hangingPunct="1">
              <a:defRPr/>
            </a:pPr>
            <a:r>
              <a:rPr lang="en-US" dirty="0"/>
              <a:t>Proteins</a:t>
            </a:r>
          </a:p>
          <a:p>
            <a:pPr lvl="1" eaLnBrk="1" hangingPunct="1">
              <a:defRPr/>
            </a:pPr>
            <a:r>
              <a:rPr lang="en-US" dirty="0"/>
              <a:t>Receptor proteins</a:t>
            </a:r>
          </a:p>
          <a:p>
            <a:pPr lvl="2" eaLnBrk="1" hangingPunct="1">
              <a:defRPr/>
            </a:pPr>
            <a:r>
              <a:rPr lang="en-US" dirty="0"/>
              <a:t>Docking site for molecules outside the cell</a:t>
            </a:r>
          </a:p>
          <a:p>
            <a:pPr lvl="2" eaLnBrk="1" hangingPunct="1">
              <a:defRPr/>
            </a:pPr>
            <a:r>
              <a:rPr lang="en-US" dirty="0"/>
              <a:t>Trigger internal cellular response </a:t>
            </a:r>
          </a:p>
          <a:p>
            <a:pPr lvl="1" eaLnBrk="1" hangingPunct="1">
              <a:defRPr/>
            </a:pPr>
            <a:r>
              <a:rPr lang="en-US" dirty="0"/>
              <a:t>Recognition proteins</a:t>
            </a:r>
          </a:p>
          <a:p>
            <a:pPr lvl="2" eaLnBrk="1" hangingPunct="1">
              <a:defRPr/>
            </a:pPr>
            <a:r>
              <a:rPr lang="en-US" dirty="0"/>
              <a:t>Identification tags</a:t>
            </a:r>
          </a:p>
          <a:p>
            <a:pPr lvl="3" eaLnBrk="1" hangingPunct="1">
              <a:defRPr/>
            </a:pPr>
            <a:r>
              <a:rPr lang="en-US" dirty="0"/>
              <a:t>Oligosaccharides aid in </a:t>
            </a:r>
            <a:br>
              <a:rPr lang="en-US" dirty="0"/>
            </a:br>
            <a:r>
              <a:rPr lang="en-US" dirty="0"/>
              <a:t>cell-cell recognition</a:t>
            </a:r>
          </a:p>
          <a:p>
            <a:pPr lvl="2" eaLnBrk="1" hangingPunct="1">
              <a:defRPr/>
            </a:pPr>
            <a:r>
              <a:rPr lang="en-US" dirty="0"/>
              <a:t>Cell-surface attachment </a:t>
            </a:r>
            <a:br>
              <a:rPr lang="en-US" dirty="0"/>
            </a:br>
            <a:r>
              <a:rPr lang="en-US" dirty="0"/>
              <a:t>sites</a:t>
            </a:r>
          </a:p>
          <a:p>
            <a:pPr lvl="2" eaLnBrk="1" hangingPunct="1">
              <a:buFontTx/>
              <a:buNone/>
              <a:defRPr/>
            </a:pPr>
            <a:endParaRPr lang="en-US" dirty="0"/>
          </a:p>
        </p:txBody>
      </p:sp>
      <p:pic>
        <p:nvPicPr>
          <p:cNvPr id="11268" name="Picture 5" descr="G:\Chapter-4\Images\FG04_01.jpg"/>
          <p:cNvPicPr>
            <a:picLocks noChangeAspect="1" noChangeArrowheads="1"/>
          </p:cNvPicPr>
          <p:nvPr/>
        </p:nvPicPr>
        <p:blipFill>
          <a:blip r:embed="rId3">
            <a:extLst>
              <a:ext uri="{28A0092B-C50C-407E-A947-70E740481C1C}">
                <a14:useLocalDpi xmlns:a14="http://schemas.microsoft.com/office/drawing/2010/main" val="0"/>
              </a:ext>
            </a:extLst>
          </a:blip>
          <a:srcRect l="3149" t="33600" r="43201" b="13200"/>
          <a:stretch>
            <a:fillRect/>
          </a:stretch>
        </p:blipFill>
        <p:spPr bwMode="auto">
          <a:xfrm>
            <a:off x="5670644" y="3923506"/>
            <a:ext cx="3111689" cy="2680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6"/>
          <p:cNvPicPr>
            <a:picLocks noChangeAspect="1" noChangeArrowheads="1"/>
          </p:cNvPicPr>
          <p:nvPr/>
        </p:nvPicPr>
        <p:blipFill>
          <a:blip r:embed="rId4">
            <a:extLst>
              <a:ext uri="{28A0092B-C50C-407E-A947-70E740481C1C}">
                <a14:useLocalDpi xmlns:a14="http://schemas.microsoft.com/office/drawing/2010/main" val="0"/>
              </a:ext>
            </a:extLst>
          </a:blip>
          <a:srcRect t="2000"/>
          <a:stretch>
            <a:fillRect/>
          </a:stretch>
        </p:blipFill>
        <p:spPr bwMode="auto">
          <a:xfrm>
            <a:off x="5670645" y="477673"/>
            <a:ext cx="3111689" cy="2852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8</a:t>
            </a:fld>
            <a:endParaRPr lang="en-GB"/>
          </a:p>
        </p:txBody>
      </p:sp>
    </p:spTree>
    <p:extLst>
      <p:ext uri="{BB962C8B-B14F-4D97-AF65-F5344CB8AC3E}">
        <p14:creationId xmlns:p14="http://schemas.microsoft.com/office/powerpoint/2010/main" val="1285480300"/>
      </p:ext>
    </p:extLst>
  </p:cSld>
  <p:clrMapOvr>
    <a:masterClrMapping/>
  </p:clrMapOvr>
  <mc:AlternateContent xmlns:mc="http://schemas.openxmlformats.org/markup-compatibility/2006" xmlns:p14="http://schemas.microsoft.com/office/powerpoint/2010/main">
    <mc:Choice Requires="p14">
      <p:transition spd="slow" p14:dur="2000" advTm="449077"/>
    </mc:Choice>
    <mc:Fallback xmlns="">
      <p:transition spd="slow" advTm="449077"/>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613" name="Rectangle 2069"/>
          <p:cNvSpPr>
            <a:spLocks noGrp="1" noChangeArrowheads="1"/>
          </p:cNvSpPr>
          <p:nvPr>
            <p:ph type="title"/>
          </p:nvPr>
        </p:nvSpPr>
        <p:spPr>
          <a:xfrm>
            <a:off x="1856186" y="60327"/>
            <a:ext cx="5630465" cy="1311275"/>
          </a:xfrm>
        </p:spPr>
        <p:txBody>
          <a:bodyPr/>
          <a:lstStyle/>
          <a:p>
            <a:pPr eaLnBrk="1" hangingPunct="1">
              <a:defRPr/>
            </a:pPr>
            <a:r>
              <a:rPr lang="en-US" sz="2800" b="1" dirty="0" smtClean="0"/>
              <a:t>Fluid Mosaic Model</a:t>
            </a:r>
            <a:br>
              <a:rPr lang="en-US" sz="2800" b="1" dirty="0" smtClean="0"/>
            </a:br>
            <a:r>
              <a:rPr lang="en-US" sz="2800" b="1" dirty="0" smtClean="0"/>
              <a:t>of Membrane Structure</a:t>
            </a:r>
          </a:p>
        </p:txBody>
      </p:sp>
      <p:sp>
        <p:nvSpPr>
          <p:cNvPr id="4" name="Rectangle 3"/>
          <p:cNvSpPr/>
          <p:nvPr/>
        </p:nvSpPr>
        <p:spPr>
          <a:xfrm>
            <a:off x="197428" y="1483859"/>
            <a:ext cx="8707581" cy="1754326"/>
          </a:xfrm>
          <a:prstGeom prst="rect">
            <a:avLst/>
          </a:prstGeom>
        </p:spPr>
        <p:txBody>
          <a:bodyPr wrap="square">
            <a:spAutoFit/>
          </a:bodyPr>
          <a:lstStyle/>
          <a:p>
            <a:r>
              <a:rPr lang="en-US" dirty="0"/>
              <a:t>Within the phospholipid bilayer are many different types of embedded proteins and cholesterol molecules whose presence spawned the term </a:t>
            </a:r>
            <a:r>
              <a:rPr lang="en-US" i="1" dirty="0"/>
              <a:t>mosaic</a:t>
            </a:r>
            <a:r>
              <a:rPr lang="en-US" dirty="0"/>
              <a:t>. From scanning electron microscope images, it was observed that the embedded molecules can move sideways throughout the membrane, meaning the membrane is not solid, but more like a </a:t>
            </a:r>
            <a:r>
              <a:rPr lang="en-US" i="1" dirty="0"/>
              <a:t>fluid</a:t>
            </a:r>
            <a:r>
              <a:rPr lang="en-US" dirty="0"/>
              <a:t>.</a:t>
            </a:r>
            <a:br>
              <a:rPr lang="en-US" dirty="0"/>
            </a:br>
            <a:r>
              <a:rPr lang="en-US" dirty="0"/>
              <a:t/>
            </a:r>
            <a:br>
              <a:rPr lang="en-US" dirty="0"/>
            </a:b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0675" y="2563092"/>
            <a:ext cx="5962650" cy="4073235"/>
          </a:xfrm>
          <a:prstGeom prst="rect">
            <a:avLst/>
          </a:prstGeom>
        </p:spPr>
      </p:pic>
      <p:sp>
        <p:nvSpPr>
          <p:cNvPr id="2" name="Slide Number Placeholder 1"/>
          <p:cNvSpPr>
            <a:spLocks noGrp="1"/>
          </p:cNvSpPr>
          <p:nvPr>
            <p:ph type="sldNum" sz="quarter" idx="12"/>
          </p:nvPr>
        </p:nvSpPr>
        <p:spPr/>
        <p:txBody>
          <a:bodyPr/>
          <a:lstStyle/>
          <a:p>
            <a:fld id="{781C0F97-348B-46A2-84FE-EBA07D71BB30}" type="slidenum">
              <a:rPr lang="en-GB" smtClean="0"/>
              <a:t>9</a:t>
            </a:fld>
            <a:endParaRPr lang="en-GB"/>
          </a:p>
        </p:txBody>
      </p:sp>
    </p:spTree>
    <p:extLst>
      <p:ext uri="{BB962C8B-B14F-4D97-AF65-F5344CB8AC3E}">
        <p14:creationId xmlns:p14="http://schemas.microsoft.com/office/powerpoint/2010/main" val="1444922417"/>
      </p:ext>
    </p:extLst>
  </p:cSld>
  <p:clrMapOvr>
    <a:masterClrMapping/>
  </p:clrMapOvr>
  <p:transition advTm="41398"/>
  <p:timing>
    <p:tnLst>
      <p:par>
        <p:cTn id="1" dur="indefinite" restart="never" nodeType="tmRoot"/>
      </p:par>
    </p:tnLst>
  </p:timing>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2</TotalTime>
  <Words>768</Words>
  <Application>Microsoft Office PowerPoint</Application>
  <PresentationFormat>On-screen Show (4:3)</PresentationFormat>
  <Paragraphs>149</Paragraphs>
  <Slides>22</Slides>
  <Notes>10</Notes>
  <HiddenSlides>0</HiddenSlides>
  <MMClips>2</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Soran-Template</vt:lpstr>
      <vt:lpstr>Cell and Molecular Biology</vt:lpstr>
      <vt:lpstr>Membrane Function and structure</vt:lpstr>
      <vt:lpstr>Fluid Mosaic Model of the PM</vt:lpstr>
      <vt:lpstr>Macromolecules found in Membranes</vt:lpstr>
      <vt:lpstr>PowerPoint Presentation</vt:lpstr>
      <vt:lpstr>Functions of Membrane Macromolecules</vt:lpstr>
      <vt:lpstr>Functions of Membrane Macromolecules</vt:lpstr>
      <vt:lpstr>Functions of Membrane Macromolecules</vt:lpstr>
      <vt:lpstr>Fluid Mosaic Model of Membrane 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Endocytosis </vt:lpstr>
      <vt:lpstr>PowerPoint Presentation</vt:lpstr>
      <vt:lpstr>Exocytosis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and Molecular Biology</dc:title>
  <dc:creator>Halani</dc:creator>
  <cp:lastModifiedBy>Halani</cp:lastModifiedBy>
  <cp:revision>1</cp:revision>
  <dcterms:created xsi:type="dcterms:W3CDTF">2014-11-10T05:13:26Z</dcterms:created>
  <dcterms:modified xsi:type="dcterms:W3CDTF">2014-11-10T05:15:49Z</dcterms:modified>
</cp:coreProperties>
</file>