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 showGuides="1">
      <p:cViewPr>
        <p:scale>
          <a:sx n="60" d="100"/>
          <a:sy n="60" d="100"/>
        </p:scale>
        <p:origin x="-165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romosom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Sex" TargetMode="External"/><Relationship Id="rId5" Type="http://schemas.openxmlformats.org/officeDocument/2006/relationships/hyperlink" Target="http://en.wikipedia.org/wiki/Genotype" TargetMode="External"/><Relationship Id="rId4" Type="http://schemas.openxmlformats.org/officeDocument/2006/relationships/hyperlink" Target="http://en.wikipedia.org/wiki/Chromosomal_aberration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33BFF30-1B78-441D-A07B-1047C28634A4}" type="slidenum">
              <a:rPr lang="en-US" altLang="en-US" sz="1200" smtClean="0">
                <a:latin typeface="Arial" charset="0"/>
              </a:rPr>
              <a:pPr eaLnBrk="1" hangingPunct="1"/>
              <a:t>2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B753BE9-3D43-4DD7-852B-3483255232FD}" type="slidenum">
              <a:rPr lang="en-US" altLang="en-US" sz="1200" smtClean="0">
                <a:latin typeface="Arial" charset="0"/>
              </a:rPr>
              <a:pPr eaLnBrk="1" hangingPunct="1"/>
              <a:t>5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1600" smtClean="0"/>
              <a:t>Single DNA Molecule and associated proteins</a:t>
            </a:r>
          </a:p>
          <a:p>
            <a:pPr eaLnBrk="1" hangingPunct="1"/>
            <a:r>
              <a:rPr lang="en-US" altLang="en-US" sz="1400" smtClean="0"/>
              <a:t>Evident during metaphase of Mitosis and Meiosis</a:t>
            </a:r>
          </a:p>
          <a:p>
            <a:pPr eaLnBrk="1" hangingPunct="1"/>
            <a:r>
              <a:rPr lang="en-US" altLang="en-US" sz="1400" smtClean="0"/>
              <a:t>Karyotype---A </a:t>
            </a:r>
            <a:r>
              <a:rPr lang="en-US" altLang="en-US" sz="1400" b="1" smtClean="0"/>
              <a:t>karyotype</a:t>
            </a:r>
            <a:r>
              <a:rPr lang="en-US" altLang="en-US" sz="1400" smtClean="0"/>
              <a:t> is the complete set of all </a:t>
            </a:r>
            <a:r>
              <a:rPr lang="en-US" altLang="en-US" sz="1400" smtClean="0">
                <a:hlinkClick r:id="rId3" tooltip="Chromosome"/>
              </a:rPr>
              <a:t>chromosomes</a:t>
            </a:r>
            <a:r>
              <a:rPr lang="en-US" altLang="en-US" sz="1400" smtClean="0"/>
              <a:t> of a cell of any living organism. The chromosomes are arranged and displayed (often on a photo) in a standard format: in pairs, ordered by size. Karyotypes are examined in searches for </a:t>
            </a:r>
            <a:r>
              <a:rPr lang="en-US" altLang="en-US" sz="1400" smtClean="0">
                <a:hlinkClick r:id="rId4" tooltip="Chromosomal aberration"/>
              </a:rPr>
              <a:t>chromosomal aberrations</a:t>
            </a:r>
            <a:r>
              <a:rPr lang="en-US" altLang="en-US" sz="1400" smtClean="0"/>
              <a:t>, and may be used to determine other macroscopically visible aspects of an individual's </a:t>
            </a:r>
            <a:r>
              <a:rPr lang="en-US" altLang="en-US" sz="1400" smtClean="0">
                <a:hlinkClick r:id="rId5" tooltip="Genotype"/>
              </a:rPr>
              <a:t>genotype</a:t>
            </a:r>
            <a:r>
              <a:rPr lang="en-US" altLang="en-US" sz="1400" smtClean="0"/>
              <a:t>, such as </a:t>
            </a:r>
            <a:r>
              <a:rPr lang="en-US" altLang="en-US" sz="1400" smtClean="0">
                <a:hlinkClick r:id="rId6" tooltip="Sex"/>
              </a:rPr>
              <a:t>sex</a:t>
            </a:r>
            <a:r>
              <a:rPr lang="en-US" altLang="en-US" sz="1400" smtClean="0"/>
              <a:t> (XX vs. XY pair). </a:t>
            </a:r>
          </a:p>
          <a:p>
            <a:pPr eaLnBrk="1" hangingPunct="1"/>
            <a:r>
              <a:rPr lang="en-US" altLang="en-US" sz="1400" smtClean="0"/>
              <a:t>Technically, chromosomes are the duplicated, condensed form of chromatin, but the terms are used somewhat interchangeably.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CF25FAF-9245-4831-96F3-909837A6E90F}" type="slidenum">
              <a:rPr lang="en-US" altLang="en-US" sz="1200" smtClean="0">
                <a:latin typeface="Arial" charset="0"/>
              </a:rPr>
              <a:pPr eaLnBrk="1" hangingPunct="1"/>
              <a:t>6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1400" smtClean="0"/>
              <a:t>Main packaging proteins---found in eukaryotes and some Archaes</a:t>
            </a:r>
          </a:p>
          <a:p>
            <a:pPr eaLnBrk="1" hangingPunct="1"/>
            <a:r>
              <a:rPr lang="en-US" altLang="en-US" sz="1400" smtClean="0"/>
              <a:t>Mass of histones in nucleus = mass of DNA</a:t>
            </a:r>
          </a:p>
          <a:p>
            <a:pPr eaLnBrk="1" hangingPunct="1"/>
            <a:r>
              <a:rPr lang="en-US" altLang="en-US" sz="1400" smtClean="0"/>
              <a:t>The (+) charges are instrumental in the recognition process, binding by electrostatic interactions to the phosphate backbone.</a:t>
            </a:r>
          </a:p>
          <a:p>
            <a:pPr eaLnBrk="1" hangingPunct="1"/>
            <a:r>
              <a:rPr lang="en-US" altLang="en-US" sz="1400" smtClean="0"/>
              <a:t>HOW CAN THEY BE REMOVED?</a:t>
            </a:r>
          </a:p>
          <a:p>
            <a:pPr eaLnBrk="1" hangingPunct="1"/>
            <a:r>
              <a:rPr lang="en-US" altLang="en-US" sz="1400" u="sng" smtClean="0"/>
              <a:t>Sequence independent</a:t>
            </a:r>
            <a:r>
              <a:rPr lang="en-US" altLang="en-US" sz="1400" smtClean="0"/>
              <a:t> contacts mediate interactions between core histones and DNA. DNA is bent around histone core. Basis for bending is H-bonding between histones and contacts in minor groove (140 H-bonds, primarily between histone and O of phosphates in backbone in minor groove, 7 between R-groups and bases in minor groove). Note: average DNA interacting protein has 20 H-bonds. Basic nature of histones masks negative phosphates, allows bending. </a:t>
            </a:r>
          </a:p>
          <a:p>
            <a:pPr eaLnBrk="1" hangingPunct="1"/>
            <a:r>
              <a:rPr lang="en-US" altLang="en-US" sz="1800" smtClean="0">
                <a:sym typeface="Symbol" pitchFamily="18" charset="2"/>
              </a:rPr>
              <a:t>binding is strong but in areas with little info, is non-specific.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0ECA0E3-50C2-4216-9608-982777DA82A6}" type="slidenum">
              <a:rPr lang="en-US" altLang="en-US" sz="1200" smtClean="0">
                <a:latin typeface="Arial" charset="0"/>
              </a:rPr>
              <a:pPr eaLnBrk="1" hangingPunct="1"/>
              <a:t>7</a:t>
            </a:fld>
            <a:endParaRPr lang="en-US" altLang="en-US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71B9853-5900-4B0F-9B17-56CDB31C0A58}" type="slidenum">
              <a:rPr lang="en-US" altLang="en-US" sz="1200" smtClean="0">
                <a:latin typeface="Arial" charset="0"/>
              </a:rPr>
              <a:pPr eaLnBrk="1" hangingPunct="1"/>
              <a:t>9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B8F67D7-E56C-4EE3-8C27-70D309C64E35}" type="slidenum">
              <a:rPr lang="en-US" altLang="en-US" sz="1200" smtClean="0">
                <a:latin typeface="Arial" charset="0"/>
              </a:rPr>
              <a:pPr eaLnBrk="1" hangingPunct="1"/>
              <a:t>13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Geneva" charset="0"/>
              </a:rPr>
              <a:t>Figure: 20.19</a:t>
            </a:r>
          </a:p>
          <a:p>
            <a:pPr eaLnBrk="1" hangingPunct="1"/>
            <a:r>
              <a:rPr lang="en-US" altLang="en-US" sz="1600" smtClean="0">
                <a:solidFill>
                  <a:srgbClr val="000000"/>
                </a:solidFill>
                <a:latin typeface="Geneva" charset="0"/>
              </a:rPr>
              <a:t>The next level of compaction</a:t>
            </a:r>
          </a:p>
          <a:p>
            <a:pPr eaLnBrk="1" hangingPunct="1"/>
            <a:endParaRPr lang="en-US" altLang="en-US" sz="1600" smtClean="0">
              <a:solidFill>
                <a:srgbClr val="000000"/>
              </a:solidFill>
              <a:latin typeface="Geneva" charset="0"/>
            </a:endParaRP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Geneva" charset="0"/>
              </a:rPr>
              <a:t>Title: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Geneva" charset="0"/>
              </a:rPr>
              <a:t>The 30 nm thread is a coiled coil</a:t>
            </a:r>
          </a:p>
          <a:p>
            <a:pPr eaLnBrk="1" hangingPunct="1"/>
            <a:endParaRPr lang="en-US" altLang="en-US" smtClean="0">
              <a:solidFill>
                <a:srgbClr val="000000"/>
              </a:solidFill>
              <a:latin typeface="Geneva" charset="0"/>
            </a:endParaRP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Geneva" charset="0"/>
              </a:rPr>
              <a:t>Caption: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Geneva" charset="0"/>
              </a:rPr>
              <a:t>The 30 nm fiber has a coiled structure. Photograph kindly provided by Barbara Hamkalo.</a:t>
            </a:r>
          </a:p>
          <a:p>
            <a:pPr eaLnBrk="1" hangingPunct="1"/>
            <a:endParaRPr lang="en-US" altLang="en-US" smtClean="0">
              <a:solidFill>
                <a:srgbClr val="000000"/>
              </a:solidFill>
              <a:latin typeface="Geneva" charset="0"/>
            </a:endParaRP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EA66962-0887-46B6-80A5-24674F614A6A}" type="slidenum">
              <a:rPr lang="en-US" altLang="en-US" sz="1200" smtClean="0">
                <a:latin typeface="Arial" charset="0"/>
              </a:rPr>
              <a:pPr eaLnBrk="1" hangingPunct="1"/>
              <a:t>14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2522879-557C-4210-9327-B199E8EE6CA3}" type="slidenum">
              <a:rPr lang="en-US" altLang="en-US" sz="1200" smtClean="0">
                <a:latin typeface="Arial" charset="0"/>
              </a:rPr>
              <a:pPr eaLnBrk="1" hangingPunct="1"/>
              <a:t>18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1600" smtClean="0"/>
              <a:t>NOTE: if histones from different species are added to any eukaryotic DNA sample, chromatin is reconstituted. Implication?</a:t>
            </a:r>
          </a:p>
          <a:p>
            <a:pPr eaLnBrk="1" hangingPunct="1"/>
            <a:r>
              <a:rPr lang="en-US" altLang="en-US" sz="1600" smtClean="0"/>
              <a:t>Very highly conserved in eukaryotes in both</a:t>
            </a:r>
          </a:p>
          <a:p>
            <a:pPr lvl="1" eaLnBrk="1" hangingPunct="1"/>
            <a:r>
              <a:rPr lang="en-US" altLang="en-US" sz="1600" smtClean="0"/>
              <a:t>Structure—very similar aa composition, most substitutions are conservative. </a:t>
            </a:r>
          </a:p>
          <a:p>
            <a:pPr lvl="1" eaLnBrk="1" hangingPunct="1"/>
            <a:r>
              <a:rPr lang="en-US" altLang="en-US" sz="1600" smtClean="0"/>
              <a:t>Function</a:t>
            </a:r>
          </a:p>
          <a:p>
            <a:pPr lvl="2" eaLnBrk="1" hangingPunct="1"/>
            <a:r>
              <a:rPr lang="en-US" altLang="en-US" sz="1600" smtClean="0"/>
              <a:t>Protection</a:t>
            </a:r>
          </a:p>
          <a:p>
            <a:pPr lvl="2" eaLnBrk="1" hangingPunct="1"/>
            <a:r>
              <a:rPr lang="en-US" altLang="en-US" sz="1600" smtClean="0"/>
              <a:t>Must allow function</a:t>
            </a:r>
          </a:p>
          <a:p>
            <a:pPr lvl="2" eaLnBrk="1" hangingPunct="1"/>
            <a:r>
              <a:rPr lang="en-US" altLang="en-US" sz="1600" smtClean="0"/>
              <a:t>QUESTION: CAN THEY AFFECT GENE EXPRESSION?</a:t>
            </a:r>
          </a:p>
          <a:p>
            <a:pPr lvl="2" eaLnBrk="1" hangingPunct="1"/>
            <a:r>
              <a:rPr lang="en-US" altLang="en-US" sz="1600" smtClean="0"/>
              <a:t>			</a:t>
            </a:r>
          </a:p>
          <a:p>
            <a:pPr lvl="1" eaLnBrk="1" hangingPunct="1"/>
            <a:endParaRPr lang="en-US" altLang="en-US" sz="1600" smtClean="0"/>
          </a:p>
          <a:p>
            <a:pPr eaLnBrk="1" hangingPunct="1"/>
            <a:endParaRPr lang="en-US" altLang="en-US" sz="16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1571625"/>
            <a:ext cx="346551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83723-30F4-4F8E-ABD8-B6A08DBA43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71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C3B4-5885-49F0-846A-201E3D08C9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42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://www.soran.edu.iq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8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Cell and Molecular Biology</a:t>
            </a:r>
          </a:p>
        </p:txBody>
      </p:sp>
      <p:sp>
        <p:nvSpPr>
          <p:cNvPr id="4099" name="Text Placeholder 11"/>
          <p:cNvSpPr>
            <a:spLocks noGrp="1"/>
          </p:cNvSpPr>
          <p:nvPr>
            <p:ph type="body" idx="1"/>
          </p:nvPr>
        </p:nvSpPr>
        <p:spPr>
          <a:xfrm>
            <a:off x="1447800" y="5562600"/>
            <a:ext cx="4040188" cy="581025"/>
          </a:xfrm>
        </p:spPr>
        <p:txBody>
          <a:bodyPr/>
          <a:lstStyle/>
          <a:p>
            <a:r>
              <a:rPr lang="en-GB" smtClean="0"/>
              <a:t>Behrouz Mahmoudi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8200" y="2057400"/>
            <a:ext cx="4041775" cy="903288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dirty="0"/>
              <a:t>Chromosomes and Chromatin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96E1F8-0CE8-4165-813A-112E7D0864A7}" type="slidenum">
              <a:rPr lang="en-GB"/>
              <a:pPr>
                <a:defRPr/>
              </a:pPr>
              <a:t>1</a:t>
            </a:fld>
            <a:endParaRPr lang="en-GB"/>
          </a:p>
        </p:txBody>
      </p:sp>
      <p:pic>
        <p:nvPicPr>
          <p:cNvPr id="4102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048000"/>
            <a:ext cx="3979863" cy="2925763"/>
          </a:xfrm>
        </p:spPr>
      </p:pic>
    </p:spTree>
    <p:extLst>
      <p:ext uri="{BB962C8B-B14F-4D97-AF65-F5344CB8AC3E}">
        <p14:creationId xmlns:p14="http://schemas.microsoft.com/office/powerpoint/2010/main" val="126154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152400"/>
            <a:ext cx="6705600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/>
              <a:t>The Nucleosome: The Unit of Chromatin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" y="1358900"/>
            <a:ext cx="87630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800" dirty="0"/>
              <a:t>The basic repeating structural (and functional) unit of chromatin is the nucleosome, which contains </a:t>
            </a:r>
            <a:r>
              <a:rPr lang="en-US" sz="2800" b="1" dirty="0"/>
              <a:t>nine</a:t>
            </a:r>
            <a:r>
              <a:rPr lang="en-US" sz="2800" dirty="0"/>
              <a:t> </a:t>
            </a:r>
            <a:r>
              <a:rPr lang="en-US" sz="2800" b="1" dirty="0"/>
              <a:t>histone</a:t>
            </a:r>
            <a:r>
              <a:rPr lang="en-US" sz="2800" dirty="0"/>
              <a:t> proteins and about </a:t>
            </a:r>
            <a:r>
              <a:rPr lang="en-US" sz="2800" b="1" dirty="0"/>
              <a:t>166</a:t>
            </a:r>
            <a:r>
              <a:rPr lang="en-US" sz="2800" dirty="0"/>
              <a:t> </a:t>
            </a:r>
            <a:r>
              <a:rPr lang="en-US" sz="2800" b="1" dirty="0"/>
              <a:t>base</a:t>
            </a:r>
            <a:r>
              <a:rPr lang="en-US" sz="2800" dirty="0"/>
              <a:t> </a:t>
            </a:r>
            <a:r>
              <a:rPr lang="en-US" sz="2800" b="1" dirty="0"/>
              <a:t>pairs</a:t>
            </a:r>
            <a:r>
              <a:rPr lang="en-US" sz="2800" dirty="0"/>
              <a:t> of DNA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2819400"/>
            <a:ext cx="86106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dirty="0"/>
              <a:t>Two each of the histones H2A, H2B, H3, and H4 come together to form a histone </a:t>
            </a:r>
            <a:r>
              <a:rPr lang="en-US" sz="2400" dirty="0" err="1"/>
              <a:t>octamer</a:t>
            </a:r>
            <a:r>
              <a:rPr lang="en-US" sz="2400" dirty="0"/>
              <a:t>, which binds and wraps about </a:t>
            </a:r>
            <a:r>
              <a:rPr lang="en-US" sz="2400" b="1" dirty="0"/>
              <a:t>1.7 turns </a:t>
            </a:r>
            <a:r>
              <a:rPr lang="en-US" sz="2400" dirty="0"/>
              <a:t>of DNA, or about 146 base pairs. The addition of one </a:t>
            </a:r>
            <a:r>
              <a:rPr lang="en-US" sz="2400" b="1" dirty="0"/>
              <a:t>H1</a:t>
            </a:r>
            <a:r>
              <a:rPr lang="en-US" sz="2400" dirty="0"/>
              <a:t> protein wraps another </a:t>
            </a:r>
            <a:r>
              <a:rPr lang="en-US" sz="2400" b="1" dirty="0"/>
              <a:t>20</a:t>
            </a:r>
            <a:r>
              <a:rPr lang="en-US" sz="2400" dirty="0"/>
              <a:t> base pairs, resulting in two full turns around the </a:t>
            </a:r>
            <a:r>
              <a:rPr lang="en-US" sz="2400" dirty="0" err="1"/>
              <a:t>octamer</a:t>
            </a:r>
            <a:endParaRPr lang="en-US" sz="2400" dirty="0"/>
          </a:p>
        </p:txBody>
      </p:sp>
      <p:pic>
        <p:nvPicPr>
          <p:cNvPr id="1331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4757738"/>
            <a:ext cx="29718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761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029" y="685800"/>
            <a:ext cx="695036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545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274638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b="1" dirty="0"/>
              <a:t>Nucleosomes</a:t>
            </a:r>
            <a:r>
              <a:rPr lang="en-US" sz="2400" dirty="0"/>
              <a:t>, with about 20 to 60 base pairs of linker DNA, can form, an approximately </a:t>
            </a:r>
            <a:r>
              <a:rPr lang="en-US" sz="2400" b="1" dirty="0"/>
              <a:t>10 nm </a:t>
            </a:r>
            <a:r>
              <a:rPr lang="en-US" sz="2400" dirty="0"/>
              <a:t>"beads-on-a-string" </a:t>
            </a:r>
            <a:r>
              <a:rPr lang="en-US" sz="2400" dirty="0" err="1"/>
              <a:t>fibre</a:t>
            </a:r>
            <a:r>
              <a:rPr lang="en-US" sz="240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850" y="1395413"/>
            <a:ext cx="84201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dirty="0"/>
              <a:t>The </a:t>
            </a:r>
            <a:r>
              <a:rPr lang="en-US" sz="2400" b="1" dirty="0"/>
              <a:t>solenoid</a:t>
            </a:r>
            <a:r>
              <a:rPr lang="en-US" sz="2400" dirty="0"/>
              <a:t> defines the packing of DNA as a </a:t>
            </a:r>
            <a:r>
              <a:rPr lang="en-US" sz="2400" b="1" dirty="0"/>
              <a:t>30</a:t>
            </a:r>
            <a:r>
              <a:rPr lang="en-US" sz="2400" dirty="0"/>
              <a:t> </a:t>
            </a:r>
            <a:r>
              <a:rPr lang="en-US" sz="2400" b="1" dirty="0"/>
              <a:t>nm</a:t>
            </a:r>
            <a:r>
              <a:rPr lang="en-US" sz="2400" dirty="0"/>
              <a:t> fiber of </a:t>
            </a:r>
            <a:r>
              <a:rPr lang="en-US" sz="2400" b="1" dirty="0"/>
              <a:t>chromatin</a:t>
            </a:r>
            <a:r>
              <a:rPr lang="en-US" sz="2400" dirty="0"/>
              <a:t> and results from the helical winding of at least five nucleosome strands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850" y="2895600"/>
            <a:ext cx="82867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dirty="0"/>
              <a:t>DNA packed into solenoids, unlike DNA in nucleosome form, is not transcriptionally active</a:t>
            </a:r>
          </a:p>
        </p:txBody>
      </p:sp>
      <p:sp>
        <p:nvSpPr>
          <p:cNvPr id="5" name="Rectangle 4"/>
          <p:cNvSpPr/>
          <p:nvPr/>
        </p:nvSpPr>
        <p:spPr>
          <a:xfrm>
            <a:off x="309563" y="4038600"/>
            <a:ext cx="86058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b="1" dirty="0"/>
              <a:t>solenoids</a:t>
            </a:r>
            <a:r>
              <a:rPr lang="en-US" sz="2400" dirty="0"/>
              <a:t> coil around each other to form a </a:t>
            </a:r>
            <a:r>
              <a:rPr lang="en-US" sz="2400" b="1" dirty="0"/>
              <a:t>loop</a:t>
            </a:r>
            <a:r>
              <a:rPr lang="en-US" sz="2400" dirty="0"/>
              <a:t> (anywhere from 20 to 80,000 base pairs), followed by a </a:t>
            </a:r>
            <a:r>
              <a:rPr lang="en-US" sz="2400" b="1" dirty="0"/>
              <a:t>rosette</a:t>
            </a:r>
            <a:r>
              <a:rPr lang="en-US" sz="2400" dirty="0"/>
              <a:t> (consisting of six connected loops), then a coil, and at last, two </a:t>
            </a:r>
            <a:r>
              <a:rPr lang="en-US" sz="2400" b="1" dirty="0"/>
              <a:t>chromatids</a:t>
            </a:r>
          </a:p>
        </p:txBody>
      </p:sp>
      <p:sp>
        <p:nvSpPr>
          <p:cNvPr id="6" name="Rectangle 5"/>
          <p:cNvSpPr/>
          <p:nvPr/>
        </p:nvSpPr>
        <p:spPr>
          <a:xfrm>
            <a:off x="330200" y="5781675"/>
            <a:ext cx="86868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dirty="0"/>
              <a:t>solenoids are able to become increasingly more packed, forming </a:t>
            </a:r>
            <a:r>
              <a:rPr lang="en-US" sz="2400" b="1" dirty="0"/>
              <a:t>chromosomes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459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35448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</a:rPr>
              <a:t>30 nm Fiber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5410200"/>
            <a:ext cx="5029200" cy="1143000"/>
          </a:xfrm>
        </p:spPr>
        <p:txBody>
          <a:bodyPr/>
          <a:lstStyle/>
          <a:p>
            <a:r>
              <a:rPr lang="en-US" altLang="en-US" sz="2800" smtClean="0"/>
              <a:t>30 nm fiber is coil of nucleosomes with 6/turn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1295400"/>
            <a:ext cx="4483100" cy="398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8C3B4-5885-49F0-846A-201E3D08C934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68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431144" y="579437"/>
            <a:ext cx="65083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 err="1">
                <a:solidFill>
                  <a:schemeClr val="folHlink"/>
                </a:solidFill>
                <a:effectLst/>
                <a:latin typeface="Times New Roman" pitchFamily="18" charset="0"/>
              </a:rPr>
              <a:t>Euchromatin</a:t>
            </a:r>
            <a:r>
              <a:rPr lang="en-US" altLang="en-US" sz="2800" b="1" dirty="0">
                <a:solidFill>
                  <a:schemeClr val="folHlink"/>
                </a:solidFill>
                <a:effectLst/>
                <a:latin typeface="Times New Roman" pitchFamily="18" charset="0"/>
              </a:rPr>
              <a:t> </a:t>
            </a:r>
            <a:r>
              <a:rPr lang="en-US" altLang="en-US" sz="2800" b="1" dirty="0">
                <a:effectLst/>
                <a:latin typeface="Times New Roman" pitchFamily="18" charset="0"/>
              </a:rPr>
              <a:t>(E) </a:t>
            </a:r>
            <a:r>
              <a:rPr lang="en-US" altLang="en-US" sz="2800" b="1" i="1" dirty="0" err="1">
                <a:effectLst/>
                <a:latin typeface="Times New Roman" pitchFamily="18" charset="0"/>
              </a:rPr>
              <a:t>vs</a:t>
            </a:r>
            <a:r>
              <a:rPr lang="en-US" altLang="en-US" sz="2800" b="1" dirty="0">
                <a:effectLst/>
                <a:latin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folHlink"/>
                </a:solidFill>
                <a:effectLst/>
                <a:latin typeface="Times New Roman" pitchFamily="18" charset="0"/>
              </a:rPr>
              <a:t>Heterochromatin</a:t>
            </a:r>
            <a:r>
              <a:rPr lang="en-US" altLang="en-US" sz="2800" b="1" dirty="0">
                <a:effectLst/>
                <a:latin typeface="Times New Roman" pitchFamily="18" charset="0"/>
              </a:rPr>
              <a:t> (H)</a:t>
            </a:r>
            <a:endParaRPr lang="en-US" altLang="en-US" dirty="0">
              <a:effectLst/>
              <a:latin typeface="Times New Roman" pitchFamily="18" charset="0"/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 rot="-891126">
            <a:off x="2741613" y="1860550"/>
            <a:ext cx="887412" cy="463550"/>
            <a:chOff x="972" y="2316"/>
            <a:chExt cx="984" cy="359"/>
          </a:xfrm>
        </p:grpSpPr>
        <p:sp>
          <p:nvSpPr>
            <p:cNvPr id="24580" name="Oval 4"/>
            <p:cNvSpPr>
              <a:spLocks noChangeArrowheads="1"/>
            </p:cNvSpPr>
            <p:nvPr/>
          </p:nvSpPr>
          <p:spPr bwMode="auto">
            <a:xfrm>
              <a:off x="1078" y="2313"/>
              <a:ext cx="72" cy="311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581" name="Oval 5"/>
            <p:cNvSpPr>
              <a:spLocks noChangeArrowheads="1"/>
            </p:cNvSpPr>
            <p:nvPr/>
          </p:nvSpPr>
          <p:spPr bwMode="auto">
            <a:xfrm>
              <a:off x="1224" y="2316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582" name="Oval 6"/>
            <p:cNvSpPr>
              <a:spLocks noChangeArrowheads="1"/>
            </p:cNvSpPr>
            <p:nvPr/>
          </p:nvSpPr>
          <p:spPr bwMode="auto">
            <a:xfrm>
              <a:off x="1355" y="2324"/>
              <a:ext cx="69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7486" name="Group 7"/>
            <p:cNvGrpSpPr>
              <a:grpSpLocks/>
            </p:cNvGrpSpPr>
            <p:nvPr/>
          </p:nvGrpSpPr>
          <p:grpSpPr bwMode="auto">
            <a:xfrm>
              <a:off x="1128" y="2616"/>
              <a:ext cx="120" cy="47"/>
              <a:chOff x="1128" y="2616"/>
              <a:chExt cx="216" cy="47"/>
            </a:xfrm>
          </p:grpSpPr>
          <p:sp>
            <p:nvSpPr>
              <p:cNvPr id="24584" name="Arc 8"/>
              <p:cNvSpPr>
                <a:spLocks/>
              </p:cNvSpPr>
              <p:nvPr/>
            </p:nvSpPr>
            <p:spPr bwMode="auto">
              <a:xfrm flipH="1" flipV="1">
                <a:off x="1129" y="2613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85" name="Arc 9"/>
              <p:cNvSpPr>
                <a:spLocks/>
              </p:cNvSpPr>
              <p:nvPr/>
            </p:nvSpPr>
            <p:spPr bwMode="auto">
              <a:xfrm flipV="1">
                <a:off x="1232" y="2611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87" name="Group 10"/>
            <p:cNvGrpSpPr>
              <a:grpSpLocks/>
            </p:cNvGrpSpPr>
            <p:nvPr/>
          </p:nvGrpSpPr>
          <p:grpSpPr bwMode="auto">
            <a:xfrm>
              <a:off x="1260" y="2616"/>
              <a:ext cx="120" cy="47"/>
              <a:chOff x="1128" y="2616"/>
              <a:chExt cx="216" cy="47"/>
            </a:xfrm>
          </p:grpSpPr>
          <p:sp>
            <p:nvSpPr>
              <p:cNvPr id="24587" name="Arc 11"/>
              <p:cNvSpPr>
                <a:spLocks/>
              </p:cNvSpPr>
              <p:nvPr/>
            </p:nvSpPr>
            <p:spPr bwMode="auto">
              <a:xfrm flipH="1" flipV="1">
                <a:off x="1116" y="2610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88" name="Arc 12"/>
              <p:cNvSpPr>
                <a:spLocks/>
              </p:cNvSpPr>
              <p:nvPr/>
            </p:nvSpPr>
            <p:spPr bwMode="auto">
              <a:xfrm flipV="1">
                <a:off x="1223" y="2611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88" name="Group 13"/>
            <p:cNvGrpSpPr>
              <a:grpSpLocks/>
            </p:cNvGrpSpPr>
            <p:nvPr/>
          </p:nvGrpSpPr>
          <p:grpSpPr bwMode="auto">
            <a:xfrm>
              <a:off x="972" y="2616"/>
              <a:ext cx="120" cy="47"/>
              <a:chOff x="1128" y="2616"/>
              <a:chExt cx="216" cy="47"/>
            </a:xfrm>
          </p:grpSpPr>
          <p:sp>
            <p:nvSpPr>
              <p:cNvPr id="24590" name="Arc 14"/>
              <p:cNvSpPr>
                <a:spLocks/>
              </p:cNvSpPr>
              <p:nvPr/>
            </p:nvSpPr>
            <p:spPr bwMode="auto">
              <a:xfrm flipH="1" flipV="1">
                <a:off x="1125" y="2613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91" name="Arc 15"/>
              <p:cNvSpPr>
                <a:spLocks/>
              </p:cNvSpPr>
              <p:nvPr/>
            </p:nvSpPr>
            <p:spPr bwMode="auto">
              <a:xfrm flipV="1">
                <a:off x="1224" y="2611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89" name="Group 16"/>
            <p:cNvGrpSpPr>
              <a:grpSpLocks/>
            </p:cNvGrpSpPr>
            <p:nvPr/>
          </p:nvGrpSpPr>
          <p:grpSpPr bwMode="auto">
            <a:xfrm>
              <a:off x="1392" y="2316"/>
              <a:ext cx="456" cy="347"/>
              <a:chOff x="1068" y="2412"/>
              <a:chExt cx="456" cy="347"/>
            </a:xfrm>
          </p:grpSpPr>
          <p:sp>
            <p:nvSpPr>
              <p:cNvPr id="24593" name="Oval 17"/>
              <p:cNvSpPr>
                <a:spLocks noChangeArrowheads="1"/>
              </p:cNvSpPr>
              <p:nvPr/>
            </p:nvSpPr>
            <p:spPr bwMode="auto">
              <a:xfrm>
                <a:off x="1173" y="2404"/>
                <a:ext cx="72" cy="311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94" name="Oval 18"/>
              <p:cNvSpPr>
                <a:spLocks noChangeArrowheads="1"/>
              </p:cNvSpPr>
              <p:nvPr/>
            </p:nvSpPr>
            <p:spPr bwMode="auto">
              <a:xfrm>
                <a:off x="1314" y="2405"/>
                <a:ext cx="70" cy="310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95" name="Oval 19"/>
              <p:cNvSpPr>
                <a:spLocks noChangeArrowheads="1"/>
              </p:cNvSpPr>
              <p:nvPr/>
            </p:nvSpPr>
            <p:spPr bwMode="auto">
              <a:xfrm>
                <a:off x="1448" y="2419"/>
                <a:ext cx="70" cy="310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7496" name="Group 20"/>
              <p:cNvGrpSpPr>
                <a:grpSpLocks/>
              </p:cNvGrpSpPr>
              <p:nvPr/>
            </p:nvGrpSpPr>
            <p:grpSpPr bwMode="auto">
              <a:xfrm>
                <a:off x="1224" y="2712"/>
                <a:ext cx="120" cy="47"/>
                <a:chOff x="1128" y="2616"/>
                <a:chExt cx="216" cy="47"/>
              </a:xfrm>
            </p:grpSpPr>
            <p:sp>
              <p:nvSpPr>
                <p:cNvPr id="24597" name="Arc 21"/>
                <p:cNvSpPr>
                  <a:spLocks/>
                </p:cNvSpPr>
                <p:nvPr/>
              </p:nvSpPr>
              <p:spPr bwMode="auto">
                <a:xfrm flipH="1" flipV="1">
                  <a:off x="1119" y="2605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598" name="Arc 22"/>
                <p:cNvSpPr>
                  <a:spLocks/>
                </p:cNvSpPr>
                <p:nvPr/>
              </p:nvSpPr>
              <p:spPr bwMode="auto">
                <a:xfrm flipV="1">
                  <a:off x="1222" y="2603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97" name="Group 23"/>
              <p:cNvGrpSpPr>
                <a:grpSpLocks/>
              </p:cNvGrpSpPr>
              <p:nvPr/>
            </p:nvGrpSpPr>
            <p:grpSpPr bwMode="auto">
              <a:xfrm>
                <a:off x="1356" y="2712"/>
                <a:ext cx="120" cy="47"/>
                <a:chOff x="1128" y="2616"/>
                <a:chExt cx="216" cy="47"/>
              </a:xfrm>
            </p:grpSpPr>
            <p:sp>
              <p:nvSpPr>
                <p:cNvPr id="24600" name="Arc 24"/>
                <p:cNvSpPr>
                  <a:spLocks/>
                </p:cNvSpPr>
                <p:nvPr/>
              </p:nvSpPr>
              <p:spPr bwMode="auto">
                <a:xfrm flipH="1" flipV="1">
                  <a:off x="1111" y="2605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01" name="Arc 25"/>
                <p:cNvSpPr>
                  <a:spLocks/>
                </p:cNvSpPr>
                <p:nvPr/>
              </p:nvSpPr>
              <p:spPr bwMode="auto">
                <a:xfrm flipV="1">
                  <a:off x="1216" y="2604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98" name="Group 26"/>
              <p:cNvGrpSpPr>
                <a:grpSpLocks/>
              </p:cNvGrpSpPr>
              <p:nvPr/>
            </p:nvGrpSpPr>
            <p:grpSpPr bwMode="auto">
              <a:xfrm>
                <a:off x="1068" y="2712"/>
                <a:ext cx="120" cy="47"/>
                <a:chOff x="1128" y="2616"/>
                <a:chExt cx="216" cy="47"/>
              </a:xfrm>
            </p:grpSpPr>
            <p:sp>
              <p:nvSpPr>
                <p:cNvPr id="24603" name="Arc 27"/>
                <p:cNvSpPr>
                  <a:spLocks/>
                </p:cNvSpPr>
                <p:nvPr/>
              </p:nvSpPr>
              <p:spPr bwMode="auto">
                <a:xfrm flipH="1" flipV="1">
                  <a:off x="1113" y="2607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04" name="Arc 28"/>
                <p:cNvSpPr>
                  <a:spLocks/>
                </p:cNvSpPr>
                <p:nvPr/>
              </p:nvSpPr>
              <p:spPr bwMode="auto">
                <a:xfrm flipV="1">
                  <a:off x="1220" y="2604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7490" name="Group 29"/>
            <p:cNvGrpSpPr>
              <a:grpSpLocks/>
            </p:cNvGrpSpPr>
            <p:nvPr/>
          </p:nvGrpSpPr>
          <p:grpSpPr bwMode="auto">
            <a:xfrm>
              <a:off x="1836" y="2628"/>
              <a:ext cx="120" cy="47"/>
              <a:chOff x="1128" y="2616"/>
              <a:chExt cx="216" cy="47"/>
            </a:xfrm>
          </p:grpSpPr>
          <p:sp>
            <p:nvSpPr>
              <p:cNvPr id="24606" name="Arc 30"/>
              <p:cNvSpPr>
                <a:spLocks/>
              </p:cNvSpPr>
              <p:nvPr/>
            </p:nvSpPr>
            <p:spPr bwMode="auto">
              <a:xfrm flipH="1" flipV="1">
                <a:off x="1124" y="2609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07" name="Arc 31"/>
              <p:cNvSpPr>
                <a:spLocks/>
              </p:cNvSpPr>
              <p:nvPr/>
            </p:nvSpPr>
            <p:spPr bwMode="auto">
              <a:xfrm flipV="1">
                <a:off x="1227" y="2607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24608" name="Group 32"/>
          <p:cNvGrpSpPr>
            <a:grpSpLocks/>
          </p:cNvGrpSpPr>
          <p:nvPr/>
        </p:nvGrpSpPr>
        <p:grpSpPr bwMode="auto">
          <a:xfrm rot="-2088889">
            <a:off x="800100" y="2603500"/>
            <a:ext cx="889000" cy="461963"/>
            <a:chOff x="972" y="2316"/>
            <a:chExt cx="984" cy="359"/>
          </a:xfrm>
        </p:grpSpPr>
        <p:sp>
          <p:nvSpPr>
            <p:cNvPr id="24609" name="Oval 33"/>
            <p:cNvSpPr>
              <a:spLocks noChangeArrowheads="1"/>
            </p:cNvSpPr>
            <p:nvPr/>
          </p:nvSpPr>
          <p:spPr bwMode="auto">
            <a:xfrm>
              <a:off x="1079" y="2309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10" name="Oval 34"/>
            <p:cNvSpPr>
              <a:spLocks noChangeArrowheads="1"/>
            </p:cNvSpPr>
            <p:nvPr/>
          </p:nvSpPr>
          <p:spPr bwMode="auto">
            <a:xfrm>
              <a:off x="1223" y="2312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11" name="Oval 35"/>
            <p:cNvSpPr>
              <a:spLocks noChangeArrowheads="1"/>
            </p:cNvSpPr>
            <p:nvPr/>
          </p:nvSpPr>
          <p:spPr bwMode="auto">
            <a:xfrm>
              <a:off x="1357" y="2328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7458" name="Group 36"/>
            <p:cNvGrpSpPr>
              <a:grpSpLocks/>
            </p:cNvGrpSpPr>
            <p:nvPr/>
          </p:nvGrpSpPr>
          <p:grpSpPr bwMode="auto">
            <a:xfrm>
              <a:off x="1128" y="2616"/>
              <a:ext cx="120" cy="47"/>
              <a:chOff x="1128" y="2616"/>
              <a:chExt cx="216" cy="47"/>
            </a:xfrm>
          </p:grpSpPr>
          <p:sp>
            <p:nvSpPr>
              <p:cNvPr id="24613" name="Arc 37"/>
              <p:cNvSpPr>
                <a:spLocks/>
              </p:cNvSpPr>
              <p:nvPr/>
            </p:nvSpPr>
            <p:spPr bwMode="auto">
              <a:xfrm flipH="1" flipV="1">
                <a:off x="1130" y="2605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14" name="Arc 38"/>
              <p:cNvSpPr>
                <a:spLocks/>
              </p:cNvSpPr>
              <p:nvPr/>
            </p:nvSpPr>
            <p:spPr bwMode="auto">
              <a:xfrm flipV="1">
                <a:off x="1225" y="2604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59" name="Group 39"/>
            <p:cNvGrpSpPr>
              <a:grpSpLocks/>
            </p:cNvGrpSpPr>
            <p:nvPr/>
          </p:nvGrpSpPr>
          <p:grpSpPr bwMode="auto">
            <a:xfrm>
              <a:off x="1260" y="2616"/>
              <a:ext cx="120" cy="47"/>
              <a:chOff x="1128" y="2616"/>
              <a:chExt cx="216" cy="47"/>
            </a:xfrm>
          </p:grpSpPr>
          <p:sp>
            <p:nvSpPr>
              <p:cNvPr id="24616" name="Arc 40"/>
              <p:cNvSpPr>
                <a:spLocks/>
              </p:cNvSpPr>
              <p:nvPr/>
            </p:nvSpPr>
            <p:spPr bwMode="auto">
              <a:xfrm flipH="1" flipV="1">
                <a:off x="1112" y="2607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17" name="Arc 41"/>
              <p:cNvSpPr>
                <a:spLocks/>
              </p:cNvSpPr>
              <p:nvPr/>
            </p:nvSpPr>
            <p:spPr bwMode="auto">
              <a:xfrm flipV="1">
                <a:off x="1216" y="2607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60" name="Group 42"/>
            <p:cNvGrpSpPr>
              <a:grpSpLocks/>
            </p:cNvGrpSpPr>
            <p:nvPr/>
          </p:nvGrpSpPr>
          <p:grpSpPr bwMode="auto">
            <a:xfrm>
              <a:off x="972" y="2616"/>
              <a:ext cx="120" cy="47"/>
              <a:chOff x="1128" y="2616"/>
              <a:chExt cx="216" cy="47"/>
            </a:xfrm>
          </p:grpSpPr>
          <p:sp>
            <p:nvSpPr>
              <p:cNvPr id="24619" name="Arc 43"/>
              <p:cNvSpPr>
                <a:spLocks/>
              </p:cNvSpPr>
              <p:nvPr/>
            </p:nvSpPr>
            <p:spPr bwMode="auto">
              <a:xfrm flipH="1" flipV="1">
                <a:off x="1123" y="260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20" name="Arc 44"/>
              <p:cNvSpPr>
                <a:spLocks/>
              </p:cNvSpPr>
              <p:nvPr/>
            </p:nvSpPr>
            <p:spPr bwMode="auto">
              <a:xfrm flipV="1">
                <a:off x="1226" y="2607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61" name="Group 45"/>
            <p:cNvGrpSpPr>
              <a:grpSpLocks/>
            </p:cNvGrpSpPr>
            <p:nvPr/>
          </p:nvGrpSpPr>
          <p:grpSpPr bwMode="auto">
            <a:xfrm>
              <a:off x="1392" y="2316"/>
              <a:ext cx="456" cy="347"/>
              <a:chOff x="1068" y="2412"/>
              <a:chExt cx="456" cy="347"/>
            </a:xfrm>
          </p:grpSpPr>
          <p:sp>
            <p:nvSpPr>
              <p:cNvPr id="24622" name="Oval 46"/>
              <p:cNvSpPr>
                <a:spLocks noChangeArrowheads="1"/>
              </p:cNvSpPr>
              <p:nvPr/>
            </p:nvSpPr>
            <p:spPr bwMode="auto">
              <a:xfrm>
                <a:off x="1175" y="2404"/>
                <a:ext cx="72" cy="311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23" name="Oval 47"/>
              <p:cNvSpPr>
                <a:spLocks noChangeArrowheads="1"/>
              </p:cNvSpPr>
              <p:nvPr/>
            </p:nvSpPr>
            <p:spPr bwMode="auto">
              <a:xfrm>
                <a:off x="1320" y="2403"/>
                <a:ext cx="72" cy="311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24" name="Oval 48"/>
              <p:cNvSpPr>
                <a:spLocks noChangeArrowheads="1"/>
              </p:cNvSpPr>
              <p:nvPr/>
            </p:nvSpPr>
            <p:spPr bwMode="auto">
              <a:xfrm>
                <a:off x="1449" y="2417"/>
                <a:ext cx="72" cy="311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7468" name="Group 49"/>
              <p:cNvGrpSpPr>
                <a:grpSpLocks/>
              </p:cNvGrpSpPr>
              <p:nvPr/>
            </p:nvGrpSpPr>
            <p:grpSpPr bwMode="auto">
              <a:xfrm>
                <a:off x="1224" y="2712"/>
                <a:ext cx="120" cy="47"/>
                <a:chOff x="1128" y="2616"/>
                <a:chExt cx="216" cy="47"/>
              </a:xfrm>
            </p:grpSpPr>
            <p:sp>
              <p:nvSpPr>
                <p:cNvPr id="24626" name="Arc 50"/>
                <p:cNvSpPr>
                  <a:spLocks/>
                </p:cNvSpPr>
                <p:nvPr/>
              </p:nvSpPr>
              <p:spPr bwMode="auto">
                <a:xfrm flipH="1" flipV="1">
                  <a:off x="1120" y="260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27" name="Arc 51"/>
                <p:cNvSpPr>
                  <a:spLocks/>
                </p:cNvSpPr>
                <p:nvPr/>
              </p:nvSpPr>
              <p:spPr bwMode="auto">
                <a:xfrm flipV="1">
                  <a:off x="1224" y="260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69" name="Group 52"/>
              <p:cNvGrpSpPr>
                <a:grpSpLocks/>
              </p:cNvGrpSpPr>
              <p:nvPr/>
            </p:nvGrpSpPr>
            <p:grpSpPr bwMode="auto">
              <a:xfrm>
                <a:off x="1356" y="2712"/>
                <a:ext cx="120" cy="47"/>
                <a:chOff x="1128" y="2616"/>
                <a:chExt cx="216" cy="47"/>
              </a:xfrm>
            </p:grpSpPr>
            <p:sp>
              <p:nvSpPr>
                <p:cNvPr id="24629" name="Arc 53"/>
                <p:cNvSpPr>
                  <a:spLocks/>
                </p:cNvSpPr>
                <p:nvPr/>
              </p:nvSpPr>
              <p:spPr bwMode="auto">
                <a:xfrm flipH="1" flipV="1">
                  <a:off x="1119" y="2601"/>
                  <a:ext cx="117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30" name="Arc 54"/>
                <p:cNvSpPr>
                  <a:spLocks/>
                </p:cNvSpPr>
                <p:nvPr/>
              </p:nvSpPr>
              <p:spPr bwMode="auto">
                <a:xfrm flipV="1">
                  <a:off x="1234" y="2601"/>
                  <a:ext cx="114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70" name="Group 55"/>
              <p:cNvGrpSpPr>
                <a:grpSpLocks/>
              </p:cNvGrpSpPr>
              <p:nvPr/>
            </p:nvGrpSpPr>
            <p:grpSpPr bwMode="auto">
              <a:xfrm>
                <a:off x="1068" y="2712"/>
                <a:ext cx="120" cy="47"/>
                <a:chOff x="1128" y="2616"/>
                <a:chExt cx="216" cy="47"/>
              </a:xfrm>
            </p:grpSpPr>
            <p:sp>
              <p:nvSpPr>
                <p:cNvPr id="24632" name="Arc 56"/>
                <p:cNvSpPr>
                  <a:spLocks/>
                </p:cNvSpPr>
                <p:nvPr/>
              </p:nvSpPr>
              <p:spPr bwMode="auto">
                <a:xfrm flipH="1" flipV="1">
                  <a:off x="1117" y="2607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33" name="Arc 57"/>
                <p:cNvSpPr>
                  <a:spLocks/>
                </p:cNvSpPr>
                <p:nvPr/>
              </p:nvSpPr>
              <p:spPr bwMode="auto">
                <a:xfrm flipV="1">
                  <a:off x="1217" y="2607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7462" name="Group 58"/>
            <p:cNvGrpSpPr>
              <a:grpSpLocks/>
            </p:cNvGrpSpPr>
            <p:nvPr/>
          </p:nvGrpSpPr>
          <p:grpSpPr bwMode="auto">
            <a:xfrm>
              <a:off x="1836" y="2628"/>
              <a:ext cx="120" cy="47"/>
              <a:chOff x="1128" y="2616"/>
              <a:chExt cx="216" cy="47"/>
            </a:xfrm>
          </p:grpSpPr>
          <p:sp>
            <p:nvSpPr>
              <p:cNvPr id="24635" name="Arc 59"/>
              <p:cNvSpPr>
                <a:spLocks/>
              </p:cNvSpPr>
              <p:nvPr/>
            </p:nvSpPr>
            <p:spPr bwMode="auto">
              <a:xfrm flipH="1" flipV="1">
                <a:off x="1119" y="2604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36" name="Arc 60"/>
              <p:cNvSpPr>
                <a:spLocks/>
              </p:cNvSpPr>
              <p:nvPr/>
            </p:nvSpPr>
            <p:spPr bwMode="auto">
              <a:xfrm flipV="1">
                <a:off x="1224" y="2603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24637" name="Group 61"/>
          <p:cNvGrpSpPr>
            <a:grpSpLocks/>
          </p:cNvGrpSpPr>
          <p:nvPr/>
        </p:nvGrpSpPr>
        <p:grpSpPr bwMode="auto">
          <a:xfrm>
            <a:off x="1573213" y="1181100"/>
            <a:ext cx="889000" cy="461963"/>
            <a:chOff x="972" y="2316"/>
            <a:chExt cx="984" cy="359"/>
          </a:xfrm>
        </p:grpSpPr>
        <p:sp>
          <p:nvSpPr>
            <p:cNvPr id="24638" name="Oval 62"/>
            <p:cNvSpPr>
              <a:spLocks noChangeArrowheads="1"/>
            </p:cNvSpPr>
            <p:nvPr/>
          </p:nvSpPr>
          <p:spPr bwMode="auto">
            <a:xfrm>
              <a:off x="1079" y="2316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39" name="Oval 63"/>
            <p:cNvSpPr>
              <a:spLocks noChangeArrowheads="1"/>
            </p:cNvSpPr>
            <p:nvPr/>
          </p:nvSpPr>
          <p:spPr bwMode="auto">
            <a:xfrm>
              <a:off x="1223" y="2316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40" name="Oval 64"/>
            <p:cNvSpPr>
              <a:spLocks noChangeArrowheads="1"/>
            </p:cNvSpPr>
            <p:nvPr/>
          </p:nvSpPr>
          <p:spPr bwMode="auto">
            <a:xfrm>
              <a:off x="1357" y="2328"/>
              <a:ext cx="72" cy="31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7430" name="Group 65"/>
            <p:cNvGrpSpPr>
              <a:grpSpLocks/>
            </p:cNvGrpSpPr>
            <p:nvPr/>
          </p:nvGrpSpPr>
          <p:grpSpPr bwMode="auto">
            <a:xfrm>
              <a:off x="1128" y="2616"/>
              <a:ext cx="120" cy="47"/>
              <a:chOff x="1128" y="2616"/>
              <a:chExt cx="216" cy="47"/>
            </a:xfrm>
          </p:grpSpPr>
          <p:sp>
            <p:nvSpPr>
              <p:cNvPr id="24642" name="Arc 66"/>
              <p:cNvSpPr>
                <a:spLocks/>
              </p:cNvSpPr>
              <p:nvPr/>
            </p:nvSpPr>
            <p:spPr bwMode="auto">
              <a:xfrm flipH="1" flipV="1">
                <a:off x="1129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43" name="Arc 67"/>
              <p:cNvSpPr>
                <a:spLocks/>
              </p:cNvSpPr>
              <p:nvPr/>
            </p:nvSpPr>
            <p:spPr bwMode="auto">
              <a:xfrm flipV="1">
                <a:off x="1236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31" name="Group 68"/>
            <p:cNvGrpSpPr>
              <a:grpSpLocks/>
            </p:cNvGrpSpPr>
            <p:nvPr/>
          </p:nvGrpSpPr>
          <p:grpSpPr bwMode="auto">
            <a:xfrm>
              <a:off x="1260" y="2616"/>
              <a:ext cx="120" cy="47"/>
              <a:chOff x="1128" y="2616"/>
              <a:chExt cx="216" cy="47"/>
            </a:xfrm>
          </p:grpSpPr>
          <p:sp>
            <p:nvSpPr>
              <p:cNvPr id="24645" name="Arc 69"/>
              <p:cNvSpPr>
                <a:spLocks/>
              </p:cNvSpPr>
              <p:nvPr/>
            </p:nvSpPr>
            <p:spPr bwMode="auto">
              <a:xfrm flipH="1" flipV="1">
                <a:off x="1128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46" name="Arc 70"/>
              <p:cNvSpPr>
                <a:spLocks/>
              </p:cNvSpPr>
              <p:nvPr/>
            </p:nvSpPr>
            <p:spPr bwMode="auto">
              <a:xfrm flipV="1">
                <a:off x="1236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32" name="Group 71"/>
            <p:cNvGrpSpPr>
              <a:grpSpLocks/>
            </p:cNvGrpSpPr>
            <p:nvPr/>
          </p:nvGrpSpPr>
          <p:grpSpPr bwMode="auto">
            <a:xfrm>
              <a:off x="972" y="2616"/>
              <a:ext cx="120" cy="47"/>
              <a:chOff x="1128" y="2616"/>
              <a:chExt cx="216" cy="47"/>
            </a:xfrm>
          </p:grpSpPr>
          <p:sp>
            <p:nvSpPr>
              <p:cNvPr id="24648" name="Arc 72"/>
              <p:cNvSpPr>
                <a:spLocks/>
              </p:cNvSpPr>
              <p:nvPr/>
            </p:nvSpPr>
            <p:spPr bwMode="auto">
              <a:xfrm flipH="1" flipV="1">
                <a:off x="1128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49" name="Arc 73"/>
              <p:cNvSpPr>
                <a:spLocks/>
              </p:cNvSpPr>
              <p:nvPr/>
            </p:nvSpPr>
            <p:spPr bwMode="auto">
              <a:xfrm flipV="1">
                <a:off x="1236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7433" name="Group 74"/>
            <p:cNvGrpSpPr>
              <a:grpSpLocks/>
            </p:cNvGrpSpPr>
            <p:nvPr/>
          </p:nvGrpSpPr>
          <p:grpSpPr bwMode="auto">
            <a:xfrm>
              <a:off x="1392" y="2316"/>
              <a:ext cx="456" cy="347"/>
              <a:chOff x="1068" y="2412"/>
              <a:chExt cx="456" cy="347"/>
            </a:xfrm>
          </p:grpSpPr>
          <p:sp>
            <p:nvSpPr>
              <p:cNvPr id="24651" name="Oval 75"/>
              <p:cNvSpPr>
                <a:spLocks noChangeArrowheads="1"/>
              </p:cNvSpPr>
              <p:nvPr/>
            </p:nvSpPr>
            <p:spPr bwMode="auto">
              <a:xfrm>
                <a:off x="1177" y="2412"/>
                <a:ext cx="72" cy="312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52" name="Oval 76"/>
              <p:cNvSpPr>
                <a:spLocks noChangeArrowheads="1"/>
              </p:cNvSpPr>
              <p:nvPr/>
            </p:nvSpPr>
            <p:spPr bwMode="auto">
              <a:xfrm>
                <a:off x="1321" y="2412"/>
                <a:ext cx="72" cy="312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53" name="Oval 77"/>
              <p:cNvSpPr>
                <a:spLocks noChangeArrowheads="1"/>
              </p:cNvSpPr>
              <p:nvPr/>
            </p:nvSpPr>
            <p:spPr bwMode="auto">
              <a:xfrm>
                <a:off x="1456" y="2424"/>
                <a:ext cx="72" cy="311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7440" name="Group 78"/>
              <p:cNvGrpSpPr>
                <a:grpSpLocks/>
              </p:cNvGrpSpPr>
              <p:nvPr/>
            </p:nvGrpSpPr>
            <p:grpSpPr bwMode="auto">
              <a:xfrm>
                <a:off x="1224" y="2712"/>
                <a:ext cx="120" cy="47"/>
                <a:chOff x="1128" y="2616"/>
                <a:chExt cx="216" cy="47"/>
              </a:xfrm>
            </p:grpSpPr>
            <p:sp>
              <p:nvSpPr>
                <p:cNvPr id="24655" name="Arc 79"/>
                <p:cNvSpPr>
                  <a:spLocks/>
                </p:cNvSpPr>
                <p:nvPr/>
              </p:nvSpPr>
              <p:spPr bwMode="auto">
                <a:xfrm flipH="1" flipV="1">
                  <a:off x="1129" y="261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56" name="Arc 80"/>
                <p:cNvSpPr>
                  <a:spLocks/>
                </p:cNvSpPr>
                <p:nvPr/>
              </p:nvSpPr>
              <p:spPr bwMode="auto">
                <a:xfrm flipV="1">
                  <a:off x="1236" y="261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41" name="Group 81"/>
              <p:cNvGrpSpPr>
                <a:grpSpLocks/>
              </p:cNvGrpSpPr>
              <p:nvPr/>
            </p:nvGrpSpPr>
            <p:grpSpPr bwMode="auto">
              <a:xfrm>
                <a:off x="1356" y="2712"/>
                <a:ext cx="120" cy="47"/>
                <a:chOff x="1128" y="2616"/>
                <a:chExt cx="216" cy="47"/>
              </a:xfrm>
            </p:grpSpPr>
            <p:sp>
              <p:nvSpPr>
                <p:cNvPr id="24658" name="Arc 82"/>
                <p:cNvSpPr>
                  <a:spLocks/>
                </p:cNvSpPr>
                <p:nvPr/>
              </p:nvSpPr>
              <p:spPr bwMode="auto">
                <a:xfrm flipH="1" flipV="1">
                  <a:off x="1128" y="2616"/>
                  <a:ext cx="111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59" name="Arc 83"/>
                <p:cNvSpPr>
                  <a:spLocks/>
                </p:cNvSpPr>
                <p:nvPr/>
              </p:nvSpPr>
              <p:spPr bwMode="auto">
                <a:xfrm flipV="1">
                  <a:off x="1239" y="2616"/>
                  <a:ext cx="120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7442" name="Group 84"/>
              <p:cNvGrpSpPr>
                <a:grpSpLocks/>
              </p:cNvGrpSpPr>
              <p:nvPr/>
            </p:nvGrpSpPr>
            <p:grpSpPr bwMode="auto">
              <a:xfrm>
                <a:off x="1068" y="2712"/>
                <a:ext cx="120" cy="47"/>
                <a:chOff x="1128" y="2616"/>
                <a:chExt cx="216" cy="47"/>
              </a:xfrm>
            </p:grpSpPr>
            <p:sp>
              <p:nvSpPr>
                <p:cNvPr id="24661" name="Arc 85"/>
                <p:cNvSpPr>
                  <a:spLocks/>
                </p:cNvSpPr>
                <p:nvPr/>
              </p:nvSpPr>
              <p:spPr bwMode="auto">
                <a:xfrm flipH="1" flipV="1">
                  <a:off x="1128" y="261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62" name="Arc 86"/>
                <p:cNvSpPr>
                  <a:spLocks/>
                </p:cNvSpPr>
                <p:nvPr/>
              </p:nvSpPr>
              <p:spPr bwMode="auto">
                <a:xfrm flipV="1">
                  <a:off x="1235" y="2616"/>
                  <a:ext cx="108" cy="4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7434" name="Group 87"/>
            <p:cNvGrpSpPr>
              <a:grpSpLocks/>
            </p:cNvGrpSpPr>
            <p:nvPr/>
          </p:nvGrpSpPr>
          <p:grpSpPr bwMode="auto">
            <a:xfrm>
              <a:off x="1836" y="2628"/>
              <a:ext cx="120" cy="47"/>
              <a:chOff x="1128" y="2616"/>
              <a:chExt cx="216" cy="47"/>
            </a:xfrm>
          </p:grpSpPr>
          <p:sp>
            <p:nvSpPr>
              <p:cNvPr id="24664" name="Arc 88"/>
              <p:cNvSpPr>
                <a:spLocks/>
              </p:cNvSpPr>
              <p:nvPr/>
            </p:nvSpPr>
            <p:spPr bwMode="auto">
              <a:xfrm flipH="1" flipV="1">
                <a:off x="1129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65" name="Arc 89"/>
              <p:cNvSpPr>
                <a:spLocks/>
              </p:cNvSpPr>
              <p:nvPr/>
            </p:nvSpPr>
            <p:spPr bwMode="auto">
              <a:xfrm flipV="1">
                <a:off x="1236" y="2616"/>
                <a:ext cx="108" cy="4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24666" name="Group 90"/>
          <p:cNvGrpSpPr>
            <a:grpSpLocks/>
          </p:cNvGrpSpPr>
          <p:nvPr/>
        </p:nvGrpSpPr>
        <p:grpSpPr bwMode="auto">
          <a:xfrm>
            <a:off x="833438" y="1428750"/>
            <a:ext cx="2979737" cy="1312863"/>
            <a:chOff x="525" y="900"/>
            <a:chExt cx="1877" cy="827"/>
          </a:xfrm>
        </p:grpSpPr>
        <p:sp>
          <p:nvSpPr>
            <p:cNvPr id="24667" name="Freeform 91"/>
            <p:cNvSpPr>
              <a:spLocks/>
            </p:cNvSpPr>
            <p:nvPr/>
          </p:nvSpPr>
          <p:spPr bwMode="auto">
            <a:xfrm>
              <a:off x="525" y="900"/>
              <a:ext cx="466" cy="107"/>
            </a:xfrm>
            <a:custGeom>
              <a:avLst/>
              <a:gdLst>
                <a:gd name="T0" fmla="*/ 540 w 540"/>
                <a:gd name="T1" fmla="*/ 132 h 132"/>
                <a:gd name="T2" fmla="*/ 360 w 540"/>
                <a:gd name="T3" fmla="*/ 108 h 132"/>
                <a:gd name="T4" fmla="*/ 240 w 540"/>
                <a:gd name="T5" fmla="*/ 96 h 132"/>
                <a:gd name="T6" fmla="*/ 0 w 540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0" h="132">
                  <a:moveTo>
                    <a:pt x="540" y="132"/>
                  </a:moveTo>
                  <a:cubicBezTo>
                    <a:pt x="485" y="49"/>
                    <a:pt x="539" y="108"/>
                    <a:pt x="360" y="108"/>
                  </a:cubicBezTo>
                  <a:cubicBezTo>
                    <a:pt x="320" y="108"/>
                    <a:pt x="280" y="100"/>
                    <a:pt x="240" y="96"/>
                  </a:cubicBezTo>
                  <a:cubicBezTo>
                    <a:pt x="153" y="67"/>
                    <a:pt x="95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68" name="Freeform 92"/>
            <p:cNvSpPr>
              <a:spLocks/>
            </p:cNvSpPr>
            <p:nvPr/>
          </p:nvSpPr>
          <p:spPr bwMode="auto">
            <a:xfrm>
              <a:off x="1540" y="939"/>
              <a:ext cx="746" cy="73"/>
            </a:xfrm>
            <a:custGeom>
              <a:avLst/>
              <a:gdLst>
                <a:gd name="T0" fmla="*/ 0 w 864"/>
                <a:gd name="T1" fmla="*/ 84 h 91"/>
                <a:gd name="T2" fmla="*/ 144 w 864"/>
                <a:gd name="T3" fmla="*/ 0 h 91"/>
                <a:gd name="T4" fmla="*/ 276 w 864"/>
                <a:gd name="T5" fmla="*/ 12 h 91"/>
                <a:gd name="T6" fmla="*/ 396 w 864"/>
                <a:gd name="T7" fmla="*/ 84 h 91"/>
                <a:gd name="T8" fmla="*/ 864 w 864"/>
                <a:gd name="T9" fmla="*/ 8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4" h="91">
                  <a:moveTo>
                    <a:pt x="0" y="84"/>
                  </a:moveTo>
                  <a:cubicBezTo>
                    <a:pt x="50" y="51"/>
                    <a:pt x="89" y="18"/>
                    <a:pt x="144" y="0"/>
                  </a:cubicBezTo>
                  <a:cubicBezTo>
                    <a:pt x="188" y="4"/>
                    <a:pt x="234" y="0"/>
                    <a:pt x="276" y="12"/>
                  </a:cubicBezTo>
                  <a:cubicBezTo>
                    <a:pt x="321" y="25"/>
                    <a:pt x="349" y="82"/>
                    <a:pt x="396" y="84"/>
                  </a:cubicBezTo>
                  <a:cubicBezTo>
                    <a:pt x="552" y="91"/>
                    <a:pt x="708" y="84"/>
                    <a:pt x="864" y="84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69" name="Freeform 93"/>
            <p:cNvSpPr>
              <a:spLocks/>
            </p:cNvSpPr>
            <p:nvPr/>
          </p:nvSpPr>
          <p:spPr bwMode="auto">
            <a:xfrm>
              <a:off x="1084" y="1503"/>
              <a:ext cx="718" cy="224"/>
            </a:xfrm>
            <a:custGeom>
              <a:avLst/>
              <a:gdLst>
                <a:gd name="T0" fmla="*/ 0 w 831"/>
                <a:gd name="T1" fmla="*/ 276 h 276"/>
                <a:gd name="T2" fmla="*/ 72 w 831"/>
                <a:gd name="T3" fmla="*/ 72 h 276"/>
                <a:gd name="T4" fmla="*/ 108 w 831"/>
                <a:gd name="T5" fmla="*/ 48 h 276"/>
                <a:gd name="T6" fmla="*/ 300 w 831"/>
                <a:gd name="T7" fmla="*/ 0 h 276"/>
                <a:gd name="T8" fmla="*/ 444 w 831"/>
                <a:gd name="T9" fmla="*/ 36 h 276"/>
                <a:gd name="T10" fmla="*/ 480 w 831"/>
                <a:gd name="T11" fmla="*/ 60 h 276"/>
                <a:gd name="T12" fmla="*/ 564 w 831"/>
                <a:gd name="T13" fmla="*/ 72 h 276"/>
                <a:gd name="T14" fmla="*/ 648 w 831"/>
                <a:gd name="T15" fmla="*/ 96 h 276"/>
                <a:gd name="T16" fmla="*/ 732 w 831"/>
                <a:gd name="T17" fmla="*/ 48 h 276"/>
                <a:gd name="T18" fmla="*/ 828 w 831"/>
                <a:gd name="T1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1" h="276">
                  <a:moveTo>
                    <a:pt x="0" y="276"/>
                  </a:moveTo>
                  <a:cubicBezTo>
                    <a:pt x="41" y="214"/>
                    <a:pt x="49" y="142"/>
                    <a:pt x="72" y="72"/>
                  </a:cubicBezTo>
                  <a:cubicBezTo>
                    <a:pt x="77" y="58"/>
                    <a:pt x="95" y="54"/>
                    <a:pt x="108" y="48"/>
                  </a:cubicBezTo>
                  <a:cubicBezTo>
                    <a:pt x="170" y="21"/>
                    <a:pt x="235" y="16"/>
                    <a:pt x="300" y="0"/>
                  </a:cubicBezTo>
                  <a:cubicBezTo>
                    <a:pt x="336" y="6"/>
                    <a:pt x="412" y="15"/>
                    <a:pt x="444" y="36"/>
                  </a:cubicBezTo>
                  <a:cubicBezTo>
                    <a:pt x="456" y="44"/>
                    <a:pt x="466" y="56"/>
                    <a:pt x="480" y="60"/>
                  </a:cubicBezTo>
                  <a:cubicBezTo>
                    <a:pt x="507" y="68"/>
                    <a:pt x="536" y="68"/>
                    <a:pt x="564" y="72"/>
                  </a:cubicBezTo>
                  <a:cubicBezTo>
                    <a:pt x="578" y="77"/>
                    <a:pt x="637" y="97"/>
                    <a:pt x="648" y="96"/>
                  </a:cubicBezTo>
                  <a:cubicBezTo>
                    <a:pt x="681" y="92"/>
                    <a:pt x="703" y="61"/>
                    <a:pt x="732" y="48"/>
                  </a:cubicBezTo>
                  <a:cubicBezTo>
                    <a:pt x="831" y="4"/>
                    <a:pt x="779" y="49"/>
                    <a:pt x="828" y="0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70" name="Freeform 94"/>
            <p:cNvSpPr>
              <a:spLocks/>
            </p:cNvSpPr>
            <p:nvPr/>
          </p:nvSpPr>
          <p:spPr bwMode="auto">
            <a:xfrm>
              <a:off x="2276" y="1007"/>
              <a:ext cx="126" cy="350"/>
            </a:xfrm>
            <a:custGeom>
              <a:avLst/>
              <a:gdLst>
                <a:gd name="T0" fmla="*/ 36 w 146"/>
                <a:gd name="T1" fmla="*/ 432 h 432"/>
                <a:gd name="T2" fmla="*/ 120 w 146"/>
                <a:gd name="T3" fmla="*/ 288 h 432"/>
                <a:gd name="T4" fmla="*/ 108 w 146"/>
                <a:gd name="T5" fmla="*/ 84 h 432"/>
                <a:gd name="T6" fmla="*/ 72 w 146"/>
                <a:gd name="T7" fmla="*/ 48 h 432"/>
                <a:gd name="T8" fmla="*/ 0 w 146"/>
                <a:gd name="T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432">
                  <a:moveTo>
                    <a:pt x="36" y="432"/>
                  </a:moveTo>
                  <a:cubicBezTo>
                    <a:pt x="54" y="378"/>
                    <a:pt x="80" y="328"/>
                    <a:pt x="120" y="288"/>
                  </a:cubicBezTo>
                  <a:cubicBezTo>
                    <a:pt x="141" y="226"/>
                    <a:pt x="146" y="140"/>
                    <a:pt x="108" y="84"/>
                  </a:cubicBezTo>
                  <a:cubicBezTo>
                    <a:pt x="99" y="70"/>
                    <a:pt x="85" y="58"/>
                    <a:pt x="72" y="48"/>
                  </a:cubicBezTo>
                  <a:cubicBezTo>
                    <a:pt x="49" y="30"/>
                    <a:pt x="0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4671" name="Group 95"/>
          <p:cNvGrpSpPr>
            <a:grpSpLocks/>
          </p:cNvGrpSpPr>
          <p:nvPr/>
        </p:nvGrpSpPr>
        <p:grpSpPr bwMode="auto">
          <a:xfrm>
            <a:off x="284163" y="1643062"/>
            <a:ext cx="2234111" cy="947737"/>
            <a:chOff x="179" y="996"/>
            <a:chExt cx="1633" cy="636"/>
          </a:xfrm>
        </p:grpSpPr>
        <p:sp>
          <p:nvSpPr>
            <p:cNvPr id="17418" name="Text Box 96"/>
            <p:cNvSpPr txBox="1">
              <a:spLocks noChangeArrowheads="1"/>
            </p:cNvSpPr>
            <p:nvPr/>
          </p:nvSpPr>
          <p:spPr bwMode="auto">
            <a:xfrm flipH="1">
              <a:off x="1190" y="1060"/>
              <a:ext cx="2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b="1">
                  <a:effectLst/>
                  <a:latin typeface="Times New Roman" pitchFamily="18" charset="0"/>
                </a:rPr>
                <a:t>E</a:t>
              </a:r>
              <a:endParaRPr lang="en-US" alt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17419" name="Text Box 97"/>
            <p:cNvSpPr txBox="1">
              <a:spLocks noChangeArrowheads="1"/>
            </p:cNvSpPr>
            <p:nvPr/>
          </p:nvSpPr>
          <p:spPr bwMode="auto">
            <a:xfrm>
              <a:off x="179" y="1210"/>
              <a:ext cx="31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b="1">
                  <a:effectLst/>
                  <a:latin typeface="Times New Roman" pitchFamily="18" charset="0"/>
                </a:rPr>
                <a:t>H</a:t>
              </a:r>
              <a:endParaRPr lang="en-US" altLang="en-US" sz="2400" b="1">
                <a:effectLst/>
                <a:latin typeface="Times New Roman" pitchFamily="18" charset="0"/>
              </a:endParaRPr>
            </a:p>
          </p:txBody>
        </p:sp>
        <p:sp>
          <p:nvSpPr>
            <p:cNvPr id="24674" name="Line 98"/>
            <p:cNvSpPr>
              <a:spLocks noChangeShapeType="1"/>
            </p:cNvSpPr>
            <p:nvPr/>
          </p:nvSpPr>
          <p:spPr bwMode="auto">
            <a:xfrm flipH="1" flipV="1">
              <a:off x="516" y="1464"/>
              <a:ext cx="120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75" name="Line 99"/>
            <p:cNvSpPr>
              <a:spLocks noChangeShapeType="1"/>
            </p:cNvSpPr>
            <p:nvPr/>
          </p:nvSpPr>
          <p:spPr bwMode="auto">
            <a:xfrm flipH="1">
              <a:off x="1392" y="996"/>
              <a:ext cx="420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76" name="Line 100"/>
            <p:cNvSpPr>
              <a:spLocks noChangeShapeType="1"/>
            </p:cNvSpPr>
            <p:nvPr/>
          </p:nvSpPr>
          <p:spPr bwMode="auto">
            <a:xfrm flipH="1" flipV="1">
              <a:off x="1403" y="1260"/>
              <a:ext cx="116" cy="2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2111375" y="2566988"/>
            <a:ext cx="6824663" cy="3121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b="1" dirty="0"/>
              <a:t>Heterochromatin</a:t>
            </a:r>
            <a:r>
              <a:rPr lang="en-US" sz="2400" dirty="0"/>
              <a:t> is a tightly packed form of DNA, which comes in different varieties. These varieties lie on a continuum between the two extremes of </a:t>
            </a:r>
            <a:r>
              <a:rPr lang="en-US" sz="2400" b="1" dirty="0"/>
              <a:t>constitutive</a:t>
            </a:r>
            <a:r>
              <a:rPr lang="en-US" sz="2400" dirty="0"/>
              <a:t> and </a:t>
            </a:r>
            <a:r>
              <a:rPr lang="en-US" sz="2400" b="1" dirty="0"/>
              <a:t>facultative heterochromatin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2400" b="1" dirty="0"/>
              <a:t>Constitutive heterochromatin </a:t>
            </a:r>
            <a:r>
              <a:rPr lang="en-US" sz="2400" dirty="0"/>
              <a:t>is usually repetitive and forms structural functions such as </a:t>
            </a:r>
            <a:r>
              <a:rPr lang="en-US" sz="2400" b="1" dirty="0"/>
              <a:t>centromeres</a:t>
            </a:r>
            <a:r>
              <a:rPr lang="en-US" sz="2400" dirty="0"/>
              <a:t> or </a:t>
            </a:r>
            <a:r>
              <a:rPr lang="en-US" sz="2400" b="1" dirty="0"/>
              <a:t>telomeres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3038" y="5943600"/>
            <a:ext cx="84534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Facultative heterochromatin is not repetitive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4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24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5.55556E-6 C 0.09271 0.06089 0.18542 0.12177 0.26042 0.14445 C 0.33542 0.16714 0.41841 0.13751 0.45 0.13612 " pathEditMode="relative" ptsTypes="aaA">
                                      <p:cBhvr>
                                        <p:cTn id="9" dur="2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C 0.00156 0.03195 0.00313 0.06389 0.02292 0.09167 C 0.04271 0.11945 0.06806 0.1551 0.11875 0.16667 C 0.16944 0.17824 0.29236 0.16204 0.32708 0.16111 " pathEditMode="relative" ptsTypes="aaaA">
                                      <p:cBhvr>
                                        <p:cTn id="11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18519E-6 C 0.05955 -0.01228 0.1191 -0.02454 0.19375 -5.18519E-6 C 0.26841 0.02453 0.39618 0.12453 0.44792 0.14721 C 0.49966 0.1699 0.4948 0.13796 0.50417 0.1361 " pathEditMode="relative" ptsTypes="aaaA">
                                      <p:cBhvr>
                                        <p:cTn id="13" dur="2000" fill="hold"/>
                                        <p:tgtEl>
                                          <p:spTgt spid="24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2000"/>
                                        <p:tgtEl>
                                          <p:spTgt spid="24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981200" y="152400"/>
            <a:ext cx="6781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dirty="0" err="1">
                <a:effectLst/>
              </a:rPr>
              <a:t>Euchromatin</a:t>
            </a:r>
            <a:r>
              <a:rPr lang="en-US" altLang="en-US" sz="2400" dirty="0">
                <a:effectLst/>
              </a:rPr>
              <a:t> is a lightly packed form of chromatin (DNA, RNA and protein) that is rich in gene concentration, and is often (but not always) under active transcription. </a:t>
            </a:r>
            <a:r>
              <a:rPr lang="en-US" altLang="en-US" sz="2400" dirty="0" err="1">
                <a:effectLst/>
              </a:rPr>
              <a:t>Euchromatin</a:t>
            </a:r>
            <a:r>
              <a:rPr lang="en-US" altLang="en-US" sz="2400" dirty="0">
                <a:effectLst/>
              </a:rPr>
              <a:t> comprises the most active portion of the genome within the cell nucleus. 92% of the human genome is </a:t>
            </a:r>
            <a:r>
              <a:rPr lang="en-US" altLang="en-US" sz="2400" dirty="0" err="1">
                <a:effectLst/>
              </a:rPr>
              <a:t>euchromatic</a:t>
            </a:r>
            <a:r>
              <a:rPr lang="en-US" altLang="en-US" sz="2400" dirty="0">
                <a:effectLst/>
              </a:rPr>
              <a:t>.</a:t>
            </a:r>
          </a:p>
        </p:txBody>
      </p:sp>
      <p:pic>
        <p:nvPicPr>
          <p:cNvPr id="1843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3463925"/>
            <a:ext cx="39528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514600"/>
            <a:ext cx="4775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778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228600"/>
            <a:ext cx="7086600" cy="120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n-US" sz="2400" dirty="0"/>
              <a:t>The </a:t>
            </a:r>
            <a:r>
              <a:rPr lang="en-US" sz="2400" b="1" dirty="0"/>
              <a:t>centromere</a:t>
            </a:r>
            <a:r>
              <a:rPr lang="en-US" sz="2400" dirty="0"/>
              <a:t> is the part of a chromosome that links sister chromatids. During mitosis, spindle fibers attach to the centromere via the kinetochore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658938"/>
            <a:ext cx="86106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dirty="0"/>
              <a:t>kinetochore - a highly complex </a:t>
            </a:r>
            <a:r>
              <a:rPr lang="en-US" sz="2400" dirty="0" err="1"/>
              <a:t>multiprotein</a:t>
            </a:r>
            <a:r>
              <a:rPr lang="en-US" sz="2400" dirty="0"/>
              <a:t> structure that is responsible for the actual events of chromosome segregation</a:t>
            </a:r>
          </a:p>
        </p:txBody>
      </p:sp>
      <p:pic>
        <p:nvPicPr>
          <p:cNvPr id="1946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124200"/>
            <a:ext cx="358140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60663"/>
            <a:ext cx="45148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88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457200"/>
            <a:ext cx="7467600" cy="1570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/>
              <a:t>A </a:t>
            </a:r>
            <a:r>
              <a:rPr lang="en-US" sz="2400" b="1" dirty="0"/>
              <a:t>telomere</a:t>
            </a:r>
            <a:r>
              <a:rPr lang="en-US" sz="2400" dirty="0"/>
              <a:t> is a region of repetitive nucleotide sequences at each end of a chromatid, which protects the end of the chromosome from deterioration or from fusion with neighboring chromosomes</a:t>
            </a: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2340220"/>
            <a:ext cx="5562600" cy="4355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868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14600"/>
            <a:ext cx="8229600" cy="16002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NOTE: if histones from different species are added to any eukaryotic DNA sample, chromatin is reconstituted. Implication?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9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Problem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153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Human genome (in diploid cells) = 6 x 10</a:t>
            </a:r>
            <a:r>
              <a:rPr lang="en-US" altLang="en-US" baseline="30000" smtClean="0"/>
              <a:t>9</a:t>
            </a:r>
            <a:r>
              <a:rPr lang="en-US" altLang="en-US" smtClean="0"/>
              <a:t> bp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6 x 10</a:t>
            </a:r>
            <a:r>
              <a:rPr lang="en-US" altLang="en-US" baseline="30000" smtClean="0"/>
              <a:t>9</a:t>
            </a:r>
            <a:r>
              <a:rPr lang="en-US" altLang="en-US" smtClean="0"/>
              <a:t> bp X 0.34 nm/bp = 2.04 x 10</a:t>
            </a:r>
            <a:r>
              <a:rPr lang="en-US" altLang="en-US" baseline="30000" smtClean="0"/>
              <a:t>9</a:t>
            </a:r>
            <a:r>
              <a:rPr lang="en-US" altLang="en-US" smtClean="0"/>
              <a:t> nm = 2 m/cell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Very thin (2.0 nm), e</a:t>
            </a:r>
            <a:r>
              <a:rPr lang="en-US" altLang="en-US" smtClean="0">
                <a:sym typeface="Symbol" pitchFamily="18" charset="2"/>
              </a:rPr>
              <a:t>xtremely fragile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Diameter of nucleus = 5-10 </a:t>
            </a:r>
            <a:r>
              <a:rPr lang="en-US" altLang="en-US" smtClean="0">
                <a:latin typeface="Symbol" pitchFamily="18" charset="2"/>
              </a:rPr>
              <a:t>m</a:t>
            </a:r>
            <a:r>
              <a:rPr lang="en-US" altLang="en-US" smtClean="0"/>
              <a:t>m</a:t>
            </a:r>
            <a:r>
              <a:rPr lang="en-US" altLang="en-US" sz="24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DNA must be packaged to protect it, but must still be accessible to allow gene expression and cellular responsiveness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99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39763"/>
            <a:ext cx="26447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05200"/>
            <a:ext cx="60610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0638"/>
            <a:ext cx="44862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660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762000"/>
            <a:ext cx="6350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524000"/>
            <a:ext cx="2500312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86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altLang="en-US" smtClean="0"/>
              <a:t> Chromosomes	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4495800" cy="5105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dirty="0" smtClean="0"/>
              <a:t>Single DNA Molecule and associated proteins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dirty="0" smtClean="0"/>
              <a:t>Karyotype: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The characterization of the chromosome complement of a species (such as the shape, type, number, etc. of chromosomes). </a:t>
            </a:r>
            <a:endParaRPr lang="en-US" alt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dirty="0" smtClean="0"/>
              <a:t>Chromatin vs. Chromosomes</a:t>
            </a:r>
          </a:p>
        </p:txBody>
      </p:sp>
      <p:pic>
        <p:nvPicPr>
          <p:cNvPr id="8196" name="Picture 5" descr="human-karotyp16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771900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87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8828"/>
            <a:ext cx="5562600" cy="1143000"/>
          </a:xfrm>
        </p:spPr>
        <p:txBody>
          <a:bodyPr/>
          <a:lstStyle/>
          <a:p>
            <a:r>
              <a:rPr lang="en-US" altLang="en-US" dirty="0" smtClean="0"/>
              <a:t>HISTONES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229600" cy="4114800"/>
          </a:xfrm>
        </p:spPr>
        <p:txBody>
          <a:bodyPr/>
          <a:lstStyle/>
          <a:p>
            <a:r>
              <a:rPr lang="en-US" altLang="en-US" smtClean="0"/>
              <a:t>Main packaging proteins</a:t>
            </a:r>
          </a:p>
          <a:p>
            <a:r>
              <a:rPr lang="en-US" altLang="en-US" smtClean="0"/>
              <a:t>5 classes: H1, H2A, H2B, H3, H4. </a:t>
            </a:r>
          </a:p>
          <a:p>
            <a:r>
              <a:rPr lang="en-US" altLang="en-US" smtClean="0"/>
              <a:t>Rich in Lysine and Arginine</a:t>
            </a:r>
          </a:p>
          <a:p>
            <a:pPr lvl="1"/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2" name="Rectangle 1"/>
          <p:cNvSpPr/>
          <p:nvPr/>
        </p:nvSpPr>
        <p:spPr>
          <a:xfrm>
            <a:off x="1447800" y="1371600"/>
            <a:ext cx="8001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proteins that DNA tightly coils around to form chromosomes.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57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914400"/>
            <a:ext cx="701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/>
              <a:t>Compacting DNA strands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/>
              <a:t>Histones act as spools around which DNA winds. This enables the compaction necessary to fit the large genomes of eukaryotes inside cell nuclei: the compacted molecule is 40,000 times shorter than an unpacked molecule.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4676" y="114629"/>
            <a:ext cx="4419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Functions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3352800"/>
            <a:ext cx="8763000" cy="3268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/>
              <a:t>Chromatin regulation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/>
              <a:t>Histones undergo posttranslational modifications that alter their interaction with DNA and nuclear proteins.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/>
              <a:t>Modifications of the tail include methylation, acetylation, phosphorylation, </a:t>
            </a:r>
            <a:r>
              <a:rPr lang="en-US" sz="2400" dirty="0" err="1"/>
              <a:t>ubiquitination</a:t>
            </a:r>
            <a:r>
              <a:rPr lang="en-US" sz="2400" dirty="0"/>
              <a:t>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dirty="0"/>
              <a:t>Histone modifications act in diverse biological processes such as gene regulation, DNA repair, chromosome condensation (mitosis) and spermatogenesis (meiosis).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309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889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DNA condensation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1336675"/>
            <a:ext cx="88392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2400" dirty="0">
                <a:effectLst/>
              </a:rPr>
              <a:t>The double helix of DNA is highly negatively charged due to all the negatively charged phosphates in the backbone. All that negative charge must be counterbalanced by a positive charge, and the cell makes </a:t>
            </a:r>
            <a:r>
              <a:rPr lang="en-US" altLang="en-US" sz="2400" b="1" dirty="0">
                <a:effectLst/>
              </a:rPr>
              <a:t>histones</a:t>
            </a:r>
            <a:r>
              <a:rPr lang="en-US" altLang="en-US" sz="2400" dirty="0">
                <a:effectLst/>
              </a:rPr>
              <a:t> that bind DNA and aid in DNA's packaging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28600" y="31242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sz="2400">
                <a:effectLst/>
              </a:rPr>
              <a:t>Histones are positively charged proteins that wrap up DNA through interactions between their positive charges and the negative charges of DNA</a:t>
            </a:r>
          </a:p>
        </p:txBody>
      </p:sp>
      <p:pic>
        <p:nvPicPr>
          <p:cNvPr id="1126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8" y="4191000"/>
            <a:ext cx="30099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95800"/>
            <a:ext cx="3221038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402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orders of chromatin 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0"/>
            <a:ext cx="403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8334375" y="0"/>
            <a:ext cx="479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effectLst/>
                <a:latin typeface="Times New Roman" pitchFamily="18" charset="0"/>
              </a:rPr>
              <a:t>Fig. 9</a:t>
            </a:r>
            <a:endParaRPr lang="en-US" altLang="en-US" sz="2400">
              <a:effectLst/>
              <a:latin typeface="Times New Roman" pitchFamily="18" charset="0"/>
            </a:endParaRPr>
          </a:p>
        </p:txBody>
      </p:sp>
      <p:pic>
        <p:nvPicPr>
          <p:cNvPr id="1229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724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0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1075</Words>
  <Application>Microsoft Office PowerPoint</Application>
  <PresentationFormat>On-screen Show (4:3)</PresentationFormat>
  <Paragraphs>105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Soran-Template</vt:lpstr>
      <vt:lpstr>Cell and Molecular Biology</vt:lpstr>
      <vt:lpstr>The Problem</vt:lpstr>
      <vt:lpstr>PowerPoint Presentation</vt:lpstr>
      <vt:lpstr>PowerPoint Presentation</vt:lpstr>
      <vt:lpstr> Chromosomes </vt:lpstr>
      <vt:lpstr>HISTONES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30 nm Fiber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and Molecular Biology</dc:title>
  <dc:creator>Halani</dc:creator>
  <cp:lastModifiedBy>Halani</cp:lastModifiedBy>
  <cp:revision>1</cp:revision>
  <dcterms:created xsi:type="dcterms:W3CDTF">2014-11-10T05:32:58Z</dcterms:created>
  <dcterms:modified xsi:type="dcterms:W3CDTF">2014-11-10T05:36:37Z</dcterms:modified>
</cp:coreProperties>
</file>