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22" autoAdjust="0"/>
  </p:normalViewPr>
  <p:slideViewPr>
    <p:cSldViewPr showGuides="1">
      <p:cViewPr>
        <p:scale>
          <a:sx n="70" d="100"/>
          <a:sy n="70" d="100"/>
        </p:scale>
        <p:origin x="-1386"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t>10/11/2014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fld id="{3B122FF1-47F4-49FF-8007-D9E90DD950FE}" type="slidenum">
              <a:rPr lang="en-US" sz="1200">
                <a:latin typeface="Arial" charset="0"/>
              </a:rPr>
              <a:pPr eaLnBrk="1" hangingPunct="1"/>
              <a:t>4</a:t>
            </a:fld>
            <a:endParaRPr lang="en-US" sz="1200">
              <a:latin typeface="Arial" charset="0"/>
            </a:endParaRPr>
          </a:p>
        </p:txBody>
      </p:sp>
      <p:sp>
        <p:nvSpPr>
          <p:cNvPr id="68611" name="Rectangle 2"/>
          <p:cNvSpPr>
            <a:spLocks noRo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pPr eaLnBrk="1" hangingPunct="1"/>
            <a:r>
              <a:rPr lang="en-US" smtClean="0"/>
              <a:t>Assembly of the pre-initiation complex (PIC).  TBP first binds to the promoter and then recruits TFIIB to join TFIID (and TFIIA if present).  Before entering PIC, RNA Pol II and TFIIF are bound together, which are recruited by TFIIB.  Finally, RNA Pol II recruits TFIIE, which further recruits TFIIH to complete the PIC assembly.</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fld id="{F9A09CD9-A316-4703-8784-328176E4006D}" type="slidenum">
              <a:rPr lang="en-US" sz="1200">
                <a:latin typeface="Arial" charset="0"/>
              </a:rPr>
              <a:pPr eaLnBrk="1" hangingPunct="1"/>
              <a:t>51</a:t>
            </a:fld>
            <a:endParaRPr lang="en-US" sz="1200">
              <a:latin typeface="Arial" charset="0"/>
            </a:endParaRPr>
          </a:p>
        </p:txBody>
      </p:sp>
      <p:sp>
        <p:nvSpPr>
          <p:cNvPr id="77827" name="Rectangle 2"/>
          <p:cNvSpPr>
            <a:spLocks noRo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r>
              <a:rPr lang="en-US" smtClean="0"/>
              <a:t>In subsequent steps, elongation factor EF-G in the GTP-bound form enters the ribosome and binds in or near the A-site on the large ribosomal subunit, accelerating the movement of the two bound tRNAs into the A/P and P/E hybrid states. Contact with the ribosome stimulates the GTPase activity of EF-G, causing a dramatic conformational change in EF-G as it switches from the GTP to the GDP-bound form. This change moves the tRNA bound to the A/P hybrid state to the P-site and advances the cycle of translation forward by one codon. For each peptide bond formed, a molecule of EF-Tu and EF-G are each released in their inactive, GDP-bound forms. To be used again, these proteins must have their GDP exchanged for GTP. In the case of EF-Tu, this exchange is performed by a specific member of a large class of proteins known as </a:t>
            </a:r>
            <a:r>
              <a:rPr lang="en-US" i="1" smtClean="0"/>
              <a:t>GTP exchange factors.</a:t>
            </a:r>
            <a:r>
              <a:rPr lang="en-US" smtClean="0"/>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fld id="{34F352F8-F293-4AD6-AEF8-08230AEEA08E}" type="slidenum">
              <a:rPr lang="en-US" sz="1200">
                <a:latin typeface="Arial" charset="0"/>
              </a:rPr>
              <a:pPr eaLnBrk="1" hangingPunct="1"/>
              <a:t>58</a:t>
            </a:fld>
            <a:endParaRPr lang="en-US" sz="1200">
              <a:latin typeface="Arial" charset="0"/>
            </a:endParaRPr>
          </a:p>
        </p:txBody>
      </p:sp>
      <p:sp>
        <p:nvSpPr>
          <p:cNvPr id="78851" name="Rectangle 2"/>
          <p:cNvSpPr>
            <a:spLocks noRot="1" noChangeArrowheads="1" noTextEdit="1"/>
          </p:cNvSpPr>
          <p:nvPr>
            <p:ph type="sldImg"/>
          </p:nvPr>
        </p:nvSpPr>
        <p:spPr>
          <a:ln/>
        </p:spPr>
      </p:sp>
      <p:sp>
        <p:nvSpPr>
          <p:cNvPr id="78852" name="Rectangle 3"/>
          <p:cNvSpPr>
            <a:spLocks noGrp="1" noChangeArrowheads="1"/>
          </p:cNvSpPr>
          <p:nvPr>
            <p:ph type="body" idx="1"/>
          </p:nvPr>
        </p:nvSpPr>
        <p:spPr>
          <a:xfrm>
            <a:off x="914400" y="4343400"/>
            <a:ext cx="5029200" cy="4114800"/>
          </a:xfrm>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fld id="{6D39DFEF-FE7D-4261-BE2B-00956AC307AA}" type="slidenum">
              <a:rPr lang="en-US" sz="1200">
                <a:latin typeface="Arial" charset="0"/>
              </a:rPr>
              <a:pPr eaLnBrk="1" hangingPunct="1"/>
              <a:t>6</a:t>
            </a:fld>
            <a:endParaRPr lang="en-US" sz="1200">
              <a:latin typeface="Arial" charset="0"/>
            </a:endParaRPr>
          </a:p>
        </p:txBody>
      </p:sp>
      <p:sp>
        <p:nvSpPr>
          <p:cNvPr id="69635" name="Rectangle 2"/>
          <p:cNvSpPr>
            <a:spLocks noRo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pPr eaLnBrk="1" hangingPunct="1"/>
            <a:r>
              <a:rPr lang="en-US" smtClean="0"/>
              <a:t>Initiator sequence</a:t>
            </a:r>
          </a:p>
          <a:p>
            <a:pPr eaLnBrk="1" hangingPunct="1"/>
            <a:r>
              <a:rPr lang="en-US" smtClean="0"/>
              <a:t>Enhancer - a DNA sequence that greatly increases the expression of a gene in its vicinity; the sequence can reside upstream or downstream and its orientation is not fixed; these sequences have been shown to have an effect as far away as 3000 bp </a:t>
            </a:r>
          </a:p>
          <a:p>
            <a:pPr eaLnBrk="1" hangingPunct="1"/>
            <a:r>
              <a:rPr lang="en-US" smtClean="0"/>
              <a:t>Silencers - Silencers are control regions of DNA that, like enhancers, may be located thousands of base pairs away from the gene they control. However, when transcription factors bind to them, expression of the gene they control is repressed. </a:t>
            </a:r>
          </a:p>
          <a:p>
            <a:pPr eaLnBrk="1" hangingPunct="1"/>
            <a:r>
              <a:rPr lang="en-US" smtClean="0"/>
              <a:t>Insulators are:  stretches of DNA (as few as 42 base pairs may do the trick) located between the enhancer(s) and promoter or silencer(s) and promoter</a:t>
            </a:r>
          </a:p>
          <a:p>
            <a:pPr eaLnBrk="1" hangingPunct="1"/>
            <a:r>
              <a:rPr lang="en-US" smtClean="0"/>
              <a:t>of </a:t>
            </a:r>
            <a:r>
              <a:rPr lang="en-US" b="1" smtClean="0"/>
              <a:t>adjacent</a:t>
            </a:r>
            <a:r>
              <a:rPr lang="en-US" smtClean="0"/>
              <a:t> genes or clusters of adjacent genes.  Their function is to prevent a gene from being influenced by the activation (or repression) of its neighbors.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fld id="{DCF973AC-52BD-433F-A314-90E788CBE408}" type="slidenum">
              <a:rPr lang="en-US" sz="1200">
                <a:latin typeface="Arial" charset="0"/>
              </a:rPr>
              <a:pPr eaLnBrk="1" hangingPunct="1"/>
              <a:t>8</a:t>
            </a:fld>
            <a:endParaRPr lang="en-US" sz="1200">
              <a:latin typeface="Arial" charset="0"/>
            </a:endParaRPr>
          </a:p>
        </p:txBody>
      </p:sp>
      <p:sp>
        <p:nvSpPr>
          <p:cNvPr id="70659" name="Rectangle 2"/>
          <p:cNvSpPr>
            <a:spLocks noRo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pPr eaLnBrk="1" hangingPunct="1"/>
            <a:r>
              <a:rPr lang="en-US" smtClean="0"/>
              <a:t>Gene regulatory networks (GRNs) are the on-off switches and rheostats of a cell operating at the gene level. They dynamically orchestrate the level of expression for each gene in the genome by controlling whether and how vigorously that gene will be transcribed into RNA. Each RNA transcript then functions as the template for synthesis of a specific protein by the process of translation. A simple GRN would consist of one or more input signaling pathways, regulatory proteins that integrate the input signals, several target genes (in bacteria a target operon), and the RNA and proteins produced from those target genes. In addition, such networks often include dynamic feedback loops that provide for further regulation of network architecture and output. As indicated in the schematic below, input signaling pathways transduce intracellular and/or extracellular signals to a group of regulatory proteins called transcription factors. Transcription factors activated by the signals then interact, either directly or indirectly, with DNA sequences belonging to the specific genes they regulate. The factors also interact with each other to form multiprotein complexes bound to the DNA.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fld id="{3D86FA11-9090-4CED-A002-05EE397C654B}" type="slidenum">
              <a:rPr lang="en-US" sz="1200">
                <a:latin typeface="Arial" charset="0"/>
              </a:rPr>
              <a:pPr eaLnBrk="1" hangingPunct="1"/>
              <a:t>10</a:t>
            </a:fld>
            <a:endParaRPr lang="en-US" sz="1200">
              <a:latin typeface="Arial" charset="0"/>
            </a:endParaRPr>
          </a:p>
        </p:txBody>
      </p:sp>
      <p:sp>
        <p:nvSpPr>
          <p:cNvPr id="71683" name="Rectangle 2"/>
          <p:cNvSpPr>
            <a:spLocks noRo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r>
              <a:rPr lang="en-US" smtClean="0"/>
              <a:t>Comparison of a simple eukaryotic promoter and extensively diversified metazoan regulatory modules. </a:t>
            </a:r>
            <a:r>
              <a:rPr lang="en-US" b="1" smtClean="0"/>
              <a:t>a</a:t>
            </a:r>
            <a:r>
              <a:rPr lang="en-US" smtClean="0"/>
              <a:t>, Simple eukaryotic transcriptional unit. A simple core promoter (TATA), upstream activator sequence (UAS) and silencer element spaced within 100–200 bp of the TATA box that is typically found in unicellular eukaryotes. </a:t>
            </a:r>
            <a:r>
              <a:rPr lang="en-US" b="1" smtClean="0"/>
              <a:t>b</a:t>
            </a:r>
            <a:r>
              <a:rPr lang="en-US" smtClean="0"/>
              <a:t>, Complex metazoan transcriptional control modules. A complex arrangement of multiple clustered enhancer modules interspersed with silencer and insulator elements which can be located 10–50 kb either upstream or downstream of a composite core promoter containing TATA box (TATA), Initiator sequences (INR), and downstream promoter elements (DPE).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fld id="{459D30BE-0105-45F4-A739-30105FBF9EE5}" type="slidenum">
              <a:rPr lang="en-US" sz="1200">
                <a:latin typeface="Arial" charset="0"/>
              </a:rPr>
              <a:pPr eaLnBrk="1" hangingPunct="1"/>
              <a:t>12</a:t>
            </a:fld>
            <a:endParaRPr lang="en-US" sz="1200">
              <a:latin typeface="Arial" charset="0"/>
            </a:endParaRPr>
          </a:p>
        </p:txBody>
      </p:sp>
      <p:sp>
        <p:nvSpPr>
          <p:cNvPr id="72707" name="Rectangle 2"/>
          <p:cNvSpPr>
            <a:spLocks noRo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pPr eaLnBrk="1" hangingPunct="1"/>
            <a:r>
              <a:rPr lang="en-US" smtClean="0"/>
              <a:t>General transcription factors are required for initiation of transcription by RNA polymerase but cannot respond to regulatory signals without other proteins.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fld id="{112E1E11-A3EA-4FF9-8504-042A18C58CD2}" type="slidenum">
              <a:rPr lang="en-US" sz="1200">
                <a:latin typeface="Arial" charset="0"/>
              </a:rPr>
              <a:pPr eaLnBrk="1" hangingPunct="1"/>
              <a:t>32</a:t>
            </a:fld>
            <a:endParaRPr lang="en-US" sz="1200">
              <a:latin typeface="Arial" charset="0"/>
            </a:endParaRPr>
          </a:p>
        </p:txBody>
      </p:sp>
      <p:sp>
        <p:nvSpPr>
          <p:cNvPr id="73731" name="Rectangle 2"/>
          <p:cNvSpPr>
            <a:spLocks noRo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spcBef>
                <a:spcPct val="50000"/>
              </a:spcBef>
            </a:pPr>
            <a:r>
              <a:rPr lang="en-US" smtClean="0"/>
              <a:t>Creating an active site only after the assembly and rearrangement of splicing components on a pre-mRNA substrate is an important way of preventing wayward splicing. </a:t>
            </a:r>
          </a:p>
          <a:p>
            <a:pPr eaLnBrk="1" hangingPunct="1"/>
            <a:endParaRPr lang="en-US" smtClean="0"/>
          </a:p>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fld id="{F2B5390A-B13D-471E-A4CB-243051673B53}" type="slidenum">
              <a:rPr lang="en-US" sz="1200">
                <a:latin typeface="Arial" charset="0"/>
              </a:rPr>
              <a:pPr eaLnBrk="1" hangingPunct="1"/>
              <a:t>33</a:t>
            </a:fld>
            <a:endParaRPr lang="en-US" sz="1200">
              <a:latin typeface="Arial" charset="0"/>
            </a:endParaRPr>
          </a:p>
        </p:txBody>
      </p:sp>
      <p:sp>
        <p:nvSpPr>
          <p:cNvPr id="74755" name="Rectangle 2"/>
          <p:cNvSpPr>
            <a:spLocks noRo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fld id="{09EB3691-E431-4046-8FB2-039AEB9761A3}" type="slidenum">
              <a:rPr lang="en-US" sz="1200">
                <a:latin typeface="Arial" charset="0"/>
              </a:rPr>
              <a:pPr eaLnBrk="1" hangingPunct="1"/>
              <a:t>47</a:t>
            </a:fld>
            <a:endParaRPr lang="en-US" sz="1200">
              <a:latin typeface="Arial" charset="0"/>
            </a:endParaRPr>
          </a:p>
        </p:txBody>
      </p:sp>
      <p:sp>
        <p:nvSpPr>
          <p:cNvPr id="75779" name="Rectangle 2"/>
          <p:cNvSpPr>
            <a:spLocks noRo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r>
              <a:rPr lang="en-US" smtClean="0"/>
              <a:t>Large subunit catalyzes formation of peptide bonds between amino acids   Small subunit aligns codon with anticodon.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fld id="{37D2A281-453C-4911-99F9-1B56AB2F44D4}" type="slidenum">
              <a:rPr lang="en-US" sz="1200">
                <a:latin typeface="Arial" charset="0"/>
              </a:rPr>
              <a:pPr eaLnBrk="1" hangingPunct="1"/>
              <a:t>50</a:t>
            </a:fld>
            <a:endParaRPr lang="en-US" sz="1200">
              <a:latin typeface="Arial" charset="0"/>
            </a:endParaRPr>
          </a:p>
        </p:txBody>
      </p:sp>
      <p:sp>
        <p:nvSpPr>
          <p:cNvPr id="76803" name="Rectangle 2"/>
          <p:cNvSpPr>
            <a:spLocks noRo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pPr eaLnBrk="1" hangingPunct="1"/>
            <a:r>
              <a:rPr lang="en-US" smtClean="0"/>
              <a:t>In the initial binding event </a:t>
            </a:r>
            <a:r>
              <a:rPr lang="en-US" i="1" smtClean="0"/>
              <a:t>(top panel)</a:t>
            </a:r>
            <a:r>
              <a:rPr lang="en-US" smtClean="0"/>
              <a:t> an aminoacyl-tRNA molecule that is tightly bound to EF-Tu pairs transiently with the codon at the A-site in the small subunit. During this step </a:t>
            </a:r>
            <a:r>
              <a:rPr lang="en-US" i="1" smtClean="0"/>
              <a:t>(second panel),</a:t>
            </a:r>
            <a:r>
              <a:rPr lang="en-US" smtClean="0"/>
              <a:t> the tRNA occupies a hybrid-binding site on the ribosome. The codon-anticodon pairing triggers GTP hydrolysis by EF-Tu causing it to dissociate from the aminoacyl-tRNA, which now enters the A-site </a:t>
            </a:r>
            <a:r>
              <a:rPr lang="en-US" i="1" smtClean="0"/>
              <a:t>(fourth panel)</a:t>
            </a:r>
            <a:r>
              <a:rPr lang="en-US" smtClean="0"/>
              <a:t> and can participate in chain elongation. A delay between aminoacyl-tRNA binding and its availability for protein synthesis is thereby inserted into the protein synthesis mechanism. As described in the text, this delay increases the accuracy of translation.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7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0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0870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Comparison">
    <p:spTree>
      <p:nvGrpSpPr>
        <p:cNvPr id="1" name=""/>
        <p:cNvGrpSpPr/>
        <p:nvPr/>
      </p:nvGrpSpPr>
      <p:grpSpPr>
        <a:xfrm>
          <a:off x="0" y="0"/>
          <a:ext cx="0" cy="0"/>
          <a:chOff x="0" y="0"/>
          <a:chExt cx="0" cy="0"/>
        </a:xfrm>
      </p:grpSpPr>
      <p:pic>
        <p:nvPicPr>
          <p:cNvPr id="7"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888" y="1571625"/>
            <a:ext cx="3465512"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p:txBody>
      </p:sp>
      <p:sp>
        <p:nvSpPr>
          <p:cNvPr id="8" name="Slide Number Placeholder 8"/>
          <p:cNvSpPr>
            <a:spLocks noGrp="1"/>
          </p:cNvSpPr>
          <p:nvPr>
            <p:ph type="sldNum" sz="quarter" idx="10"/>
          </p:nvPr>
        </p:nvSpPr>
        <p:spPr/>
        <p:txBody>
          <a:bodyPr/>
          <a:lstStyle>
            <a:lvl1pPr>
              <a:defRPr/>
            </a:lvl1pPr>
          </a:lstStyle>
          <a:p>
            <a:pPr>
              <a:defRPr/>
            </a:pPr>
            <a:fld id="{4FEED3C2-E3B9-4901-BF42-F97167DBCD44}" type="slidenum">
              <a:rPr lang="en-GB"/>
              <a:pPr>
                <a:defRPr/>
              </a:pPr>
              <a:t>‹#›</a:t>
            </a:fld>
            <a:endParaRPr lang="en-GB"/>
          </a:p>
        </p:txBody>
      </p:sp>
    </p:spTree>
    <p:extLst>
      <p:ext uri="{BB962C8B-B14F-4D97-AF65-F5344CB8AC3E}">
        <p14:creationId xmlns:p14="http://schemas.microsoft.com/office/powerpoint/2010/main" val="28970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57250" inden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t>‹#›</a:t>
            </a:fld>
            <a:endParaRPr lang="en-GB"/>
          </a:p>
        </p:txBody>
      </p:sp>
      <p:pic>
        <p:nvPicPr>
          <p:cNvPr id="5122"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24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marL="633413" inden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6" name="Slide Number Placeholder 5"/>
          <p:cNvSpPr>
            <a:spLocks noGrp="1"/>
          </p:cNvSpPr>
          <p:nvPr>
            <p:ph type="sldNum" sz="quarter" idx="12"/>
          </p:nvPr>
        </p:nvSpPr>
        <p:spPr/>
        <p:txBody>
          <a:bodyPr/>
          <a:lstStyle/>
          <a:p>
            <a:fld id="{781C0F97-348B-46A2-84FE-EBA07D71BB30}" type="slidenum">
              <a:rPr lang="en-GB" smtClean="0"/>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2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marL="574675" indent="0"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781C0F97-348B-46A2-84FE-EBA07D71BB30}" type="slidenum">
              <a:rPr lang="en-GB" smtClean="0"/>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2"/>
          </p:nvPr>
        </p:nvSpPr>
        <p:spPr/>
        <p:txBody>
          <a:bodyPr/>
          <a:lstStyle/>
          <a:p>
            <a:fld id="{781C0F97-348B-46A2-84FE-EBA07D71BB30}" type="slidenum">
              <a:rPr lang="en-GB" smtClean="0"/>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7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781C0F97-348B-46A2-84FE-EBA07D71BB30}" type="slidenum">
              <a:rPr lang="en-GB" smtClean="0"/>
              <a:t>‹#›</a:t>
            </a:fld>
            <a:endParaRPr lang="en-GB"/>
          </a:p>
        </p:txBody>
      </p:sp>
      <p:pic>
        <p:nvPicPr>
          <p:cNvPr id="10"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334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860425" indent="0">
              <a:defRPr/>
            </a:lvl1pPr>
          </a:lstStyle>
          <a:p>
            <a:r>
              <a:rPr lang="en-US" smtClean="0"/>
              <a:t>Click to edit Master title style</a:t>
            </a:r>
            <a:endParaRPr lang="en-GB" dirty="0"/>
          </a:p>
        </p:txBody>
      </p:sp>
      <p:sp>
        <p:nvSpPr>
          <p:cNvPr id="5" name="Slide Number Placeholder 4"/>
          <p:cNvSpPr>
            <a:spLocks noGrp="1"/>
          </p:cNvSpPr>
          <p:nvPr>
            <p:ph type="sldNum" sz="quarter" idx="12"/>
          </p:nvPr>
        </p:nvSpPr>
        <p:spPr/>
        <p:txBody>
          <a:bodyPr/>
          <a:lstStyle/>
          <a:p>
            <a:fld id="{781C0F97-348B-46A2-84FE-EBA07D71BB30}" type="slidenum">
              <a:rPr lang="en-GB" smtClean="0"/>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89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81C0F97-348B-46A2-84FE-EBA07D71BB30}" type="slidenum">
              <a:rPr lang="en-GB" smtClean="0"/>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05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marL="977900" indent="0"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81C0F97-348B-46A2-84FE-EBA07D71BB30}" type="slidenum">
              <a:rPr lang="en-GB" smtClean="0"/>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0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hyperlink" Target="http://www.soran.edu.iq/" TargetMode="Externa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148" name="Picture 4" descr="C:\Users\Admin\Desktop\icons\powerpoint background.jpe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520" y="5562600"/>
            <a:ext cx="9144000" cy="1322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81A63BC6-9427-4AB1-9291-243FEAA6D7C6}" type="slidenum">
              <a:rPr lang="en-GB" smtClean="0"/>
              <a:pPr/>
              <a:t>‹#›</a:t>
            </a:fld>
            <a:endParaRPr lang="en-GB" dirty="0"/>
          </a:p>
        </p:txBody>
      </p:sp>
      <p:pic>
        <p:nvPicPr>
          <p:cNvPr id="6149" name="Picture 5"/>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5606934" y="609600"/>
            <a:ext cx="7042266" cy="7042266"/>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6"/>
          <p:cNvSpPr>
            <a:spLocks noGrp="1"/>
          </p:cNvSpPr>
          <p:nvPr>
            <p:ph type="dt" sz="half" idx="2"/>
          </p:nvPr>
        </p:nvSpPr>
        <p:spPr>
          <a:xfrm>
            <a:off x="4114800" y="6356283"/>
            <a:ext cx="2133600" cy="377891"/>
          </a:xfrm>
          <a:prstGeom prst="rect">
            <a:avLst/>
          </a:prstGeom>
          <a:solidFill>
            <a:schemeClr val="accent1">
              <a:alpha val="21000"/>
            </a:schemeClr>
          </a:solidFill>
        </p:spPr>
        <p:txBody>
          <a:bodyPr/>
          <a:lstStyle>
            <a:lvl1pPr>
              <a:defRPr>
                <a:solidFill>
                  <a:schemeClr val="bg1"/>
                </a:solidFill>
              </a:defRPr>
            </a:lvl1pPr>
          </a:lstStyle>
          <a:p>
            <a:endParaRPr lang="en-GB" dirty="0"/>
          </a:p>
        </p:txBody>
      </p:sp>
      <p:sp>
        <p:nvSpPr>
          <p:cNvPr id="10" name="TextBox 9"/>
          <p:cNvSpPr txBox="1"/>
          <p:nvPr/>
        </p:nvSpPr>
        <p:spPr>
          <a:xfrm>
            <a:off x="457200" y="6400800"/>
            <a:ext cx="1893403"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hlinkClick r:id="rId17"/>
              </a:rPr>
              <a:t>www.soran.edu.iq</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5083826"/>
      </p:ext>
    </p:extLst>
  </p:cSld>
  <p:clrMap bg1="lt1" tx1="dk1" bg2="lt2" tx2="dk2" accent1="accent1" accent2="accent2" accent3="accent3" accent4="accent4" accent5="accent5" accent6="accent6" hlink="hlink" folHlink="folHlink"/>
  <p:sldLayoutIdLst>
    <p:sldLayoutId id="2147483653" r:id="rId1"/>
    <p:sldLayoutId id="2147483673" r:id="rId2"/>
    <p:sldLayoutId id="2147483672"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8.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hyperlink" Target="http://video.google.com/videoplay?docid=7948518383468294450" TargetMode="External"/><Relationship Id="rId2" Type="http://schemas.openxmlformats.org/officeDocument/2006/relationships/image" Target="../media/image30.jpeg"/><Relationship Id="rId1" Type="http://schemas.openxmlformats.org/officeDocument/2006/relationships/slideLayout" Target="../slideLayouts/slideLayout8.xml"/><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57.jpeg"/></Relationships>
</file>

<file path=ppt/slides/_rels/slide4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8.xml"/><Relationship Id="rId4" Type="http://schemas.openxmlformats.org/officeDocument/2006/relationships/image" Target="../media/image69.jpeg"/></Relationships>
</file>

<file path=ppt/slides/_rels/slide5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0"/>
          <p:cNvSpPr>
            <a:spLocks noGrp="1"/>
          </p:cNvSpPr>
          <p:nvPr>
            <p:ph type="title"/>
          </p:nvPr>
        </p:nvSpPr>
        <p:spPr/>
        <p:txBody>
          <a:bodyPr/>
          <a:lstStyle/>
          <a:p>
            <a:pPr eaLnBrk="1" hangingPunct="1"/>
            <a:r>
              <a:rPr lang="en-GB" smtClean="0"/>
              <a:t>Cell and Molecular Biology</a:t>
            </a:r>
          </a:p>
        </p:txBody>
      </p:sp>
      <p:sp>
        <p:nvSpPr>
          <p:cNvPr id="3075" name="Text Placeholder 11"/>
          <p:cNvSpPr>
            <a:spLocks noGrp="1"/>
          </p:cNvSpPr>
          <p:nvPr>
            <p:ph type="body" idx="1"/>
          </p:nvPr>
        </p:nvSpPr>
        <p:spPr>
          <a:xfrm>
            <a:off x="1447800" y="5486400"/>
            <a:ext cx="4040188" cy="581025"/>
          </a:xfrm>
        </p:spPr>
        <p:txBody>
          <a:bodyPr/>
          <a:lstStyle/>
          <a:p>
            <a:pPr eaLnBrk="1" hangingPunct="1"/>
            <a:r>
              <a:rPr lang="en-GB" dirty="0" err="1" smtClean="0"/>
              <a:t>Behrouz</a:t>
            </a:r>
            <a:r>
              <a:rPr lang="en-GB" dirty="0" smtClean="0"/>
              <a:t> </a:t>
            </a:r>
            <a:r>
              <a:rPr lang="en-GB" dirty="0" err="1" smtClean="0"/>
              <a:t>Mahmoudi</a:t>
            </a:r>
            <a:endParaRPr lang="en-GB" dirty="0" smtClean="0"/>
          </a:p>
        </p:txBody>
      </p:sp>
      <p:sp>
        <p:nvSpPr>
          <p:cNvPr id="3076" name="Text Placeholder 12"/>
          <p:cNvSpPr>
            <a:spLocks noGrp="1"/>
          </p:cNvSpPr>
          <p:nvPr>
            <p:ph type="body" sz="quarter" idx="3"/>
          </p:nvPr>
        </p:nvSpPr>
        <p:spPr>
          <a:xfrm>
            <a:off x="4724400" y="1524000"/>
            <a:ext cx="4041775" cy="903288"/>
          </a:xfrm>
        </p:spPr>
        <p:txBody>
          <a:bodyPr/>
          <a:lstStyle/>
          <a:p>
            <a:pPr eaLnBrk="1" hangingPunct="1"/>
            <a:r>
              <a:rPr lang="en-GB" smtClean="0"/>
              <a:t>DNA Transcription</a:t>
            </a:r>
          </a:p>
        </p:txBody>
      </p:sp>
      <p:sp>
        <p:nvSpPr>
          <p:cNvPr id="7" name="Slide Number Placeholder 6"/>
          <p:cNvSpPr>
            <a:spLocks noGrp="1"/>
          </p:cNvSpPr>
          <p:nvPr>
            <p:ph type="sldNum" sz="quarter" idx="10"/>
          </p:nvPr>
        </p:nvSpPr>
        <p:spPr/>
        <p:txBody>
          <a:bodyPr/>
          <a:lstStyle/>
          <a:p>
            <a:pPr>
              <a:defRPr/>
            </a:pPr>
            <a:fld id="{AB43E327-4A48-453E-866D-FF8EC879CA6F}" type="slidenum">
              <a:rPr lang="en-GB"/>
              <a:pPr>
                <a:defRPr/>
              </a:pPr>
              <a:t>1</a:t>
            </a:fld>
            <a:endParaRPr lang="en-GB"/>
          </a:p>
        </p:txBody>
      </p:sp>
      <p:pic>
        <p:nvPicPr>
          <p:cNvPr id="3078" name="Content Placeholder 3"/>
          <p:cNvPicPr>
            <a:picLocks noGrp="1" noChangeAspect="1"/>
          </p:cNvPicPr>
          <p:nvPr>
            <p:ph sz="quarter" idx="4"/>
          </p:nvPr>
        </p:nvPicPr>
        <p:blipFill>
          <a:blip r:embed="rId2">
            <a:extLst>
              <a:ext uri="{28A0092B-C50C-407E-A947-70E740481C1C}">
                <a14:useLocalDpi xmlns:a14="http://schemas.microsoft.com/office/drawing/2010/main" val="0"/>
              </a:ext>
            </a:extLst>
          </a:blip>
          <a:srcRect/>
          <a:stretch>
            <a:fillRect/>
          </a:stretch>
        </p:blipFill>
        <p:spPr>
          <a:xfrm>
            <a:off x="4724400" y="2590800"/>
            <a:ext cx="3925888" cy="2487613"/>
          </a:xfrm>
        </p:spPr>
      </p:pic>
    </p:spTree>
    <p:extLst>
      <p:ext uri="{BB962C8B-B14F-4D97-AF65-F5344CB8AC3E}">
        <p14:creationId xmlns:p14="http://schemas.microsoft.com/office/powerpoint/2010/main" val="3948730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4831"/>
            <a:ext cx="9144000" cy="565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1" name="Text Box 5"/>
          <p:cNvSpPr txBox="1">
            <a:spLocks noChangeArrowheads="1"/>
          </p:cNvSpPr>
          <p:nvPr/>
        </p:nvSpPr>
        <p:spPr bwMode="auto">
          <a:xfrm>
            <a:off x="6781800" y="533400"/>
            <a:ext cx="2057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t>Simple core promoter</a:t>
            </a:r>
          </a:p>
        </p:txBody>
      </p:sp>
      <p:sp>
        <p:nvSpPr>
          <p:cNvPr id="12292" name="Text Box 6"/>
          <p:cNvSpPr txBox="1">
            <a:spLocks noChangeArrowheads="1"/>
          </p:cNvSpPr>
          <p:nvPr/>
        </p:nvSpPr>
        <p:spPr bwMode="auto">
          <a:xfrm>
            <a:off x="228600" y="6276975"/>
            <a:ext cx="8915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600">
                <a:latin typeface="Times New Roman" pitchFamily="16" charset="0"/>
                <a:cs typeface="Times New Roman" pitchFamily="16" charset="0"/>
              </a:rPr>
              <a:t>UAS = upstream activator sequence  RE = regulatory elements     INR = initiator sequence    DPE = downstream promoter elements</a:t>
            </a:r>
          </a:p>
        </p:txBody>
      </p:sp>
      <p:sp>
        <p:nvSpPr>
          <p:cNvPr id="2" name="Slide Number Placeholder 1"/>
          <p:cNvSpPr>
            <a:spLocks noGrp="1"/>
          </p:cNvSpPr>
          <p:nvPr>
            <p:ph type="sldNum" sz="quarter" idx="12"/>
          </p:nvPr>
        </p:nvSpPr>
        <p:spPr/>
        <p:txBody>
          <a:bodyPr/>
          <a:lstStyle/>
          <a:p>
            <a:fld id="{781C0F97-348B-46A2-84FE-EBA07D71BB30}" type="slidenum">
              <a:rPr lang="en-GB" smtClean="0"/>
              <a:t>10</a:t>
            </a:fld>
            <a:endParaRPr lang="en-GB"/>
          </a:p>
        </p:txBody>
      </p:sp>
    </p:spTree>
    <p:extLst>
      <p:ext uri="{BB962C8B-B14F-4D97-AF65-F5344CB8AC3E}">
        <p14:creationId xmlns:p14="http://schemas.microsoft.com/office/powerpoint/2010/main" val="897337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06017"/>
          <p:cNvPicPr>
            <a:picLocks noChangeAspect="1" noChangeArrowheads="1"/>
          </p:cNvPicPr>
          <p:nvPr/>
        </p:nvPicPr>
        <p:blipFill>
          <a:blip r:embed="rId2">
            <a:extLst>
              <a:ext uri="{28A0092B-C50C-407E-A947-70E740481C1C}">
                <a14:useLocalDpi xmlns:a14="http://schemas.microsoft.com/office/drawing/2010/main" val="0"/>
              </a:ext>
            </a:extLst>
          </a:blip>
          <a:srcRect b="6949"/>
          <a:stretch>
            <a:fillRect/>
          </a:stretch>
        </p:blipFill>
        <p:spPr bwMode="auto">
          <a:xfrm>
            <a:off x="1981200" y="533400"/>
            <a:ext cx="67056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5" name="Text Box 5"/>
          <p:cNvSpPr txBox="1">
            <a:spLocks noChangeArrowheads="1"/>
          </p:cNvSpPr>
          <p:nvPr/>
        </p:nvSpPr>
        <p:spPr bwMode="auto">
          <a:xfrm>
            <a:off x="914400" y="5105400"/>
            <a:ext cx="7543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Sequences that can act as promoters (TATA is preferred)</a:t>
            </a:r>
          </a:p>
        </p:txBody>
      </p:sp>
      <p:sp>
        <p:nvSpPr>
          <p:cNvPr id="2" name="Slide Number Placeholder 1"/>
          <p:cNvSpPr>
            <a:spLocks noGrp="1"/>
          </p:cNvSpPr>
          <p:nvPr>
            <p:ph type="sldNum" sz="quarter" idx="12"/>
          </p:nvPr>
        </p:nvSpPr>
        <p:spPr/>
        <p:txBody>
          <a:bodyPr/>
          <a:lstStyle/>
          <a:p>
            <a:fld id="{781C0F97-348B-46A2-84FE-EBA07D71BB30}" type="slidenum">
              <a:rPr lang="en-GB" smtClean="0"/>
              <a:t>11</a:t>
            </a:fld>
            <a:endParaRPr lang="en-GB"/>
          </a:p>
        </p:txBody>
      </p:sp>
    </p:spTree>
    <p:extLst>
      <p:ext uri="{BB962C8B-B14F-4D97-AF65-F5344CB8AC3E}">
        <p14:creationId xmlns:p14="http://schemas.microsoft.com/office/powerpoint/2010/main" val="2366998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228600" y="228600"/>
            <a:ext cx="655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2400">
                <a:latin typeface="Times New Roman" pitchFamily="16" charset="0"/>
                <a:cs typeface="Times New Roman" pitchFamily="16" charset="0"/>
              </a:rPr>
              <a:t>Proteins Involved in Transcription</a:t>
            </a:r>
          </a:p>
        </p:txBody>
      </p:sp>
      <p:sp>
        <p:nvSpPr>
          <p:cNvPr id="14339" name="Text Box 5"/>
          <p:cNvSpPr txBox="1">
            <a:spLocks noChangeArrowheads="1"/>
          </p:cNvSpPr>
          <p:nvPr/>
        </p:nvSpPr>
        <p:spPr bwMode="auto">
          <a:xfrm>
            <a:off x="762000" y="838200"/>
            <a:ext cx="8077200"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dirty="0">
                <a:latin typeface="Times New Roman" pitchFamily="16" charset="0"/>
                <a:cs typeface="Times New Roman" pitchFamily="16" charset="0"/>
              </a:rPr>
              <a:t>RNA Polymerase</a:t>
            </a:r>
          </a:p>
          <a:p>
            <a:pPr eaLnBrk="1" hangingPunct="1">
              <a:spcBef>
                <a:spcPct val="50000"/>
              </a:spcBef>
            </a:pPr>
            <a:endParaRPr lang="en-US" dirty="0">
              <a:latin typeface="Times New Roman" pitchFamily="16" charset="0"/>
              <a:cs typeface="Times New Roman" pitchFamily="16" charset="0"/>
            </a:endParaRPr>
          </a:p>
          <a:p>
            <a:pPr eaLnBrk="1" hangingPunct="1">
              <a:spcBef>
                <a:spcPct val="50000"/>
              </a:spcBef>
            </a:pPr>
            <a:r>
              <a:rPr lang="en-US" dirty="0">
                <a:latin typeface="Times New Roman" pitchFamily="16" charset="0"/>
                <a:cs typeface="Times New Roman" pitchFamily="16" charset="0"/>
              </a:rPr>
              <a:t>General (or Basal) Transcription Factors:</a:t>
            </a:r>
          </a:p>
          <a:p>
            <a:pPr eaLnBrk="1" hangingPunct="1">
              <a:spcBef>
                <a:spcPct val="50000"/>
              </a:spcBef>
            </a:pPr>
            <a:r>
              <a:rPr lang="en-US" dirty="0">
                <a:latin typeface="Times New Roman" pitchFamily="16" charset="0"/>
                <a:cs typeface="Times New Roman" pitchFamily="16" charset="0"/>
              </a:rPr>
              <a:t>TFIIA, TFIIB, TFIID, TFIIE, TFIIF, TFIIH </a:t>
            </a:r>
          </a:p>
          <a:p>
            <a:pPr eaLnBrk="1" hangingPunct="1">
              <a:spcBef>
                <a:spcPct val="50000"/>
              </a:spcBef>
            </a:pPr>
            <a:endParaRPr lang="en-US" dirty="0">
              <a:latin typeface="Times New Roman" pitchFamily="16" charset="0"/>
              <a:cs typeface="Times New Roman" pitchFamily="16" charset="0"/>
            </a:endParaRPr>
          </a:p>
          <a:p>
            <a:pPr eaLnBrk="1" hangingPunct="1">
              <a:spcBef>
                <a:spcPct val="50000"/>
              </a:spcBef>
            </a:pPr>
            <a:r>
              <a:rPr lang="en-US" dirty="0">
                <a:latin typeface="Times New Roman" pitchFamily="16" charset="0"/>
                <a:cs typeface="Times New Roman" pitchFamily="16" charset="0"/>
              </a:rPr>
              <a:t>Transcription Factors that Bind to Regulatory Elements</a:t>
            </a:r>
          </a:p>
        </p:txBody>
      </p:sp>
      <p:sp>
        <p:nvSpPr>
          <p:cNvPr id="14340" name="AutoShape 7"/>
          <p:cNvSpPr>
            <a:spLocks/>
          </p:cNvSpPr>
          <p:nvPr/>
        </p:nvSpPr>
        <p:spPr bwMode="auto">
          <a:xfrm>
            <a:off x="381000" y="990600"/>
            <a:ext cx="228600" cy="2362200"/>
          </a:xfrm>
          <a:prstGeom prst="leftBrace">
            <a:avLst>
              <a:gd name="adj1" fmla="val 86111"/>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1" name="Arc 8"/>
          <p:cNvSpPr>
            <a:spLocks/>
          </p:cNvSpPr>
          <p:nvPr/>
        </p:nvSpPr>
        <p:spPr bwMode="auto">
          <a:xfrm rot="17513067" flipH="1">
            <a:off x="495300" y="2095500"/>
            <a:ext cx="1371600" cy="2362200"/>
          </a:xfrm>
          <a:custGeom>
            <a:avLst/>
            <a:gdLst>
              <a:gd name="T0" fmla="*/ 0 w 21600"/>
              <a:gd name="T1" fmla="*/ 0 h 21600"/>
              <a:gd name="T2" fmla="*/ 1371600 w 21600"/>
              <a:gd name="T3" fmla="*/ 2362200 h 21600"/>
              <a:gd name="T4" fmla="*/ 0 w 21600"/>
              <a:gd name="T5" fmla="*/ 236220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2" name="Line 9"/>
          <p:cNvSpPr>
            <a:spLocks noChangeShapeType="1"/>
          </p:cNvSpPr>
          <p:nvPr/>
        </p:nvSpPr>
        <p:spPr bwMode="auto">
          <a:xfrm>
            <a:off x="1981200" y="4343400"/>
            <a:ext cx="45720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 name="Text Box 10"/>
          <p:cNvSpPr txBox="1">
            <a:spLocks noChangeArrowheads="1"/>
          </p:cNvSpPr>
          <p:nvPr/>
        </p:nvSpPr>
        <p:spPr bwMode="auto">
          <a:xfrm>
            <a:off x="2514600" y="4191000"/>
            <a:ext cx="48006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Holoenzyme or</a:t>
            </a:r>
          </a:p>
          <a:p>
            <a:pPr eaLnBrk="1" hangingPunct="1">
              <a:spcBef>
                <a:spcPct val="50000"/>
              </a:spcBef>
            </a:pPr>
            <a:r>
              <a:rPr lang="en-US">
                <a:latin typeface="Times New Roman" pitchFamily="16" charset="0"/>
                <a:cs typeface="Times New Roman" pitchFamily="16" charset="0"/>
              </a:rPr>
              <a:t>Initiation Complex</a:t>
            </a:r>
          </a:p>
        </p:txBody>
      </p:sp>
      <p:sp>
        <p:nvSpPr>
          <p:cNvPr id="2" name="Slide Number Placeholder 1"/>
          <p:cNvSpPr>
            <a:spLocks noGrp="1"/>
          </p:cNvSpPr>
          <p:nvPr>
            <p:ph type="sldNum" sz="quarter" idx="12"/>
          </p:nvPr>
        </p:nvSpPr>
        <p:spPr/>
        <p:txBody>
          <a:bodyPr/>
          <a:lstStyle/>
          <a:p>
            <a:fld id="{781C0F97-348B-46A2-84FE-EBA07D71BB30}" type="slidenum">
              <a:rPr lang="en-GB" smtClean="0"/>
              <a:t>12</a:t>
            </a:fld>
            <a:endParaRPr lang="en-GB"/>
          </a:p>
        </p:txBody>
      </p:sp>
    </p:spTree>
    <p:extLst>
      <p:ext uri="{BB962C8B-B14F-4D97-AF65-F5344CB8AC3E}">
        <p14:creationId xmlns:p14="http://schemas.microsoft.com/office/powerpoint/2010/main" val="619947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5"/>
          <p:cNvSpPr txBox="1">
            <a:spLocks noChangeArrowheads="1"/>
          </p:cNvSpPr>
          <p:nvPr/>
        </p:nvSpPr>
        <p:spPr bwMode="auto">
          <a:xfrm>
            <a:off x="1371600" y="304800"/>
            <a:ext cx="8077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dirty="0">
                <a:latin typeface="Times New Roman" pitchFamily="16" charset="0"/>
                <a:cs typeface="Times New Roman" pitchFamily="16" charset="0"/>
              </a:rPr>
              <a:t>Transcription Factors  Have Common DNA Binding Motifs</a:t>
            </a:r>
          </a:p>
        </p:txBody>
      </p:sp>
      <p:sp>
        <p:nvSpPr>
          <p:cNvPr id="15363" name="Text Box 6"/>
          <p:cNvSpPr txBox="1">
            <a:spLocks noChangeArrowheads="1"/>
          </p:cNvSpPr>
          <p:nvPr/>
        </p:nvSpPr>
        <p:spPr bwMode="auto">
          <a:xfrm>
            <a:off x="378725" y="1621631"/>
            <a:ext cx="6477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3038" indent="-173038"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buFontTx/>
              <a:buChar char="•"/>
            </a:pPr>
            <a:r>
              <a:rPr lang="en-US" dirty="0">
                <a:latin typeface="Times New Roman" pitchFamily="16" charset="0"/>
                <a:cs typeface="Times New Roman" pitchFamily="16" charset="0"/>
              </a:rPr>
              <a:t>Zinc finger</a:t>
            </a:r>
          </a:p>
          <a:p>
            <a:pPr eaLnBrk="1" hangingPunct="1">
              <a:spcBef>
                <a:spcPct val="50000"/>
              </a:spcBef>
              <a:buFontTx/>
              <a:buChar char="•"/>
            </a:pPr>
            <a:r>
              <a:rPr lang="en-US" dirty="0">
                <a:latin typeface="Times New Roman" pitchFamily="16" charset="0"/>
                <a:cs typeface="Times New Roman" pitchFamily="16" charset="0"/>
              </a:rPr>
              <a:t>Helix-turn-helix</a:t>
            </a:r>
          </a:p>
          <a:p>
            <a:pPr eaLnBrk="1" hangingPunct="1">
              <a:spcBef>
                <a:spcPct val="50000"/>
              </a:spcBef>
              <a:buFontTx/>
              <a:buChar char="•"/>
            </a:pPr>
            <a:r>
              <a:rPr lang="en-US" dirty="0" err="1">
                <a:latin typeface="Times New Roman" pitchFamily="16" charset="0"/>
                <a:cs typeface="Times New Roman" pitchFamily="16" charset="0"/>
              </a:rPr>
              <a:t>Leucine</a:t>
            </a:r>
            <a:r>
              <a:rPr lang="en-US" dirty="0">
                <a:latin typeface="Times New Roman" pitchFamily="16" charset="0"/>
                <a:cs typeface="Times New Roman" pitchFamily="16" charset="0"/>
              </a:rPr>
              <a:t> zipper</a:t>
            </a:r>
          </a:p>
        </p:txBody>
      </p:sp>
      <p:pic>
        <p:nvPicPr>
          <p:cNvPr id="15364" name="Picture 7" descr="07017"/>
          <p:cNvPicPr>
            <a:picLocks noChangeAspect="1" noChangeArrowheads="1"/>
          </p:cNvPicPr>
          <p:nvPr/>
        </p:nvPicPr>
        <p:blipFill>
          <a:blip r:embed="rId2">
            <a:extLst>
              <a:ext uri="{28A0092B-C50C-407E-A947-70E740481C1C}">
                <a14:useLocalDpi xmlns:a14="http://schemas.microsoft.com/office/drawing/2010/main" val="0"/>
              </a:ext>
            </a:extLst>
          </a:blip>
          <a:srcRect b="10196"/>
          <a:stretch>
            <a:fillRect/>
          </a:stretch>
        </p:blipFill>
        <p:spPr bwMode="auto">
          <a:xfrm>
            <a:off x="3505200" y="838200"/>
            <a:ext cx="5181600" cy="287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5" name="Picture 8" descr="070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370263"/>
            <a:ext cx="3733800" cy="310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9" descr="070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4075" y="3886200"/>
            <a:ext cx="2905125"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13</a:t>
            </a:fld>
            <a:endParaRPr lang="en-GB"/>
          </a:p>
        </p:txBody>
      </p:sp>
    </p:spTree>
    <p:extLst>
      <p:ext uri="{BB962C8B-B14F-4D97-AF65-F5344CB8AC3E}">
        <p14:creationId xmlns:p14="http://schemas.microsoft.com/office/powerpoint/2010/main" val="2219957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06008"/>
          <p:cNvPicPr>
            <a:picLocks noChangeAspect="1" noChangeArrowheads="1"/>
          </p:cNvPicPr>
          <p:nvPr/>
        </p:nvPicPr>
        <p:blipFill>
          <a:blip r:embed="rId2">
            <a:extLst>
              <a:ext uri="{28A0092B-C50C-407E-A947-70E740481C1C}">
                <a14:useLocalDpi xmlns:a14="http://schemas.microsoft.com/office/drawing/2010/main" val="0"/>
              </a:ext>
            </a:extLst>
          </a:blip>
          <a:srcRect b="4887"/>
          <a:stretch>
            <a:fillRect/>
          </a:stretch>
        </p:blipFill>
        <p:spPr bwMode="auto">
          <a:xfrm>
            <a:off x="609600" y="1676400"/>
            <a:ext cx="5638800" cy="384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7" name="Text Box 5"/>
          <p:cNvSpPr txBox="1">
            <a:spLocks noChangeArrowheads="1"/>
          </p:cNvSpPr>
          <p:nvPr/>
        </p:nvSpPr>
        <p:spPr bwMode="auto">
          <a:xfrm>
            <a:off x="6019800" y="609600"/>
            <a:ext cx="3124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t>RNA Polymerase</a:t>
            </a:r>
          </a:p>
        </p:txBody>
      </p:sp>
      <p:sp>
        <p:nvSpPr>
          <p:cNvPr id="2" name="Slide Number Placeholder 1"/>
          <p:cNvSpPr>
            <a:spLocks noGrp="1"/>
          </p:cNvSpPr>
          <p:nvPr>
            <p:ph type="sldNum" sz="quarter" idx="12"/>
          </p:nvPr>
        </p:nvSpPr>
        <p:spPr/>
        <p:txBody>
          <a:bodyPr/>
          <a:lstStyle/>
          <a:p>
            <a:fld id="{781C0F97-348B-46A2-84FE-EBA07D71BB30}" type="slidenum">
              <a:rPr lang="en-GB" smtClean="0"/>
              <a:t>14</a:t>
            </a:fld>
            <a:endParaRPr lang="en-GB"/>
          </a:p>
        </p:txBody>
      </p:sp>
    </p:spTree>
    <p:extLst>
      <p:ext uri="{BB962C8B-B14F-4D97-AF65-F5344CB8AC3E}">
        <p14:creationId xmlns:p14="http://schemas.microsoft.com/office/powerpoint/2010/main" val="23398291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06013"/>
          <p:cNvPicPr>
            <a:picLocks noChangeAspect="1" noChangeArrowheads="1"/>
          </p:cNvPicPr>
          <p:nvPr/>
        </p:nvPicPr>
        <p:blipFill>
          <a:blip r:embed="rId2">
            <a:extLst>
              <a:ext uri="{28A0092B-C50C-407E-A947-70E740481C1C}">
                <a14:useLocalDpi xmlns:a14="http://schemas.microsoft.com/office/drawing/2010/main" val="0"/>
              </a:ext>
            </a:extLst>
          </a:blip>
          <a:srcRect b="2942"/>
          <a:stretch>
            <a:fillRect/>
          </a:stretch>
        </p:blipFill>
        <p:spPr bwMode="auto">
          <a:xfrm>
            <a:off x="2590800" y="0"/>
            <a:ext cx="3367088"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5" descr="06014"/>
          <p:cNvPicPr>
            <a:picLocks noChangeAspect="1" noChangeArrowheads="1"/>
          </p:cNvPicPr>
          <p:nvPr/>
        </p:nvPicPr>
        <p:blipFill>
          <a:blip r:embed="rId3">
            <a:extLst>
              <a:ext uri="{28A0092B-C50C-407E-A947-70E740481C1C}">
                <a14:useLocalDpi xmlns:a14="http://schemas.microsoft.com/office/drawing/2010/main" val="0"/>
              </a:ext>
            </a:extLst>
          </a:blip>
          <a:srcRect b="12080"/>
          <a:stretch>
            <a:fillRect/>
          </a:stretch>
        </p:blipFill>
        <p:spPr bwMode="auto">
          <a:xfrm>
            <a:off x="1600200" y="5029200"/>
            <a:ext cx="5715000" cy="166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15</a:t>
            </a:fld>
            <a:endParaRPr lang="en-GB"/>
          </a:p>
        </p:txBody>
      </p:sp>
    </p:spTree>
    <p:extLst>
      <p:ext uri="{BB962C8B-B14F-4D97-AF65-F5344CB8AC3E}">
        <p14:creationId xmlns:p14="http://schemas.microsoft.com/office/powerpoint/2010/main" val="8987396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06016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5821363"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5" name="Text Box 5"/>
          <p:cNvSpPr txBox="1">
            <a:spLocks noChangeArrowheads="1"/>
          </p:cNvSpPr>
          <p:nvPr/>
        </p:nvSpPr>
        <p:spPr bwMode="auto">
          <a:xfrm>
            <a:off x="4038600" y="1066800"/>
            <a:ext cx="4876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800">
                <a:latin typeface="Times New Roman" pitchFamily="16" charset="0"/>
                <a:cs typeface="Times New Roman" pitchFamily="16" charset="0"/>
              </a:rPr>
              <a:t>Recognizes and binds to TATA box; TBP + 10 TBP associated factors; position set</a:t>
            </a:r>
          </a:p>
        </p:txBody>
      </p:sp>
      <p:sp>
        <p:nvSpPr>
          <p:cNvPr id="18436" name="Line 6"/>
          <p:cNvSpPr>
            <a:spLocks noChangeShapeType="1"/>
          </p:cNvSpPr>
          <p:nvPr/>
        </p:nvSpPr>
        <p:spPr bwMode="auto">
          <a:xfrm flipH="1">
            <a:off x="3124200" y="1295400"/>
            <a:ext cx="91440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16</a:t>
            </a:fld>
            <a:endParaRPr lang="en-GB"/>
          </a:p>
        </p:txBody>
      </p:sp>
    </p:spTree>
    <p:extLst>
      <p:ext uri="{BB962C8B-B14F-4D97-AF65-F5344CB8AC3E}">
        <p14:creationId xmlns:p14="http://schemas.microsoft.com/office/powerpoint/2010/main" val="449868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04800"/>
            <a:ext cx="5741988"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Rectangle 5"/>
          <p:cNvSpPr>
            <a:spLocks noChangeArrowheads="1"/>
          </p:cNvSpPr>
          <p:nvPr/>
        </p:nvSpPr>
        <p:spPr bwMode="auto">
          <a:xfrm>
            <a:off x="5949950" y="3200400"/>
            <a:ext cx="31940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defRPr/>
            </a:pPr>
            <a:r>
              <a:rPr lang="en-US" dirty="0">
                <a:effectLst>
                  <a:outerShdw blurRad="38100" dist="38100" dir="2700000" algn="tl">
                    <a:srgbClr val="C0C0C0"/>
                  </a:outerShdw>
                </a:effectLst>
                <a:latin typeface="Times New Roman" pitchFamily="18" charset="0"/>
                <a:cs typeface="Times New Roman" pitchFamily="18" charset="0"/>
              </a:rPr>
              <a:t>TBP bends DNA ~80</a:t>
            </a:r>
            <a:r>
              <a:rPr lang="en-US" baseline="30000" dirty="0">
                <a:effectLst>
                  <a:outerShdw blurRad="38100" dist="38100" dir="2700000" algn="tl">
                    <a:srgbClr val="C0C0C0"/>
                  </a:outerShdw>
                </a:effectLst>
                <a:latin typeface="Times New Roman" pitchFamily="18" charset="0"/>
                <a:cs typeface="Times New Roman" pitchFamily="18" charset="0"/>
              </a:rPr>
              <a:t>o </a:t>
            </a:r>
            <a:r>
              <a:rPr lang="en-US" dirty="0">
                <a:effectLst>
                  <a:outerShdw blurRad="38100" dist="38100" dir="2700000" algn="tl">
                    <a:srgbClr val="C0C0C0"/>
                  </a:outerShdw>
                </a:effectLst>
                <a:latin typeface="Times New Roman" pitchFamily="18" charset="0"/>
                <a:cs typeface="Times New Roman" pitchFamily="18" charset="0"/>
              </a:rPr>
              <a:t>and forces open the minor groove.</a:t>
            </a:r>
          </a:p>
        </p:txBody>
      </p:sp>
      <p:sp>
        <p:nvSpPr>
          <p:cNvPr id="2" name="Slide Number Placeholder 1"/>
          <p:cNvSpPr>
            <a:spLocks noGrp="1"/>
          </p:cNvSpPr>
          <p:nvPr>
            <p:ph type="sldNum" sz="quarter" idx="12"/>
          </p:nvPr>
        </p:nvSpPr>
        <p:spPr/>
        <p:txBody>
          <a:bodyPr/>
          <a:lstStyle/>
          <a:p>
            <a:fld id="{781C0F97-348B-46A2-84FE-EBA07D71BB30}" type="slidenum">
              <a:rPr lang="en-GB" smtClean="0"/>
              <a:t>17</a:t>
            </a:fld>
            <a:endParaRPr lang="en-GB"/>
          </a:p>
        </p:txBody>
      </p:sp>
    </p:spTree>
    <p:extLst>
      <p:ext uri="{BB962C8B-B14F-4D97-AF65-F5344CB8AC3E}">
        <p14:creationId xmlns:p14="http://schemas.microsoft.com/office/powerpoint/2010/main" val="849832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06016_1"/>
          <p:cNvPicPr>
            <a:picLocks noChangeAspect="1" noChangeArrowheads="1"/>
          </p:cNvPicPr>
          <p:nvPr/>
        </p:nvPicPr>
        <p:blipFill>
          <a:blip r:embed="rId2">
            <a:extLst>
              <a:ext uri="{28A0092B-C50C-407E-A947-70E740481C1C}">
                <a14:useLocalDpi xmlns:a14="http://schemas.microsoft.com/office/drawing/2010/main" val="0"/>
              </a:ext>
            </a:extLst>
          </a:blip>
          <a:srcRect b="7143"/>
          <a:stretch>
            <a:fillRect/>
          </a:stretch>
        </p:blipFill>
        <p:spPr bwMode="auto">
          <a:xfrm>
            <a:off x="228600" y="228600"/>
            <a:ext cx="5821363"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3" name="Text Box 5"/>
          <p:cNvSpPr txBox="1">
            <a:spLocks noChangeArrowheads="1"/>
          </p:cNvSpPr>
          <p:nvPr/>
        </p:nvSpPr>
        <p:spPr bwMode="auto">
          <a:xfrm>
            <a:off x="4038600" y="1066800"/>
            <a:ext cx="4876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800">
                <a:latin typeface="Times New Roman" pitchFamily="16" charset="0"/>
                <a:cs typeface="Times New Roman" pitchFamily="16" charset="0"/>
              </a:rPr>
              <a:t>Recognizes and binds to TATA box; TBP + 10 TBP associated factors</a:t>
            </a:r>
          </a:p>
        </p:txBody>
      </p:sp>
      <p:sp>
        <p:nvSpPr>
          <p:cNvPr id="20484" name="Line 6"/>
          <p:cNvSpPr>
            <a:spLocks noChangeShapeType="1"/>
          </p:cNvSpPr>
          <p:nvPr/>
        </p:nvSpPr>
        <p:spPr bwMode="auto">
          <a:xfrm flipH="1">
            <a:off x="3124200" y="1295400"/>
            <a:ext cx="91440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85" name="Text Box 7"/>
          <p:cNvSpPr txBox="1">
            <a:spLocks noChangeArrowheads="1"/>
          </p:cNvSpPr>
          <p:nvPr/>
        </p:nvSpPr>
        <p:spPr bwMode="auto">
          <a:xfrm>
            <a:off x="4114800" y="2133600"/>
            <a:ext cx="457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800">
                <a:latin typeface="Times New Roman" pitchFamily="16" charset="0"/>
                <a:cs typeface="Times New Roman" pitchFamily="16" charset="0"/>
              </a:rPr>
              <a:t>Binds and stabilizes the TFIID complex</a:t>
            </a:r>
          </a:p>
        </p:txBody>
      </p:sp>
      <p:sp>
        <p:nvSpPr>
          <p:cNvPr id="20486" name="Text Box 8"/>
          <p:cNvSpPr txBox="1">
            <a:spLocks noChangeArrowheads="1"/>
          </p:cNvSpPr>
          <p:nvPr/>
        </p:nvSpPr>
        <p:spPr bwMode="auto">
          <a:xfrm>
            <a:off x="4114800" y="2743200"/>
            <a:ext cx="464820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800">
                <a:latin typeface="Times New Roman" pitchFamily="16" charset="0"/>
                <a:cs typeface="Times New Roman" pitchFamily="16" charset="0"/>
              </a:rPr>
              <a:t>Recruits RNA pol II + TFIIF to the location</a:t>
            </a:r>
          </a:p>
        </p:txBody>
      </p:sp>
      <p:sp>
        <p:nvSpPr>
          <p:cNvPr id="20487" name="Line 9"/>
          <p:cNvSpPr>
            <a:spLocks noChangeShapeType="1"/>
          </p:cNvSpPr>
          <p:nvPr/>
        </p:nvSpPr>
        <p:spPr bwMode="auto">
          <a:xfrm flipH="1">
            <a:off x="3048000" y="2286000"/>
            <a:ext cx="1066800" cy="76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88" name="Line 10"/>
          <p:cNvSpPr>
            <a:spLocks noChangeShapeType="1"/>
          </p:cNvSpPr>
          <p:nvPr/>
        </p:nvSpPr>
        <p:spPr bwMode="auto">
          <a:xfrm flipH="1">
            <a:off x="3429000" y="2895600"/>
            <a:ext cx="685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89" name="Text Box 11"/>
          <p:cNvSpPr txBox="1">
            <a:spLocks noChangeArrowheads="1"/>
          </p:cNvSpPr>
          <p:nvPr/>
        </p:nvSpPr>
        <p:spPr bwMode="auto">
          <a:xfrm>
            <a:off x="4191000" y="3581400"/>
            <a:ext cx="4953000"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800">
                <a:latin typeface="Times New Roman" pitchFamily="16" charset="0"/>
                <a:cs typeface="Times New Roman" pitchFamily="16" charset="0"/>
              </a:rPr>
              <a:t>Two subunits - </a:t>
            </a:r>
            <a:r>
              <a:rPr lang="en-US" sz="1800" b="1">
                <a:latin typeface="Times New Roman" pitchFamily="16" charset="0"/>
                <a:cs typeface="Times New Roman" pitchFamily="16" charset="0"/>
              </a:rPr>
              <a:t>RAP38</a:t>
            </a:r>
            <a:r>
              <a:rPr lang="en-US" sz="1800">
                <a:latin typeface="Times New Roman" pitchFamily="16" charset="0"/>
                <a:cs typeface="Times New Roman" pitchFamily="16" charset="0"/>
              </a:rPr>
              <a:t> &amp; </a:t>
            </a:r>
            <a:r>
              <a:rPr lang="en-US" sz="1800" b="1">
                <a:latin typeface="Times New Roman" pitchFamily="16" charset="0"/>
                <a:cs typeface="Times New Roman" pitchFamily="16" charset="0"/>
              </a:rPr>
              <a:t>RAP74. </a:t>
            </a:r>
            <a:r>
              <a:rPr lang="en-US" sz="1800">
                <a:latin typeface="Times New Roman" pitchFamily="16" charset="0"/>
                <a:cs typeface="Times New Roman" pitchFamily="16" charset="0"/>
              </a:rPr>
              <a:t>Rap74 has a helicase activity; RAP38 binds RNAPolII</a:t>
            </a:r>
            <a:r>
              <a:rPr lang="en-US">
                <a:latin typeface="Times New Roman" pitchFamily="16" charset="0"/>
                <a:cs typeface="Times New Roman" pitchFamily="16" charset="0"/>
              </a:rPr>
              <a:t> </a:t>
            </a:r>
          </a:p>
        </p:txBody>
      </p:sp>
      <p:sp>
        <p:nvSpPr>
          <p:cNvPr id="20490" name="Line 15"/>
          <p:cNvSpPr>
            <a:spLocks noChangeShapeType="1"/>
          </p:cNvSpPr>
          <p:nvPr/>
        </p:nvSpPr>
        <p:spPr bwMode="auto">
          <a:xfrm flipH="1">
            <a:off x="2286000" y="4038600"/>
            <a:ext cx="190500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91" name="Text Box 16"/>
          <p:cNvSpPr txBox="1">
            <a:spLocks noChangeArrowheads="1"/>
          </p:cNvSpPr>
          <p:nvPr/>
        </p:nvSpPr>
        <p:spPr bwMode="auto">
          <a:xfrm>
            <a:off x="4267200" y="4343400"/>
            <a:ext cx="4648200"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800">
                <a:latin typeface="Times New Roman" pitchFamily="16" charset="0"/>
                <a:cs typeface="Times New Roman" pitchFamily="16" charset="0"/>
              </a:rPr>
              <a:t>Two subunits - recruits </a:t>
            </a:r>
            <a:r>
              <a:rPr lang="en-US" sz="1800" b="1">
                <a:latin typeface="Times New Roman" pitchFamily="16" charset="0"/>
                <a:cs typeface="Times New Roman" pitchFamily="16" charset="0"/>
              </a:rPr>
              <a:t>TFIIH</a:t>
            </a:r>
            <a:r>
              <a:rPr lang="en-US" sz="1800">
                <a:latin typeface="Times New Roman" pitchFamily="16" charset="0"/>
                <a:cs typeface="Times New Roman" pitchFamily="16" charset="0"/>
              </a:rPr>
              <a:t> to the complex thereby priming the initiation complex for promoter clearance and elongation</a:t>
            </a:r>
            <a:r>
              <a:rPr lang="en-US">
                <a:latin typeface="Times New Roman" pitchFamily="16" charset="0"/>
                <a:cs typeface="Times New Roman" pitchFamily="16" charset="0"/>
              </a:rPr>
              <a:t> </a:t>
            </a:r>
          </a:p>
        </p:txBody>
      </p:sp>
      <p:sp>
        <p:nvSpPr>
          <p:cNvPr id="20492" name="Line 17"/>
          <p:cNvSpPr>
            <a:spLocks noChangeShapeType="1"/>
          </p:cNvSpPr>
          <p:nvPr/>
        </p:nvSpPr>
        <p:spPr bwMode="auto">
          <a:xfrm flipH="1">
            <a:off x="609600" y="4572000"/>
            <a:ext cx="37338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93" name="Text Box 18"/>
          <p:cNvSpPr txBox="1">
            <a:spLocks noChangeArrowheads="1"/>
          </p:cNvSpPr>
          <p:nvPr/>
        </p:nvSpPr>
        <p:spPr bwMode="auto">
          <a:xfrm>
            <a:off x="4267200" y="5638800"/>
            <a:ext cx="48768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800">
                <a:latin typeface="Times New Roman" pitchFamily="16" charset="0"/>
                <a:cs typeface="Times New Roman" pitchFamily="16" charset="0"/>
              </a:rPr>
              <a:t>complex of 9 subunits. One w/ kinase activity; one w/ helicase activity; one is a cyclin (cdk7)</a:t>
            </a:r>
          </a:p>
        </p:txBody>
      </p:sp>
      <p:sp>
        <p:nvSpPr>
          <p:cNvPr id="20494" name="Line 19"/>
          <p:cNvSpPr>
            <a:spLocks noChangeShapeType="1"/>
          </p:cNvSpPr>
          <p:nvPr/>
        </p:nvSpPr>
        <p:spPr bwMode="auto">
          <a:xfrm flipH="1" flipV="1">
            <a:off x="609600" y="5410200"/>
            <a:ext cx="365760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18</a:t>
            </a:fld>
            <a:endParaRPr lang="en-GB"/>
          </a:p>
        </p:txBody>
      </p:sp>
    </p:spTree>
    <p:extLst>
      <p:ext uri="{BB962C8B-B14F-4D97-AF65-F5344CB8AC3E}">
        <p14:creationId xmlns:p14="http://schemas.microsoft.com/office/powerpoint/2010/main" val="2784409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ChangeArrowheads="1"/>
          </p:cNvSpPr>
          <p:nvPr/>
        </p:nvSpPr>
        <p:spPr bwMode="auto">
          <a:xfrm>
            <a:off x="152400" y="304800"/>
            <a:ext cx="2895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en-US" sz="3600">
                <a:solidFill>
                  <a:schemeClr val="tx2"/>
                </a:solidFill>
                <a:latin typeface="Arial" charset="0"/>
              </a:rPr>
              <a:t>Sequential Binding Model for assembly of preinitiation complex</a:t>
            </a:r>
            <a:endParaRPr lang="en-US" sz="4000">
              <a:solidFill>
                <a:schemeClr val="tx2"/>
              </a:solidFill>
              <a:latin typeface="Arial" charset="0"/>
            </a:endParaRPr>
          </a:p>
        </p:txBody>
      </p:sp>
      <p:grpSp>
        <p:nvGrpSpPr>
          <p:cNvPr id="21507" name="Group 5"/>
          <p:cNvGrpSpPr>
            <a:grpSpLocks/>
          </p:cNvGrpSpPr>
          <p:nvPr/>
        </p:nvGrpSpPr>
        <p:grpSpPr bwMode="auto">
          <a:xfrm>
            <a:off x="3611563" y="11113"/>
            <a:ext cx="4240212" cy="423862"/>
            <a:chOff x="2275" y="7"/>
            <a:chExt cx="2671" cy="267"/>
          </a:xfrm>
        </p:grpSpPr>
        <p:grpSp>
          <p:nvGrpSpPr>
            <p:cNvPr id="21741" name="Group 6"/>
            <p:cNvGrpSpPr>
              <a:grpSpLocks/>
            </p:cNvGrpSpPr>
            <p:nvPr/>
          </p:nvGrpSpPr>
          <p:grpSpPr bwMode="auto">
            <a:xfrm>
              <a:off x="2275" y="182"/>
              <a:ext cx="2671" cy="41"/>
              <a:chOff x="2275" y="182"/>
              <a:chExt cx="2671" cy="41"/>
            </a:xfrm>
          </p:grpSpPr>
          <p:sp>
            <p:nvSpPr>
              <p:cNvPr id="21750" name="Line 7"/>
              <p:cNvSpPr>
                <a:spLocks noChangeShapeType="1"/>
              </p:cNvSpPr>
              <p:nvPr/>
            </p:nvSpPr>
            <p:spPr bwMode="auto">
              <a:xfrm>
                <a:off x="2275" y="182"/>
                <a:ext cx="2671"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51" name="Line 8"/>
              <p:cNvSpPr>
                <a:spLocks noChangeShapeType="1"/>
              </p:cNvSpPr>
              <p:nvPr/>
            </p:nvSpPr>
            <p:spPr bwMode="auto">
              <a:xfrm>
                <a:off x="2282" y="222"/>
                <a:ext cx="2664"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1742" name="Rectangle 9"/>
            <p:cNvSpPr>
              <a:spLocks noChangeArrowheads="1"/>
            </p:cNvSpPr>
            <p:nvPr/>
          </p:nvSpPr>
          <p:spPr bwMode="auto">
            <a:xfrm>
              <a:off x="3129" y="7"/>
              <a:ext cx="12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-30</a:t>
              </a:r>
              <a:endParaRPr lang="en-US" sz="2800">
                <a:latin typeface="Helvetica" pitchFamily="34" charset="0"/>
              </a:endParaRPr>
            </a:p>
          </p:txBody>
        </p:sp>
        <p:sp>
          <p:nvSpPr>
            <p:cNvPr id="21743" name="Rectangle 10"/>
            <p:cNvSpPr>
              <a:spLocks noChangeArrowheads="1"/>
            </p:cNvSpPr>
            <p:nvPr/>
          </p:nvSpPr>
          <p:spPr bwMode="auto">
            <a:xfrm>
              <a:off x="3621" y="7"/>
              <a:ext cx="10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+1</a:t>
              </a:r>
              <a:endParaRPr lang="en-US" sz="2800">
                <a:latin typeface="Helvetica" pitchFamily="34" charset="0"/>
              </a:endParaRPr>
            </a:p>
          </p:txBody>
        </p:sp>
        <p:grpSp>
          <p:nvGrpSpPr>
            <p:cNvPr id="21744" name="Group 11"/>
            <p:cNvGrpSpPr>
              <a:grpSpLocks/>
            </p:cNvGrpSpPr>
            <p:nvPr/>
          </p:nvGrpSpPr>
          <p:grpSpPr bwMode="auto">
            <a:xfrm>
              <a:off x="3062" y="148"/>
              <a:ext cx="289" cy="126"/>
              <a:chOff x="3062" y="148"/>
              <a:chExt cx="289" cy="126"/>
            </a:xfrm>
          </p:grpSpPr>
          <p:sp>
            <p:nvSpPr>
              <p:cNvPr id="21748" name="Rectangle 12"/>
              <p:cNvSpPr>
                <a:spLocks noChangeArrowheads="1"/>
              </p:cNvSpPr>
              <p:nvPr/>
            </p:nvSpPr>
            <p:spPr bwMode="auto">
              <a:xfrm>
                <a:off x="3062" y="148"/>
                <a:ext cx="289" cy="114"/>
              </a:xfrm>
              <a:prstGeom prst="rect">
                <a:avLst/>
              </a:prstGeom>
              <a:solidFill>
                <a:srgbClr val="FFFFFF"/>
              </a:solidFill>
              <a:ln w="11113">
                <a:solidFill>
                  <a:srgbClr val="000000"/>
                </a:solidFill>
                <a:miter lim="800000"/>
                <a:headEnd/>
                <a:tailEnd/>
              </a:ln>
            </p:spPr>
            <p:txBody>
              <a:bodyPr/>
              <a:lstStyle/>
              <a:p>
                <a:endParaRPr lang="en-US"/>
              </a:p>
            </p:txBody>
          </p:sp>
          <p:sp>
            <p:nvSpPr>
              <p:cNvPr id="21749" name="Rectangle 13"/>
              <p:cNvSpPr>
                <a:spLocks noChangeArrowheads="1"/>
              </p:cNvSpPr>
              <p:nvPr/>
            </p:nvSpPr>
            <p:spPr bwMode="auto">
              <a:xfrm>
                <a:off x="3082" y="168"/>
                <a:ext cx="22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TATA</a:t>
                </a:r>
                <a:endParaRPr lang="en-US" sz="2800">
                  <a:latin typeface="Helvetica" pitchFamily="34" charset="0"/>
                </a:endParaRPr>
              </a:p>
            </p:txBody>
          </p:sp>
        </p:grpSp>
        <p:grpSp>
          <p:nvGrpSpPr>
            <p:cNvPr id="21745" name="Group 14"/>
            <p:cNvGrpSpPr>
              <a:grpSpLocks/>
            </p:cNvGrpSpPr>
            <p:nvPr/>
          </p:nvGrpSpPr>
          <p:grpSpPr bwMode="auto">
            <a:xfrm>
              <a:off x="3614" y="141"/>
              <a:ext cx="161" cy="127"/>
              <a:chOff x="3614" y="141"/>
              <a:chExt cx="161" cy="127"/>
            </a:xfrm>
          </p:grpSpPr>
          <p:sp>
            <p:nvSpPr>
              <p:cNvPr id="21746" name="Rectangle 15"/>
              <p:cNvSpPr>
                <a:spLocks noChangeArrowheads="1"/>
              </p:cNvSpPr>
              <p:nvPr/>
            </p:nvSpPr>
            <p:spPr bwMode="auto">
              <a:xfrm>
                <a:off x="3614" y="141"/>
                <a:ext cx="161" cy="121"/>
              </a:xfrm>
              <a:prstGeom prst="rect">
                <a:avLst/>
              </a:prstGeom>
              <a:solidFill>
                <a:srgbClr val="FFFFFF"/>
              </a:solidFill>
              <a:ln w="11113">
                <a:solidFill>
                  <a:srgbClr val="000000"/>
                </a:solidFill>
                <a:miter lim="800000"/>
                <a:headEnd/>
                <a:tailEnd/>
              </a:ln>
            </p:spPr>
            <p:txBody>
              <a:bodyPr/>
              <a:lstStyle/>
              <a:p>
                <a:endParaRPr lang="en-US"/>
              </a:p>
            </p:txBody>
          </p:sp>
          <p:sp>
            <p:nvSpPr>
              <p:cNvPr id="21747" name="Rectangle 16"/>
              <p:cNvSpPr>
                <a:spLocks noChangeArrowheads="1"/>
              </p:cNvSpPr>
              <p:nvPr/>
            </p:nvSpPr>
            <p:spPr bwMode="auto">
              <a:xfrm>
                <a:off x="3634" y="162"/>
                <a:ext cx="10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Inr</a:t>
                </a:r>
                <a:endParaRPr lang="en-US" sz="2800">
                  <a:latin typeface="Helvetica" pitchFamily="34" charset="0"/>
                </a:endParaRPr>
              </a:p>
            </p:txBody>
          </p:sp>
        </p:grpSp>
      </p:grpSp>
      <p:grpSp>
        <p:nvGrpSpPr>
          <p:cNvPr id="21508" name="Group 17"/>
          <p:cNvGrpSpPr>
            <a:grpSpLocks/>
          </p:cNvGrpSpPr>
          <p:nvPr/>
        </p:nvGrpSpPr>
        <p:grpSpPr bwMode="auto">
          <a:xfrm>
            <a:off x="5534025" y="6400800"/>
            <a:ext cx="85725" cy="225425"/>
            <a:chOff x="3486" y="4225"/>
            <a:chExt cx="54" cy="142"/>
          </a:xfrm>
        </p:grpSpPr>
        <p:sp>
          <p:nvSpPr>
            <p:cNvPr id="21739" name="Freeform 18"/>
            <p:cNvSpPr>
              <a:spLocks/>
            </p:cNvSpPr>
            <p:nvPr/>
          </p:nvSpPr>
          <p:spPr bwMode="auto">
            <a:xfrm>
              <a:off x="3486" y="4272"/>
              <a:ext cx="54" cy="95"/>
            </a:xfrm>
            <a:custGeom>
              <a:avLst/>
              <a:gdLst>
                <a:gd name="T0" fmla="*/ 27 w 54"/>
                <a:gd name="T1" fmla="*/ 95 h 95"/>
                <a:gd name="T2" fmla="*/ 0 w 54"/>
                <a:gd name="T3" fmla="*/ 0 h 95"/>
                <a:gd name="T4" fmla="*/ 27 w 54"/>
                <a:gd name="T5" fmla="*/ 0 h 95"/>
                <a:gd name="T6" fmla="*/ 54 w 54"/>
                <a:gd name="T7" fmla="*/ 0 h 95"/>
                <a:gd name="T8" fmla="*/ 27 w 54"/>
                <a:gd name="T9" fmla="*/ 95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95">
                  <a:moveTo>
                    <a:pt x="27" y="95"/>
                  </a:moveTo>
                  <a:lnTo>
                    <a:pt x="0" y="0"/>
                  </a:lnTo>
                  <a:lnTo>
                    <a:pt x="27" y="0"/>
                  </a:lnTo>
                  <a:lnTo>
                    <a:pt x="54" y="0"/>
                  </a:lnTo>
                  <a:lnTo>
                    <a:pt x="27" y="9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740" name="Line 19"/>
            <p:cNvSpPr>
              <a:spLocks noChangeShapeType="1"/>
            </p:cNvSpPr>
            <p:nvPr/>
          </p:nvSpPr>
          <p:spPr bwMode="auto">
            <a:xfrm>
              <a:off x="3513" y="4225"/>
              <a:ext cx="1" cy="4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1509" name="Rectangle 20"/>
          <p:cNvSpPr>
            <a:spLocks noChangeArrowheads="1"/>
          </p:cNvSpPr>
          <p:nvPr/>
        </p:nvSpPr>
        <p:spPr bwMode="auto">
          <a:xfrm>
            <a:off x="304800" y="5638800"/>
            <a:ext cx="281940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n-US" sz="1300">
                <a:solidFill>
                  <a:srgbClr val="000000"/>
                </a:solidFill>
                <a:latin typeface="Helvetica" pitchFamily="34" charset="0"/>
              </a:rPr>
              <a:t>Polymerization of 1st few NTPs and phosphorylation of CTD leads to promoter clearance.  TFIIB, TFIIE and TFIIH dissociate, PolII+IIF elongates, and TFIID + TFIIA stays at TATA.</a:t>
            </a:r>
            <a:endParaRPr lang="en-US" sz="3200">
              <a:latin typeface="Helvetica" pitchFamily="34" charset="0"/>
            </a:endParaRPr>
          </a:p>
        </p:txBody>
      </p:sp>
      <p:grpSp>
        <p:nvGrpSpPr>
          <p:cNvPr id="21510" name="Group 21"/>
          <p:cNvGrpSpPr>
            <a:grpSpLocks/>
          </p:cNvGrpSpPr>
          <p:nvPr/>
        </p:nvGrpSpPr>
        <p:grpSpPr bwMode="auto">
          <a:xfrm>
            <a:off x="2916238" y="304800"/>
            <a:ext cx="5632450" cy="5991225"/>
            <a:chOff x="1837" y="296"/>
            <a:chExt cx="3685" cy="4001"/>
          </a:xfrm>
        </p:grpSpPr>
        <p:grpSp>
          <p:nvGrpSpPr>
            <p:cNvPr id="21513" name="Group 22"/>
            <p:cNvGrpSpPr>
              <a:grpSpLocks/>
            </p:cNvGrpSpPr>
            <p:nvPr/>
          </p:nvGrpSpPr>
          <p:grpSpPr bwMode="auto">
            <a:xfrm>
              <a:off x="2234" y="3075"/>
              <a:ext cx="2672" cy="41"/>
              <a:chOff x="2234" y="3075"/>
              <a:chExt cx="2672" cy="41"/>
            </a:xfrm>
          </p:grpSpPr>
          <p:sp>
            <p:nvSpPr>
              <p:cNvPr id="21737" name="Line 23"/>
              <p:cNvSpPr>
                <a:spLocks noChangeShapeType="1"/>
              </p:cNvSpPr>
              <p:nvPr/>
            </p:nvSpPr>
            <p:spPr bwMode="auto">
              <a:xfrm>
                <a:off x="2234" y="3075"/>
                <a:ext cx="2672"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38" name="Line 24"/>
              <p:cNvSpPr>
                <a:spLocks noChangeShapeType="1"/>
              </p:cNvSpPr>
              <p:nvPr/>
            </p:nvSpPr>
            <p:spPr bwMode="auto">
              <a:xfrm>
                <a:off x="2241" y="3115"/>
                <a:ext cx="2665"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1514" name="Group 25"/>
            <p:cNvGrpSpPr>
              <a:grpSpLocks/>
            </p:cNvGrpSpPr>
            <p:nvPr/>
          </p:nvGrpSpPr>
          <p:grpSpPr bwMode="auto">
            <a:xfrm>
              <a:off x="2766" y="2853"/>
              <a:ext cx="289" cy="249"/>
              <a:chOff x="2766" y="2853"/>
              <a:chExt cx="289" cy="249"/>
            </a:xfrm>
          </p:grpSpPr>
          <p:sp>
            <p:nvSpPr>
              <p:cNvPr id="21734" name="Oval 26"/>
              <p:cNvSpPr>
                <a:spLocks noChangeArrowheads="1"/>
              </p:cNvSpPr>
              <p:nvPr/>
            </p:nvSpPr>
            <p:spPr bwMode="auto">
              <a:xfrm>
                <a:off x="2766" y="2853"/>
                <a:ext cx="289" cy="249"/>
              </a:xfrm>
              <a:prstGeom prst="ellipse">
                <a:avLst/>
              </a:prstGeom>
              <a:solidFill>
                <a:srgbClr val="3333CC"/>
              </a:solidFill>
              <a:ln w="11113">
                <a:solidFill>
                  <a:srgbClr val="000000"/>
                </a:solidFill>
                <a:round/>
                <a:headEnd/>
                <a:tailEnd/>
              </a:ln>
            </p:spPr>
            <p:txBody>
              <a:bodyPr/>
              <a:lstStyle/>
              <a:p>
                <a:endParaRPr lang="en-US"/>
              </a:p>
            </p:txBody>
          </p:sp>
          <p:sp>
            <p:nvSpPr>
              <p:cNvPr id="21735" name="Rectangle 27"/>
              <p:cNvSpPr>
                <a:spLocks noChangeArrowheads="1"/>
              </p:cNvSpPr>
              <p:nvPr/>
            </p:nvSpPr>
            <p:spPr bwMode="auto">
              <a:xfrm>
                <a:off x="2840" y="2927"/>
                <a:ext cx="128"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736" name="Rectangle 28"/>
              <p:cNvSpPr>
                <a:spLocks noChangeArrowheads="1"/>
              </p:cNvSpPr>
              <p:nvPr/>
            </p:nvSpPr>
            <p:spPr bwMode="auto">
              <a:xfrm>
                <a:off x="2838" y="2924"/>
                <a:ext cx="123"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IIB</a:t>
                </a:r>
                <a:endParaRPr lang="en-US" sz="2800">
                  <a:latin typeface="Helvetica" pitchFamily="34" charset="0"/>
                </a:endParaRPr>
              </a:p>
            </p:txBody>
          </p:sp>
        </p:grpSp>
        <p:sp>
          <p:nvSpPr>
            <p:cNvPr id="21515" name="Rectangle 29"/>
            <p:cNvSpPr>
              <a:spLocks noChangeArrowheads="1"/>
            </p:cNvSpPr>
            <p:nvPr/>
          </p:nvSpPr>
          <p:spPr bwMode="auto">
            <a:xfrm>
              <a:off x="1891" y="1413"/>
              <a:ext cx="67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Eukaryotic RNA </a:t>
              </a:r>
              <a:endParaRPr lang="en-US" sz="2800">
                <a:latin typeface="Helvetica" pitchFamily="34" charset="0"/>
              </a:endParaRPr>
            </a:p>
          </p:txBody>
        </p:sp>
        <p:sp>
          <p:nvSpPr>
            <p:cNvPr id="21516" name="Rectangle 30"/>
            <p:cNvSpPr>
              <a:spLocks noChangeArrowheads="1"/>
            </p:cNvSpPr>
            <p:nvPr/>
          </p:nvSpPr>
          <p:spPr bwMode="auto">
            <a:xfrm>
              <a:off x="1891" y="1507"/>
              <a:ext cx="54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polymerase II</a:t>
              </a:r>
              <a:endParaRPr lang="en-US" sz="2800">
                <a:latin typeface="Helvetica" pitchFamily="34" charset="0"/>
              </a:endParaRPr>
            </a:p>
          </p:txBody>
        </p:sp>
        <p:sp>
          <p:nvSpPr>
            <p:cNvPr id="21517" name="Rectangle 31"/>
            <p:cNvSpPr>
              <a:spLocks noChangeArrowheads="1"/>
            </p:cNvSpPr>
            <p:nvPr/>
          </p:nvSpPr>
          <p:spPr bwMode="auto">
            <a:xfrm>
              <a:off x="3197" y="559"/>
              <a:ext cx="228"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TFIID</a:t>
              </a:r>
              <a:endParaRPr lang="en-US" sz="2800">
                <a:latin typeface="Helvetica" pitchFamily="34" charset="0"/>
              </a:endParaRPr>
            </a:p>
          </p:txBody>
        </p:sp>
        <p:sp>
          <p:nvSpPr>
            <p:cNvPr id="21518" name="Rectangle 32"/>
            <p:cNvSpPr>
              <a:spLocks noChangeArrowheads="1"/>
            </p:cNvSpPr>
            <p:nvPr/>
          </p:nvSpPr>
          <p:spPr bwMode="auto">
            <a:xfrm>
              <a:off x="3028" y="437"/>
              <a:ext cx="115"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4100">
                  <a:solidFill>
                    <a:srgbClr val="000000"/>
                  </a:solidFill>
                  <a:latin typeface="Helvetica" pitchFamily="34" charset="0"/>
                </a:rPr>
                <a:t>}</a:t>
              </a:r>
              <a:endParaRPr lang="en-US" sz="2800">
                <a:latin typeface="Helvetica" pitchFamily="34" charset="0"/>
              </a:endParaRPr>
            </a:p>
          </p:txBody>
        </p:sp>
        <p:grpSp>
          <p:nvGrpSpPr>
            <p:cNvPr id="21519" name="Group 33"/>
            <p:cNvGrpSpPr>
              <a:grpSpLocks/>
            </p:cNvGrpSpPr>
            <p:nvPr/>
          </p:nvGrpSpPr>
          <p:grpSpPr bwMode="auto">
            <a:xfrm>
              <a:off x="1837" y="296"/>
              <a:ext cx="1171" cy="498"/>
              <a:chOff x="1837" y="296"/>
              <a:chExt cx="1171" cy="498"/>
            </a:xfrm>
          </p:grpSpPr>
          <p:sp>
            <p:nvSpPr>
              <p:cNvPr id="21719" name="AutoShape 34"/>
              <p:cNvSpPr>
                <a:spLocks noChangeArrowheads="1"/>
              </p:cNvSpPr>
              <p:nvPr/>
            </p:nvSpPr>
            <p:spPr bwMode="auto">
              <a:xfrm>
                <a:off x="2093" y="296"/>
                <a:ext cx="269" cy="296"/>
              </a:xfrm>
              <a:prstGeom prst="roundRect">
                <a:avLst>
                  <a:gd name="adj" fmla="val 33829"/>
                </a:avLst>
              </a:prstGeom>
              <a:solidFill>
                <a:srgbClr val="FFFFFF"/>
              </a:solidFill>
              <a:ln w="11113">
                <a:solidFill>
                  <a:srgbClr val="000000"/>
                </a:solidFill>
                <a:round/>
                <a:headEnd/>
                <a:tailEnd/>
              </a:ln>
            </p:spPr>
            <p:txBody>
              <a:bodyPr/>
              <a:lstStyle/>
              <a:p>
                <a:endParaRPr lang="en-US"/>
              </a:p>
            </p:txBody>
          </p:sp>
          <p:sp>
            <p:nvSpPr>
              <p:cNvPr id="21720" name="Oval 35"/>
              <p:cNvSpPr>
                <a:spLocks noChangeArrowheads="1"/>
              </p:cNvSpPr>
              <p:nvPr/>
            </p:nvSpPr>
            <p:spPr bwMode="auto">
              <a:xfrm>
                <a:off x="2201" y="659"/>
                <a:ext cx="807" cy="135"/>
              </a:xfrm>
              <a:prstGeom prst="ellipse">
                <a:avLst/>
              </a:prstGeom>
              <a:solidFill>
                <a:srgbClr val="FFFFFF"/>
              </a:solidFill>
              <a:ln w="11113">
                <a:solidFill>
                  <a:srgbClr val="000000"/>
                </a:solidFill>
                <a:round/>
                <a:headEnd/>
                <a:tailEnd/>
              </a:ln>
            </p:spPr>
            <p:txBody>
              <a:bodyPr/>
              <a:lstStyle/>
              <a:p>
                <a:endParaRPr lang="en-US"/>
              </a:p>
            </p:txBody>
          </p:sp>
          <p:grpSp>
            <p:nvGrpSpPr>
              <p:cNvPr id="21721" name="Group 36"/>
              <p:cNvGrpSpPr>
                <a:grpSpLocks/>
              </p:cNvGrpSpPr>
              <p:nvPr/>
            </p:nvGrpSpPr>
            <p:grpSpPr bwMode="auto">
              <a:xfrm>
                <a:off x="2086" y="592"/>
                <a:ext cx="216" cy="138"/>
                <a:chOff x="2086" y="592"/>
                <a:chExt cx="216" cy="138"/>
              </a:xfrm>
            </p:grpSpPr>
            <p:sp>
              <p:nvSpPr>
                <p:cNvPr id="21729" name="Arc 37"/>
                <p:cNvSpPr>
                  <a:spLocks/>
                </p:cNvSpPr>
                <p:nvPr/>
              </p:nvSpPr>
              <p:spPr bwMode="auto">
                <a:xfrm>
                  <a:off x="2086" y="592"/>
                  <a:ext cx="111" cy="121"/>
                </a:xfrm>
                <a:custGeom>
                  <a:avLst/>
                  <a:gdLst>
                    <a:gd name="T0" fmla="*/ 0 w 21600"/>
                    <a:gd name="T1" fmla="*/ 121 h 21600"/>
                    <a:gd name="T2" fmla="*/ 111 w 21600"/>
                    <a:gd name="T3" fmla="*/ 0 h 21600"/>
                    <a:gd name="T4" fmla="*/ 111 w 21600"/>
                    <a:gd name="T5" fmla="*/ 12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599"/>
                      </a:moveTo>
                      <a:cubicBezTo>
                        <a:pt x="0" y="9670"/>
                        <a:pt x="9670" y="0"/>
                        <a:pt x="21600" y="0"/>
                      </a:cubicBezTo>
                    </a:path>
                    <a:path w="21600" h="21600" stroke="0" extrusionOk="0">
                      <a:moveTo>
                        <a:pt x="0" y="21599"/>
                      </a:moveTo>
                      <a:cubicBezTo>
                        <a:pt x="0" y="9670"/>
                        <a:pt x="9670" y="0"/>
                        <a:pt x="21600" y="0"/>
                      </a:cubicBezTo>
                      <a:lnTo>
                        <a:pt x="21600" y="21600"/>
                      </a:lnTo>
                      <a:lnTo>
                        <a:pt x="0" y="21599"/>
                      </a:lnTo>
                      <a:close/>
                    </a:path>
                  </a:pathLst>
                </a:custGeom>
                <a:noFill/>
                <a:ln w="11113">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730" name="Freeform 38"/>
                <p:cNvSpPr>
                  <a:spLocks/>
                </p:cNvSpPr>
                <p:nvPr/>
              </p:nvSpPr>
              <p:spPr bwMode="auto">
                <a:xfrm>
                  <a:off x="2194" y="592"/>
                  <a:ext cx="108" cy="114"/>
                </a:xfrm>
                <a:custGeom>
                  <a:avLst/>
                  <a:gdLst>
                    <a:gd name="T0" fmla="*/ 0 w 108"/>
                    <a:gd name="T1" fmla="*/ 0 h 114"/>
                    <a:gd name="T2" fmla="*/ 14 w 108"/>
                    <a:gd name="T3" fmla="*/ 0 h 114"/>
                    <a:gd name="T4" fmla="*/ 34 w 108"/>
                    <a:gd name="T5" fmla="*/ 7 h 114"/>
                    <a:gd name="T6" fmla="*/ 54 w 108"/>
                    <a:gd name="T7" fmla="*/ 14 h 114"/>
                    <a:gd name="T8" fmla="*/ 67 w 108"/>
                    <a:gd name="T9" fmla="*/ 27 h 114"/>
                    <a:gd name="T10" fmla="*/ 74 w 108"/>
                    <a:gd name="T11" fmla="*/ 34 h 114"/>
                    <a:gd name="T12" fmla="*/ 81 w 108"/>
                    <a:gd name="T13" fmla="*/ 40 h 114"/>
                    <a:gd name="T14" fmla="*/ 94 w 108"/>
                    <a:gd name="T15" fmla="*/ 61 h 114"/>
                    <a:gd name="T16" fmla="*/ 101 w 108"/>
                    <a:gd name="T17" fmla="*/ 81 h 114"/>
                    <a:gd name="T18" fmla="*/ 108 w 108"/>
                    <a:gd name="T19" fmla="*/ 101 h 114"/>
                    <a:gd name="T20" fmla="*/ 108 w 108"/>
                    <a:gd name="T21" fmla="*/ 114 h 1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8" h="114">
                      <a:moveTo>
                        <a:pt x="0" y="0"/>
                      </a:moveTo>
                      <a:lnTo>
                        <a:pt x="14" y="0"/>
                      </a:lnTo>
                      <a:lnTo>
                        <a:pt x="34" y="7"/>
                      </a:lnTo>
                      <a:lnTo>
                        <a:pt x="54" y="14"/>
                      </a:lnTo>
                      <a:lnTo>
                        <a:pt x="67" y="27"/>
                      </a:lnTo>
                      <a:lnTo>
                        <a:pt x="74" y="34"/>
                      </a:lnTo>
                      <a:lnTo>
                        <a:pt x="81" y="40"/>
                      </a:lnTo>
                      <a:lnTo>
                        <a:pt x="94" y="61"/>
                      </a:lnTo>
                      <a:lnTo>
                        <a:pt x="101" y="81"/>
                      </a:lnTo>
                      <a:lnTo>
                        <a:pt x="108" y="101"/>
                      </a:lnTo>
                      <a:lnTo>
                        <a:pt x="108" y="114"/>
                      </a:lnTo>
                    </a:path>
                  </a:pathLst>
                </a:custGeom>
                <a:noFill/>
                <a:ln w="111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21731" name="Group 39"/>
                <p:cNvGrpSpPr>
                  <a:grpSpLocks/>
                </p:cNvGrpSpPr>
                <p:nvPr/>
              </p:nvGrpSpPr>
              <p:grpSpPr bwMode="auto">
                <a:xfrm>
                  <a:off x="2086" y="659"/>
                  <a:ext cx="216" cy="71"/>
                  <a:chOff x="2086" y="659"/>
                  <a:chExt cx="216" cy="71"/>
                </a:xfrm>
              </p:grpSpPr>
              <p:sp>
                <p:nvSpPr>
                  <p:cNvPr id="21732" name="Arc 40"/>
                  <p:cNvSpPr>
                    <a:spLocks/>
                  </p:cNvSpPr>
                  <p:nvPr/>
                </p:nvSpPr>
                <p:spPr bwMode="auto">
                  <a:xfrm>
                    <a:off x="2086" y="666"/>
                    <a:ext cx="111" cy="64"/>
                  </a:xfrm>
                  <a:custGeom>
                    <a:avLst/>
                    <a:gdLst>
                      <a:gd name="T0" fmla="*/ 0 w 21600"/>
                      <a:gd name="T1" fmla="*/ 64 h 21600"/>
                      <a:gd name="T2" fmla="*/ 111 w 21600"/>
                      <a:gd name="T3" fmla="*/ 0 h 21600"/>
                      <a:gd name="T4" fmla="*/ 111 w 21600"/>
                      <a:gd name="T5" fmla="*/ 64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599"/>
                        </a:moveTo>
                        <a:cubicBezTo>
                          <a:pt x="0" y="9670"/>
                          <a:pt x="9670" y="0"/>
                          <a:pt x="21600" y="0"/>
                        </a:cubicBezTo>
                      </a:path>
                      <a:path w="21600" h="21600" stroke="0" extrusionOk="0">
                        <a:moveTo>
                          <a:pt x="0" y="21599"/>
                        </a:moveTo>
                        <a:cubicBezTo>
                          <a:pt x="0" y="9670"/>
                          <a:pt x="9670" y="0"/>
                          <a:pt x="21600" y="0"/>
                        </a:cubicBezTo>
                        <a:lnTo>
                          <a:pt x="21600" y="21600"/>
                        </a:lnTo>
                        <a:lnTo>
                          <a:pt x="0" y="21599"/>
                        </a:lnTo>
                        <a:close/>
                      </a:path>
                    </a:pathLst>
                  </a:custGeom>
                  <a:noFill/>
                  <a:ln w="11113">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733" name="Arc 41"/>
                  <p:cNvSpPr>
                    <a:spLocks/>
                  </p:cNvSpPr>
                  <p:nvPr/>
                </p:nvSpPr>
                <p:spPr bwMode="auto">
                  <a:xfrm>
                    <a:off x="2194" y="659"/>
                    <a:ext cx="108" cy="68"/>
                  </a:xfrm>
                  <a:custGeom>
                    <a:avLst/>
                    <a:gdLst>
                      <a:gd name="T0" fmla="*/ 0 w 21597"/>
                      <a:gd name="T1" fmla="*/ 0 h 21600"/>
                      <a:gd name="T2" fmla="*/ 108 w 21597"/>
                      <a:gd name="T3" fmla="*/ 67 h 21600"/>
                      <a:gd name="T4" fmla="*/ 0 w 21597"/>
                      <a:gd name="T5" fmla="*/ 68 h 21600"/>
                      <a:gd name="T6" fmla="*/ 0 60000 65536"/>
                      <a:gd name="T7" fmla="*/ 0 60000 65536"/>
                      <a:gd name="T8" fmla="*/ 0 60000 65536"/>
                    </a:gdLst>
                    <a:ahLst/>
                    <a:cxnLst>
                      <a:cxn ang="T6">
                        <a:pos x="T0" y="T1"/>
                      </a:cxn>
                      <a:cxn ang="T7">
                        <a:pos x="T2" y="T3"/>
                      </a:cxn>
                      <a:cxn ang="T8">
                        <a:pos x="T4" y="T5"/>
                      </a:cxn>
                    </a:cxnLst>
                    <a:rect l="0" t="0" r="r" b="b"/>
                    <a:pathLst>
                      <a:path w="21597" h="21600" fill="none" extrusionOk="0">
                        <a:moveTo>
                          <a:pt x="0" y="0"/>
                        </a:moveTo>
                        <a:cubicBezTo>
                          <a:pt x="11804" y="0"/>
                          <a:pt x="21423" y="9477"/>
                          <a:pt x="21597" y="21280"/>
                        </a:cubicBezTo>
                      </a:path>
                      <a:path w="21597" h="21600" stroke="0" extrusionOk="0">
                        <a:moveTo>
                          <a:pt x="0" y="0"/>
                        </a:moveTo>
                        <a:cubicBezTo>
                          <a:pt x="11804" y="0"/>
                          <a:pt x="21423" y="9477"/>
                          <a:pt x="21597" y="21280"/>
                        </a:cubicBezTo>
                        <a:lnTo>
                          <a:pt x="0" y="21600"/>
                        </a:lnTo>
                        <a:lnTo>
                          <a:pt x="0" y="0"/>
                        </a:lnTo>
                        <a:close/>
                      </a:path>
                    </a:pathLst>
                  </a:custGeom>
                  <a:noFill/>
                  <a:ln w="11113">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sp>
            <p:nvSpPr>
              <p:cNvPr id="21722" name="Oval 42"/>
              <p:cNvSpPr>
                <a:spLocks noChangeArrowheads="1"/>
              </p:cNvSpPr>
              <p:nvPr/>
            </p:nvSpPr>
            <p:spPr bwMode="auto">
              <a:xfrm>
                <a:off x="2221" y="585"/>
                <a:ext cx="310" cy="162"/>
              </a:xfrm>
              <a:prstGeom prst="ellipse">
                <a:avLst/>
              </a:prstGeom>
              <a:solidFill>
                <a:srgbClr val="FFFFFF"/>
              </a:solidFill>
              <a:ln w="11113">
                <a:solidFill>
                  <a:srgbClr val="000000"/>
                </a:solidFill>
                <a:round/>
                <a:headEnd/>
                <a:tailEnd/>
              </a:ln>
            </p:spPr>
            <p:txBody>
              <a:bodyPr/>
              <a:lstStyle/>
              <a:p>
                <a:endParaRPr lang="en-US"/>
              </a:p>
            </p:txBody>
          </p:sp>
          <p:sp>
            <p:nvSpPr>
              <p:cNvPr id="21723" name="Rectangle 43"/>
              <p:cNvSpPr>
                <a:spLocks noChangeArrowheads="1"/>
              </p:cNvSpPr>
              <p:nvPr/>
            </p:nvSpPr>
            <p:spPr bwMode="auto">
              <a:xfrm>
                <a:off x="1837" y="613"/>
                <a:ext cx="179"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TBP</a:t>
                </a:r>
                <a:endParaRPr lang="en-US" sz="2800">
                  <a:latin typeface="Helvetica" pitchFamily="34" charset="0"/>
                </a:endParaRPr>
              </a:p>
            </p:txBody>
          </p:sp>
          <p:sp>
            <p:nvSpPr>
              <p:cNvPr id="21724" name="Line 44"/>
              <p:cNvSpPr>
                <a:spLocks noChangeShapeType="1"/>
              </p:cNvSpPr>
              <p:nvPr/>
            </p:nvSpPr>
            <p:spPr bwMode="auto">
              <a:xfrm flipV="1">
                <a:off x="2046" y="646"/>
                <a:ext cx="121" cy="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25" name="Rectangle 45"/>
              <p:cNvSpPr>
                <a:spLocks noChangeArrowheads="1"/>
              </p:cNvSpPr>
              <p:nvPr/>
            </p:nvSpPr>
            <p:spPr bwMode="auto">
              <a:xfrm>
                <a:off x="2645" y="399"/>
                <a:ext cx="219"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TAFs</a:t>
                </a:r>
                <a:endParaRPr lang="en-US" sz="2800">
                  <a:latin typeface="Helvetica" pitchFamily="34" charset="0"/>
                </a:endParaRPr>
              </a:p>
            </p:txBody>
          </p:sp>
          <p:sp>
            <p:nvSpPr>
              <p:cNvPr id="21726" name="Line 46"/>
              <p:cNvSpPr>
                <a:spLocks noChangeShapeType="1"/>
              </p:cNvSpPr>
              <p:nvPr/>
            </p:nvSpPr>
            <p:spPr bwMode="auto">
              <a:xfrm flipH="1">
                <a:off x="2308" y="444"/>
                <a:ext cx="290"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27" name="Line 47"/>
              <p:cNvSpPr>
                <a:spLocks noChangeShapeType="1"/>
              </p:cNvSpPr>
              <p:nvPr/>
            </p:nvSpPr>
            <p:spPr bwMode="auto">
              <a:xfrm flipH="1">
                <a:off x="2436" y="498"/>
                <a:ext cx="216" cy="14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28" name="Line 48"/>
              <p:cNvSpPr>
                <a:spLocks noChangeShapeType="1"/>
              </p:cNvSpPr>
              <p:nvPr/>
            </p:nvSpPr>
            <p:spPr bwMode="auto">
              <a:xfrm>
                <a:off x="2746" y="505"/>
                <a:ext cx="1" cy="19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1520" name="Group 49"/>
            <p:cNvGrpSpPr>
              <a:grpSpLocks/>
            </p:cNvGrpSpPr>
            <p:nvPr/>
          </p:nvGrpSpPr>
          <p:grpSpPr bwMode="auto">
            <a:xfrm>
              <a:off x="3614" y="1110"/>
              <a:ext cx="289" cy="249"/>
              <a:chOff x="3614" y="1110"/>
              <a:chExt cx="289" cy="249"/>
            </a:xfrm>
          </p:grpSpPr>
          <p:sp>
            <p:nvSpPr>
              <p:cNvPr id="21716" name="Oval 50"/>
              <p:cNvSpPr>
                <a:spLocks noChangeArrowheads="1"/>
              </p:cNvSpPr>
              <p:nvPr/>
            </p:nvSpPr>
            <p:spPr bwMode="auto">
              <a:xfrm>
                <a:off x="3614" y="1110"/>
                <a:ext cx="289" cy="249"/>
              </a:xfrm>
              <a:prstGeom prst="ellipse">
                <a:avLst/>
              </a:prstGeom>
              <a:solidFill>
                <a:srgbClr val="3333CC"/>
              </a:solidFill>
              <a:ln w="11113">
                <a:solidFill>
                  <a:srgbClr val="000000"/>
                </a:solidFill>
                <a:round/>
                <a:headEnd/>
                <a:tailEnd/>
              </a:ln>
            </p:spPr>
            <p:txBody>
              <a:bodyPr/>
              <a:lstStyle/>
              <a:p>
                <a:endParaRPr lang="en-US"/>
              </a:p>
            </p:txBody>
          </p:sp>
          <p:sp>
            <p:nvSpPr>
              <p:cNvPr id="21717" name="Rectangle 51"/>
              <p:cNvSpPr>
                <a:spLocks noChangeArrowheads="1"/>
              </p:cNvSpPr>
              <p:nvPr/>
            </p:nvSpPr>
            <p:spPr bwMode="auto">
              <a:xfrm>
                <a:off x="3688" y="1184"/>
                <a:ext cx="128"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718" name="Rectangle 52"/>
              <p:cNvSpPr>
                <a:spLocks noChangeArrowheads="1"/>
              </p:cNvSpPr>
              <p:nvPr/>
            </p:nvSpPr>
            <p:spPr bwMode="auto">
              <a:xfrm>
                <a:off x="3695" y="1184"/>
                <a:ext cx="123"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IIB</a:t>
                </a:r>
                <a:endParaRPr lang="en-US" sz="2800">
                  <a:latin typeface="Helvetica" pitchFamily="34" charset="0"/>
                </a:endParaRPr>
              </a:p>
            </p:txBody>
          </p:sp>
        </p:grpSp>
        <p:grpSp>
          <p:nvGrpSpPr>
            <p:cNvPr id="21521" name="Group 53"/>
            <p:cNvGrpSpPr>
              <a:grpSpLocks/>
            </p:cNvGrpSpPr>
            <p:nvPr/>
          </p:nvGrpSpPr>
          <p:grpSpPr bwMode="auto">
            <a:xfrm>
              <a:off x="3600" y="1830"/>
              <a:ext cx="377" cy="229"/>
              <a:chOff x="3600" y="1830"/>
              <a:chExt cx="377" cy="229"/>
            </a:xfrm>
          </p:grpSpPr>
          <p:sp>
            <p:nvSpPr>
              <p:cNvPr id="21712" name="Oval 54"/>
              <p:cNvSpPr>
                <a:spLocks noChangeArrowheads="1"/>
              </p:cNvSpPr>
              <p:nvPr/>
            </p:nvSpPr>
            <p:spPr bwMode="auto">
              <a:xfrm>
                <a:off x="3600" y="1857"/>
                <a:ext cx="236" cy="195"/>
              </a:xfrm>
              <a:prstGeom prst="ellipse">
                <a:avLst/>
              </a:prstGeom>
              <a:solidFill>
                <a:srgbClr val="FFFF00"/>
              </a:solidFill>
              <a:ln w="11113">
                <a:solidFill>
                  <a:srgbClr val="000000"/>
                </a:solidFill>
                <a:round/>
                <a:headEnd/>
                <a:tailEnd/>
              </a:ln>
            </p:spPr>
            <p:txBody>
              <a:bodyPr/>
              <a:lstStyle/>
              <a:p>
                <a:endParaRPr lang="en-US"/>
              </a:p>
            </p:txBody>
          </p:sp>
          <p:sp>
            <p:nvSpPr>
              <p:cNvPr id="21713" name="Oval 55"/>
              <p:cNvSpPr>
                <a:spLocks noChangeArrowheads="1"/>
              </p:cNvSpPr>
              <p:nvPr/>
            </p:nvSpPr>
            <p:spPr bwMode="auto">
              <a:xfrm>
                <a:off x="3695" y="1830"/>
                <a:ext cx="282" cy="229"/>
              </a:xfrm>
              <a:prstGeom prst="ellipse">
                <a:avLst/>
              </a:prstGeom>
              <a:solidFill>
                <a:srgbClr val="FFFF00"/>
              </a:solidFill>
              <a:ln w="11113">
                <a:solidFill>
                  <a:srgbClr val="000000"/>
                </a:solidFill>
                <a:round/>
                <a:headEnd/>
                <a:tailEnd/>
              </a:ln>
            </p:spPr>
            <p:txBody>
              <a:bodyPr/>
              <a:lstStyle/>
              <a:p>
                <a:endParaRPr lang="en-US"/>
              </a:p>
            </p:txBody>
          </p:sp>
          <p:sp>
            <p:nvSpPr>
              <p:cNvPr id="21714" name="Rectangle 56"/>
              <p:cNvSpPr>
                <a:spLocks noChangeArrowheads="1"/>
              </p:cNvSpPr>
              <p:nvPr/>
            </p:nvSpPr>
            <p:spPr bwMode="auto">
              <a:xfrm>
                <a:off x="3661" y="1897"/>
                <a:ext cx="128"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715" name="Rectangle 57"/>
              <p:cNvSpPr>
                <a:spLocks noChangeArrowheads="1"/>
              </p:cNvSpPr>
              <p:nvPr/>
            </p:nvSpPr>
            <p:spPr bwMode="auto">
              <a:xfrm>
                <a:off x="3667" y="1902"/>
                <a:ext cx="123"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IIE</a:t>
                </a:r>
                <a:endParaRPr lang="en-US" sz="2800">
                  <a:latin typeface="Helvetica" pitchFamily="34" charset="0"/>
                </a:endParaRPr>
              </a:p>
            </p:txBody>
          </p:sp>
        </p:grpSp>
        <p:sp>
          <p:nvSpPr>
            <p:cNvPr id="21522" name="Rectangle 58"/>
            <p:cNvSpPr>
              <a:spLocks noChangeArrowheads="1"/>
            </p:cNvSpPr>
            <p:nvPr/>
          </p:nvSpPr>
          <p:spPr bwMode="auto">
            <a:xfrm>
              <a:off x="2127" y="1877"/>
              <a:ext cx="1171"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CTD of large subunit of Pol II</a:t>
              </a:r>
              <a:endParaRPr lang="en-US" sz="2800">
                <a:latin typeface="Helvetica" pitchFamily="34" charset="0"/>
              </a:endParaRPr>
            </a:p>
          </p:txBody>
        </p:sp>
        <p:sp>
          <p:nvSpPr>
            <p:cNvPr id="21523" name="Line 59"/>
            <p:cNvSpPr>
              <a:spLocks noChangeShapeType="1"/>
            </p:cNvSpPr>
            <p:nvPr/>
          </p:nvSpPr>
          <p:spPr bwMode="auto">
            <a:xfrm>
              <a:off x="2665" y="1783"/>
              <a:ext cx="101" cy="34"/>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1524" name="Group 60"/>
            <p:cNvGrpSpPr>
              <a:grpSpLocks/>
            </p:cNvGrpSpPr>
            <p:nvPr/>
          </p:nvGrpSpPr>
          <p:grpSpPr bwMode="auto">
            <a:xfrm>
              <a:off x="2228" y="1426"/>
              <a:ext cx="1036" cy="391"/>
              <a:chOff x="2228" y="1426"/>
              <a:chExt cx="1036" cy="391"/>
            </a:xfrm>
          </p:grpSpPr>
          <p:grpSp>
            <p:nvGrpSpPr>
              <p:cNvPr id="21699" name="Group 61"/>
              <p:cNvGrpSpPr>
                <a:grpSpLocks/>
              </p:cNvGrpSpPr>
              <p:nvPr/>
            </p:nvGrpSpPr>
            <p:grpSpPr bwMode="auto">
              <a:xfrm>
                <a:off x="2517" y="1426"/>
                <a:ext cx="747" cy="337"/>
                <a:chOff x="2517" y="1426"/>
                <a:chExt cx="747" cy="337"/>
              </a:xfrm>
            </p:grpSpPr>
            <p:sp>
              <p:nvSpPr>
                <p:cNvPr id="21705" name="AutoShape 62"/>
                <p:cNvSpPr>
                  <a:spLocks noChangeArrowheads="1"/>
                </p:cNvSpPr>
                <p:nvPr/>
              </p:nvSpPr>
              <p:spPr bwMode="auto">
                <a:xfrm>
                  <a:off x="2665" y="1426"/>
                  <a:ext cx="215" cy="142"/>
                </a:xfrm>
                <a:prstGeom prst="roundRect">
                  <a:avLst>
                    <a:gd name="adj" fmla="val 64083"/>
                  </a:avLst>
                </a:prstGeom>
                <a:solidFill>
                  <a:srgbClr val="FF3300"/>
                </a:solidFill>
                <a:ln w="11113">
                  <a:solidFill>
                    <a:srgbClr val="000000"/>
                  </a:solidFill>
                  <a:round/>
                  <a:headEnd/>
                  <a:tailEnd/>
                </a:ln>
              </p:spPr>
              <p:txBody>
                <a:bodyPr/>
                <a:lstStyle/>
                <a:p>
                  <a:endParaRPr lang="en-US"/>
                </a:p>
              </p:txBody>
            </p:sp>
            <p:sp>
              <p:nvSpPr>
                <p:cNvPr id="21706" name="Rectangle 63"/>
                <p:cNvSpPr>
                  <a:spLocks noChangeArrowheads="1"/>
                </p:cNvSpPr>
                <p:nvPr/>
              </p:nvSpPr>
              <p:spPr bwMode="auto">
                <a:xfrm>
                  <a:off x="2786" y="1487"/>
                  <a:ext cx="236" cy="141"/>
                </a:xfrm>
                <a:prstGeom prst="rect">
                  <a:avLst/>
                </a:prstGeom>
                <a:solidFill>
                  <a:srgbClr val="FF3300"/>
                </a:solidFill>
                <a:ln w="11113">
                  <a:solidFill>
                    <a:srgbClr val="000000"/>
                  </a:solidFill>
                  <a:miter lim="800000"/>
                  <a:headEnd/>
                  <a:tailEnd/>
                </a:ln>
              </p:spPr>
              <p:txBody>
                <a:bodyPr/>
                <a:lstStyle/>
                <a:p>
                  <a:endParaRPr lang="en-US"/>
                </a:p>
              </p:txBody>
            </p:sp>
            <p:sp>
              <p:nvSpPr>
                <p:cNvPr id="21707" name="Oval 64"/>
                <p:cNvSpPr>
                  <a:spLocks noChangeArrowheads="1"/>
                </p:cNvSpPr>
                <p:nvPr/>
              </p:nvSpPr>
              <p:spPr bwMode="auto">
                <a:xfrm>
                  <a:off x="2584" y="1615"/>
                  <a:ext cx="148" cy="148"/>
                </a:xfrm>
                <a:prstGeom prst="ellipse">
                  <a:avLst/>
                </a:prstGeom>
                <a:solidFill>
                  <a:srgbClr val="FF3300"/>
                </a:solidFill>
                <a:ln w="11113">
                  <a:solidFill>
                    <a:srgbClr val="000000"/>
                  </a:solidFill>
                  <a:round/>
                  <a:headEnd/>
                  <a:tailEnd/>
                </a:ln>
              </p:spPr>
              <p:txBody>
                <a:bodyPr/>
                <a:lstStyle/>
                <a:p>
                  <a:endParaRPr lang="en-US"/>
                </a:p>
              </p:txBody>
            </p:sp>
            <p:sp>
              <p:nvSpPr>
                <p:cNvPr id="21708" name="Oval 65"/>
                <p:cNvSpPr>
                  <a:spLocks noChangeArrowheads="1"/>
                </p:cNvSpPr>
                <p:nvPr/>
              </p:nvSpPr>
              <p:spPr bwMode="auto">
                <a:xfrm>
                  <a:off x="2517" y="1601"/>
                  <a:ext cx="747" cy="155"/>
                </a:xfrm>
                <a:prstGeom prst="ellipse">
                  <a:avLst/>
                </a:prstGeom>
                <a:solidFill>
                  <a:srgbClr val="FF3300"/>
                </a:solidFill>
                <a:ln w="11113">
                  <a:solidFill>
                    <a:srgbClr val="000000"/>
                  </a:solidFill>
                  <a:round/>
                  <a:headEnd/>
                  <a:tailEnd/>
                </a:ln>
              </p:spPr>
              <p:txBody>
                <a:bodyPr/>
                <a:lstStyle/>
                <a:p>
                  <a:endParaRPr lang="en-US"/>
                </a:p>
              </p:txBody>
            </p:sp>
            <p:sp>
              <p:nvSpPr>
                <p:cNvPr id="21709" name="Oval 66"/>
                <p:cNvSpPr>
                  <a:spLocks noChangeArrowheads="1"/>
                </p:cNvSpPr>
                <p:nvPr/>
              </p:nvSpPr>
              <p:spPr bwMode="auto">
                <a:xfrm>
                  <a:off x="2557" y="1521"/>
                  <a:ext cx="545" cy="127"/>
                </a:xfrm>
                <a:prstGeom prst="ellipse">
                  <a:avLst/>
                </a:prstGeom>
                <a:solidFill>
                  <a:srgbClr val="FF3300"/>
                </a:solidFill>
                <a:ln w="11113">
                  <a:solidFill>
                    <a:srgbClr val="000000"/>
                  </a:solidFill>
                  <a:round/>
                  <a:headEnd/>
                  <a:tailEnd/>
                </a:ln>
              </p:spPr>
              <p:txBody>
                <a:bodyPr/>
                <a:lstStyle/>
                <a:p>
                  <a:endParaRPr lang="en-US"/>
                </a:p>
              </p:txBody>
            </p:sp>
            <p:sp>
              <p:nvSpPr>
                <p:cNvPr id="21710" name="Oval 67"/>
                <p:cNvSpPr>
                  <a:spLocks noChangeArrowheads="1"/>
                </p:cNvSpPr>
                <p:nvPr/>
              </p:nvSpPr>
              <p:spPr bwMode="auto">
                <a:xfrm>
                  <a:off x="2605" y="1480"/>
                  <a:ext cx="148" cy="148"/>
                </a:xfrm>
                <a:prstGeom prst="ellipse">
                  <a:avLst/>
                </a:prstGeom>
                <a:solidFill>
                  <a:srgbClr val="FF3300"/>
                </a:solidFill>
                <a:ln w="11113">
                  <a:solidFill>
                    <a:srgbClr val="000000"/>
                  </a:solidFill>
                  <a:round/>
                  <a:headEnd/>
                  <a:tailEnd/>
                </a:ln>
              </p:spPr>
              <p:txBody>
                <a:bodyPr/>
                <a:lstStyle/>
                <a:p>
                  <a:endParaRPr lang="en-US"/>
                </a:p>
              </p:txBody>
            </p:sp>
            <p:sp>
              <p:nvSpPr>
                <p:cNvPr id="21711" name="AutoShape 68"/>
                <p:cNvSpPr>
                  <a:spLocks noChangeArrowheads="1"/>
                </p:cNvSpPr>
                <p:nvPr/>
              </p:nvSpPr>
              <p:spPr bwMode="auto">
                <a:xfrm>
                  <a:off x="2712" y="1581"/>
                  <a:ext cx="216" cy="162"/>
                </a:xfrm>
                <a:prstGeom prst="roundRect">
                  <a:avLst>
                    <a:gd name="adj" fmla="val 56171"/>
                  </a:avLst>
                </a:prstGeom>
                <a:solidFill>
                  <a:srgbClr val="FF3300"/>
                </a:solidFill>
                <a:ln w="11113">
                  <a:solidFill>
                    <a:srgbClr val="000000"/>
                  </a:solidFill>
                  <a:round/>
                  <a:headEnd/>
                  <a:tailEnd/>
                </a:ln>
              </p:spPr>
              <p:txBody>
                <a:bodyPr/>
                <a:lstStyle/>
                <a:p>
                  <a:endParaRPr lang="en-US"/>
                </a:p>
              </p:txBody>
            </p:sp>
          </p:grpSp>
          <p:sp>
            <p:nvSpPr>
              <p:cNvPr id="21700" name="Freeform 69"/>
              <p:cNvSpPr>
                <a:spLocks/>
              </p:cNvSpPr>
              <p:nvPr/>
            </p:nvSpPr>
            <p:spPr bwMode="auto">
              <a:xfrm>
                <a:off x="2248" y="1709"/>
                <a:ext cx="538" cy="94"/>
              </a:xfrm>
              <a:custGeom>
                <a:avLst/>
                <a:gdLst>
                  <a:gd name="T0" fmla="*/ 343 w 538"/>
                  <a:gd name="T1" fmla="*/ 34 h 94"/>
                  <a:gd name="T2" fmla="*/ 309 w 538"/>
                  <a:gd name="T3" fmla="*/ 27 h 94"/>
                  <a:gd name="T4" fmla="*/ 249 w 538"/>
                  <a:gd name="T5" fmla="*/ 13 h 94"/>
                  <a:gd name="T6" fmla="*/ 202 w 538"/>
                  <a:gd name="T7" fmla="*/ 7 h 94"/>
                  <a:gd name="T8" fmla="*/ 155 w 538"/>
                  <a:gd name="T9" fmla="*/ 0 h 94"/>
                  <a:gd name="T10" fmla="*/ 121 w 538"/>
                  <a:gd name="T11" fmla="*/ 0 h 94"/>
                  <a:gd name="T12" fmla="*/ 87 w 538"/>
                  <a:gd name="T13" fmla="*/ 0 h 94"/>
                  <a:gd name="T14" fmla="*/ 54 w 538"/>
                  <a:gd name="T15" fmla="*/ 0 h 94"/>
                  <a:gd name="T16" fmla="*/ 40 w 538"/>
                  <a:gd name="T17" fmla="*/ 7 h 94"/>
                  <a:gd name="T18" fmla="*/ 34 w 538"/>
                  <a:gd name="T19" fmla="*/ 7 h 94"/>
                  <a:gd name="T20" fmla="*/ 27 w 538"/>
                  <a:gd name="T21" fmla="*/ 13 h 94"/>
                  <a:gd name="T22" fmla="*/ 13 w 538"/>
                  <a:gd name="T23" fmla="*/ 20 h 94"/>
                  <a:gd name="T24" fmla="*/ 7 w 538"/>
                  <a:gd name="T25" fmla="*/ 27 h 94"/>
                  <a:gd name="T26" fmla="*/ 0 w 538"/>
                  <a:gd name="T27" fmla="*/ 34 h 94"/>
                  <a:gd name="T28" fmla="*/ 0 w 538"/>
                  <a:gd name="T29" fmla="*/ 34 h 94"/>
                  <a:gd name="T30" fmla="*/ 0 w 538"/>
                  <a:gd name="T31" fmla="*/ 40 h 94"/>
                  <a:gd name="T32" fmla="*/ 0 w 538"/>
                  <a:gd name="T33" fmla="*/ 54 h 94"/>
                  <a:gd name="T34" fmla="*/ 7 w 538"/>
                  <a:gd name="T35" fmla="*/ 54 h 94"/>
                  <a:gd name="T36" fmla="*/ 7 w 538"/>
                  <a:gd name="T37" fmla="*/ 54 h 94"/>
                  <a:gd name="T38" fmla="*/ 20 w 538"/>
                  <a:gd name="T39" fmla="*/ 61 h 94"/>
                  <a:gd name="T40" fmla="*/ 34 w 538"/>
                  <a:gd name="T41" fmla="*/ 61 h 94"/>
                  <a:gd name="T42" fmla="*/ 54 w 538"/>
                  <a:gd name="T43" fmla="*/ 61 h 94"/>
                  <a:gd name="T44" fmla="*/ 74 w 538"/>
                  <a:gd name="T45" fmla="*/ 61 h 94"/>
                  <a:gd name="T46" fmla="*/ 87 w 538"/>
                  <a:gd name="T47" fmla="*/ 54 h 94"/>
                  <a:gd name="T48" fmla="*/ 87 w 538"/>
                  <a:gd name="T49" fmla="*/ 54 h 94"/>
                  <a:gd name="T50" fmla="*/ 108 w 538"/>
                  <a:gd name="T51" fmla="*/ 47 h 94"/>
                  <a:gd name="T52" fmla="*/ 128 w 538"/>
                  <a:gd name="T53" fmla="*/ 47 h 94"/>
                  <a:gd name="T54" fmla="*/ 141 w 538"/>
                  <a:gd name="T55" fmla="*/ 54 h 94"/>
                  <a:gd name="T56" fmla="*/ 161 w 538"/>
                  <a:gd name="T57" fmla="*/ 54 h 94"/>
                  <a:gd name="T58" fmla="*/ 182 w 538"/>
                  <a:gd name="T59" fmla="*/ 61 h 94"/>
                  <a:gd name="T60" fmla="*/ 202 w 538"/>
                  <a:gd name="T61" fmla="*/ 61 h 94"/>
                  <a:gd name="T62" fmla="*/ 229 w 538"/>
                  <a:gd name="T63" fmla="*/ 67 h 94"/>
                  <a:gd name="T64" fmla="*/ 242 w 538"/>
                  <a:gd name="T65" fmla="*/ 74 h 94"/>
                  <a:gd name="T66" fmla="*/ 262 w 538"/>
                  <a:gd name="T67" fmla="*/ 81 h 94"/>
                  <a:gd name="T68" fmla="*/ 289 w 538"/>
                  <a:gd name="T69" fmla="*/ 87 h 94"/>
                  <a:gd name="T70" fmla="*/ 309 w 538"/>
                  <a:gd name="T71" fmla="*/ 87 h 94"/>
                  <a:gd name="T72" fmla="*/ 336 w 538"/>
                  <a:gd name="T73" fmla="*/ 94 h 94"/>
                  <a:gd name="T74" fmla="*/ 363 w 538"/>
                  <a:gd name="T75" fmla="*/ 94 h 94"/>
                  <a:gd name="T76" fmla="*/ 383 w 538"/>
                  <a:gd name="T77" fmla="*/ 94 h 94"/>
                  <a:gd name="T78" fmla="*/ 410 w 538"/>
                  <a:gd name="T79" fmla="*/ 87 h 94"/>
                  <a:gd name="T80" fmla="*/ 424 w 538"/>
                  <a:gd name="T81" fmla="*/ 87 h 94"/>
                  <a:gd name="T82" fmla="*/ 437 w 538"/>
                  <a:gd name="T83" fmla="*/ 81 h 94"/>
                  <a:gd name="T84" fmla="*/ 444 w 538"/>
                  <a:gd name="T85" fmla="*/ 81 h 94"/>
                  <a:gd name="T86" fmla="*/ 464 w 538"/>
                  <a:gd name="T87" fmla="*/ 74 h 94"/>
                  <a:gd name="T88" fmla="*/ 484 w 538"/>
                  <a:gd name="T89" fmla="*/ 67 h 94"/>
                  <a:gd name="T90" fmla="*/ 498 w 538"/>
                  <a:gd name="T91" fmla="*/ 61 h 94"/>
                  <a:gd name="T92" fmla="*/ 518 w 538"/>
                  <a:gd name="T93" fmla="*/ 54 h 94"/>
                  <a:gd name="T94" fmla="*/ 525 w 538"/>
                  <a:gd name="T95" fmla="*/ 47 h 94"/>
                  <a:gd name="T96" fmla="*/ 525 w 538"/>
                  <a:gd name="T97" fmla="*/ 47 h 94"/>
                  <a:gd name="T98" fmla="*/ 538 w 538"/>
                  <a:gd name="T99" fmla="*/ 40 h 94"/>
                  <a:gd name="T100" fmla="*/ 538 w 538"/>
                  <a:gd name="T101" fmla="*/ 40 h 94"/>
                  <a:gd name="T102" fmla="*/ 343 w 538"/>
                  <a:gd name="T103" fmla="*/ 34 h 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8" h="94">
                    <a:moveTo>
                      <a:pt x="343" y="34"/>
                    </a:moveTo>
                    <a:lnTo>
                      <a:pt x="309" y="27"/>
                    </a:lnTo>
                    <a:lnTo>
                      <a:pt x="249" y="13"/>
                    </a:lnTo>
                    <a:lnTo>
                      <a:pt x="202" y="7"/>
                    </a:lnTo>
                    <a:lnTo>
                      <a:pt x="155" y="0"/>
                    </a:lnTo>
                    <a:lnTo>
                      <a:pt x="121" y="0"/>
                    </a:lnTo>
                    <a:lnTo>
                      <a:pt x="87" y="0"/>
                    </a:lnTo>
                    <a:lnTo>
                      <a:pt x="54" y="0"/>
                    </a:lnTo>
                    <a:lnTo>
                      <a:pt x="40" y="7"/>
                    </a:lnTo>
                    <a:lnTo>
                      <a:pt x="34" y="7"/>
                    </a:lnTo>
                    <a:lnTo>
                      <a:pt x="27" y="13"/>
                    </a:lnTo>
                    <a:lnTo>
                      <a:pt x="13" y="20"/>
                    </a:lnTo>
                    <a:lnTo>
                      <a:pt x="7" y="27"/>
                    </a:lnTo>
                    <a:lnTo>
                      <a:pt x="0" y="34"/>
                    </a:lnTo>
                    <a:lnTo>
                      <a:pt x="0" y="40"/>
                    </a:lnTo>
                    <a:lnTo>
                      <a:pt x="0" y="54"/>
                    </a:lnTo>
                    <a:lnTo>
                      <a:pt x="7" y="54"/>
                    </a:lnTo>
                    <a:lnTo>
                      <a:pt x="20" y="61"/>
                    </a:lnTo>
                    <a:lnTo>
                      <a:pt x="34" y="61"/>
                    </a:lnTo>
                    <a:lnTo>
                      <a:pt x="54" y="61"/>
                    </a:lnTo>
                    <a:lnTo>
                      <a:pt x="74" y="61"/>
                    </a:lnTo>
                    <a:lnTo>
                      <a:pt x="87" y="54"/>
                    </a:lnTo>
                    <a:lnTo>
                      <a:pt x="108" y="47"/>
                    </a:lnTo>
                    <a:lnTo>
                      <a:pt x="128" y="47"/>
                    </a:lnTo>
                    <a:lnTo>
                      <a:pt x="141" y="54"/>
                    </a:lnTo>
                    <a:lnTo>
                      <a:pt x="161" y="54"/>
                    </a:lnTo>
                    <a:lnTo>
                      <a:pt x="182" y="61"/>
                    </a:lnTo>
                    <a:lnTo>
                      <a:pt x="202" y="61"/>
                    </a:lnTo>
                    <a:lnTo>
                      <a:pt x="229" y="67"/>
                    </a:lnTo>
                    <a:lnTo>
                      <a:pt x="242" y="74"/>
                    </a:lnTo>
                    <a:lnTo>
                      <a:pt x="262" y="81"/>
                    </a:lnTo>
                    <a:lnTo>
                      <a:pt x="289" y="87"/>
                    </a:lnTo>
                    <a:lnTo>
                      <a:pt x="309" y="87"/>
                    </a:lnTo>
                    <a:lnTo>
                      <a:pt x="336" y="94"/>
                    </a:lnTo>
                    <a:lnTo>
                      <a:pt x="363" y="94"/>
                    </a:lnTo>
                    <a:lnTo>
                      <a:pt x="383" y="94"/>
                    </a:lnTo>
                    <a:lnTo>
                      <a:pt x="410" y="87"/>
                    </a:lnTo>
                    <a:lnTo>
                      <a:pt x="424" y="87"/>
                    </a:lnTo>
                    <a:lnTo>
                      <a:pt x="437" y="81"/>
                    </a:lnTo>
                    <a:lnTo>
                      <a:pt x="444" y="81"/>
                    </a:lnTo>
                    <a:lnTo>
                      <a:pt x="464" y="74"/>
                    </a:lnTo>
                    <a:lnTo>
                      <a:pt x="484" y="67"/>
                    </a:lnTo>
                    <a:lnTo>
                      <a:pt x="498" y="61"/>
                    </a:lnTo>
                    <a:lnTo>
                      <a:pt x="518" y="54"/>
                    </a:lnTo>
                    <a:lnTo>
                      <a:pt x="525" y="47"/>
                    </a:lnTo>
                    <a:lnTo>
                      <a:pt x="538" y="40"/>
                    </a:lnTo>
                    <a:lnTo>
                      <a:pt x="343" y="34"/>
                    </a:ln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701" name="Freeform 70"/>
              <p:cNvSpPr>
                <a:spLocks/>
              </p:cNvSpPr>
              <p:nvPr/>
            </p:nvSpPr>
            <p:spPr bwMode="auto">
              <a:xfrm>
                <a:off x="2228" y="1689"/>
                <a:ext cx="558" cy="128"/>
              </a:xfrm>
              <a:custGeom>
                <a:avLst/>
                <a:gdLst>
                  <a:gd name="T0" fmla="*/ 363 w 558"/>
                  <a:gd name="T1" fmla="*/ 54 h 128"/>
                  <a:gd name="T2" fmla="*/ 107 w 558"/>
                  <a:gd name="T3" fmla="*/ 0 h 128"/>
                  <a:gd name="T4" fmla="*/ 0 w 558"/>
                  <a:gd name="T5" fmla="*/ 60 h 128"/>
                  <a:gd name="T6" fmla="*/ 60 w 558"/>
                  <a:gd name="T7" fmla="*/ 87 h 128"/>
                  <a:gd name="T8" fmla="*/ 154 w 558"/>
                  <a:gd name="T9" fmla="*/ 60 h 128"/>
                  <a:gd name="T10" fmla="*/ 377 w 558"/>
                  <a:gd name="T11" fmla="*/ 128 h 128"/>
                  <a:gd name="T12" fmla="*/ 545 w 558"/>
                  <a:gd name="T13" fmla="*/ 74 h 128"/>
                  <a:gd name="T14" fmla="*/ 558 w 558"/>
                  <a:gd name="T15" fmla="*/ 6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8" h="128">
                    <a:moveTo>
                      <a:pt x="363" y="54"/>
                    </a:moveTo>
                    <a:lnTo>
                      <a:pt x="107" y="0"/>
                    </a:lnTo>
                    <a:lnTo>
                      <a:pt x="0" y="60"/>
                    </a:lnTo>
                    <a:lnTo>
                      <a:pt x="60" y="87"/>
                    </a:lnTo>
                    <a:lnTo>
                      <a:pt x="154" y="60"/>
                    </a:lnTo>
                    <a:lnTo>
                      <a:pt x="377" y="128"/>
                    </a:lnTo>
                    <a:lnTo>
                      <a:pt x="545" y="74"/>
                    </a:lnTo>
                    <a:lnTo>
                      <a:pt x="558" y="60"/>
                    </a:lnTo>
                  </a:path>
                </a:pathLst>
              </a:custGeom>
              <a:solidFill>
                <a:srgbClr val="FF3300"/>
              </a:solidFill>
              <a:ln w="11113">
                <a:solidFill>
                  <a:srgbClr val="000000"/>
                </a:solidFill>
                <a:prstDash val="solid"/>
                <a:round/>
                <a:headEnd/>
                <a:tailEnd/>
              </a:ln>
            </p:spPr>
            <p:txBody>
              <a:bodyPr/>
              <a:lstStyle/>
              <a:p>
                <a:endParaRPr lang="en-US"/>
              </a:p>
            </p:txBody>
          </p:sp>
          <p:sp>
            <p:nvSpPr>
              <p:cNvPr id="21702" name="Freeform 71"/>
              <p:cNvSpPr>
                <a:spLocks/>
              </p:cNvSpPr>
              <p:nvPr/>
            </p:nvSpPr>
            <p:spPr bwMode="auto">
              <a:xfrm>
                <a:off x="2248" y="1709"/>
                <a:ext cx="538" cy="94"/>
              </a:xfrm>
              <a:custGeom>
                <a:avLst/>
                <a:gdLst>
                  <a:gd name="T0" fmla="*/ 343 w 538"/>
                  <a:gd name="T1" fmla="*/ 34 h 94"/>
                  <a:gd name="T2" fmla="*/ 309 w 538"/>
                  <a:gd name="T3" fmla="*/ 27 h 94"/>
                  <a:gd name="T4" fmla="*/ 249 w 538"/>
                  <a:gd name="T5" fmla="*/ 13 h 94"/>
                  <a:gd name="T6" fmla="*/ 202 w 538"/>
                  <a:gd name="T7" fmla="*/ 7 h 94"/>
                  <a:gd name="T8" fmla="*/ 155 w 538"/>
                  <a:gd name="T9" fmla="*/ 0 h 94"/>
                  <a:gd name="T10" fmla="*/ 121 w 538"/>
                  <a:gd name="T11" fmla="*/ 0 h 94"/>
                  <a:gd name="T12" fmla="*/ 87 w 538"/>
                  <a:gd name="T13" fmla="*/ 0 h 94"/>
                  <a:gd name="T14" fmla="*/ 54 w 538"/>
                  <a:gd name="T15" fmla="*/ 0 h 94"/>
                  <a:gd name="T16" fmla="*/ 40 w 538"/>
                  <a:gd name="T17" fmla="*/ 7 h 94"/>
                  <a:gd name="T18" fmla="*/ 34 w 538"/>
                  <a:gd name="T19" fmla="*/ 7 h 94"/>
                  <a:gd name="T20" fmla="*/ 27 w 538"/>
                  <a:gd name="T21" fmla="*/ 13 h 94"/>
                  <a:gd name="T22" fmla="*/ 13 w 538"/>
                  <a:gd name="T23" fmla="*/ 20 h 94"/>
                  <a:gd name="T24" fmla="*/ 7 w 538"/>
                  <a:gd name="T25" fmla="*/ 27 h 94"/>
                  <a:gd name="T26" fmla="*/ 0 w 538"/>
                  <a:gd name="T27" fmla="*/ 34 h 94"/>
                  <a:gd name="T28" fmla="*/ 0 w 538"/>
                  <a:gd name="T29" fmla="*/ 34 h 94"/>
                  <a:gd name="T30" fmla="*/ 0 w 538"/>
                  <a:gd name="T31" fmla="*/ 40 h 94"/>
                  <a:gd name="T32" fmla="*/ 0 w 538"/>
                  <a:gd name="T33" fmla="*/ 54 h 94"/>
                  <a:gd name="T34" fmla="*/ 7 w 538"/>
                  <a:gd name="T35" fmla="*/ 54 h 94"/>
                  <a:gd name="T36" fmla="*/ 7 w 538"/>
                  <a:gd name="T37" fmla="*/ 54 h 94"/>
                  <a:gd name="T38" fmla="*/ 20 w 538"/>
                  <a:gd name="T39" fmla="*/ 61 h 94"/>
                  <a:gd name="T40" fmla="*/ 34 w 538"/>
                  <a:gd name="T41" fmla="*/ 61 h 94"/>
                  <a:gd name="T42" fmla="*/ 54 w 538"/>
                  <a:gd name="T43" fmla="*/ 61 h 94"/>
                  <a:gd name="T44" fmla="*/ 74 w 538"/>
                  <a:gd name="T45" fmla="*/ 61 h 94"/>
                  <a:gd name="T46" fmla="*/ 87 w 538"/>
                  <a:gd name="T47" fmla="*/ 54 h 94"/>
                  <a:gd name="T48" fmla="*/ 87 w 538"/>
                  <a:gd name="T49" fmla="*/ 54 h 94"/>
                  <a:gd name="T50" fmla="*/ 108 w 538"/>
                  <a:gd name="T51" fmla="*/ 47 h 94"/>
                  <a:gd name="T52" fmla="*/ 128 w 538"/>
                  <a:gd name="T53" fmla="*/ 47 h 94"/>
                  <a:gd name="T54" fmla="*/ 141 w 538"/>
                  <a:gd name="T55" fmla="*/ 54 h 94"/>
                  <a:gd name="T56" fmla="*/ 161 w 538"/>
                  <a:gd name="T57" fmla="*/ 54 h 94"/>
                  <a:gd name="T58" fmla="*/ 182 w 538"/>
                  <a:gd name="T59" fmla="*/ 61 h 94"/>
                  <a:gd name="T60" fmla="*/ 202 w 538"/>
                  <a:gd name="T61" fmla="*/ 61 h 94"/>
                  <a:gd name="T62" fmla="*/ 229 w 538"/>
                  <a:gd name="T63" fmla="*/ 67 h 94"/>
                  <a:gd name="T64" fmla="*/ 242 w 538"/>
                  <a:gd name="T65" fmla="*/ 74 h 94"/>
                  <a:gd name="T66" fmla="*/ 262 w 538"/>
                  <a:gd name="T67" fmla="*/ 81 h 94"/>
                  <a:gd name="T68" fmla="*/ 289 w 538"/>
                  <a:gd name="T69" fmla="*/ 87 h 94"/>
                  <a:gd name="T70" fmla="*/ 309 w 538"/>
                  <a:gd name="T71" fmla="*/ 87 h 94"/>
                  <a:gd name="T72" fmla="*/ 336 w 538"/>
                  <a:gd name="T73" fmla="*/ 94 h 94"/>
                  <a:gd name="T74" fmla="*/ 363 w 538"/>
                  <a:gd name="T75" fmla="*/ 94 h 94"/>
                  <a:gd name="T76" fmla="*/ 383 w 538"/>
                  <a:gd name="T77" fmla="*/ 94 h 94"/>
                  <a:gd name="T78" fmla="*/ 410 w 538"/>
                  <a:gd name="T79" fmla="*/ 87 h 94"/>
                  <a:gd name="T80" fmla="*/ 424 w 538"/>
                  <a:gd name="T81" fmla="*/ 87 h 94"/>
                  <a:gd name="T82" fmla="*/ 437 w 538"/>
                  <a:gd name="T83" fmla="*/ 81 h 94"/>
                  <a:gd name="T84" fmla="*/ 444 w 538"/>
                  <a:gd name="T85" fmla="*/ 81 h 94"/>
                  <a:gd name="T86" fmla="*/ 464 w 538"/>
                  <a:gd name="T87" fmla="*/ 74 h 94"/>
                  <a:gd name="T88" fmla="*/ 484 w 538"/>
                  <a:gd name="T89" fmla="*/ 67 h 94"/>
                  <a:gd name="T90" fmla="*/ 498 w 538"/>
                  <a:gd name="T91" fmla="*/ 61 h 94"/>
                  <a:gd name="T92" fmla="*/ 518 w 538"/>
                  <a:gd name="T93" fmla="*/ 54 h 94"/>
                  <a:gd name="T94" fmla="*/ 525 w 538"/>
                  <a:gd name="T95" fmla="*/ 47 h 94"/>
                  <a:gd name="T96" fmla="*/ 525 w 538"/>
                  <a:gd name="T97" fmla="*/ 47 h 94"/>
                  <a:gd name="T98" fmla="*/ 538 w 538"/>
                  <a:gd name="T99" fmla="*/ 40 h 94"/>
                  <a:gd name="T100" fmla="*/ 538 w 538"/>
                  <a:gd name="T101" fmla="*/ 40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38" h="94">
                    <a:moveTo>
                      <a:pt x="343" y="34"/>
                    </a:moveTo>
                    <a:lnTo>
                      <a:pt x="309" y="27"/>
                    </a:lnTo>
                    <a:lnTo>
                      <a:pt x="249" y="13"/>
                    </a:lnTo>
                    <a:lnTo>
                      <a:pt x="202" y="7"/>
                    </a:lnTo>
                    <a:lnTo>
                      <a:pt x="155" y="0"/>
                    </a:lnTo>
                    <a:lnTo>
                      <a:pt x="121" y="0"/>
                    </a:lnTo>
                    <a:lnTo>
                      <a:pt x="87" y="0"/>
                    </a:lnTo>
                    <a:lnTo>
                      <a:pt x="54" y="0"/>
                    </a:lnTo>
                    <a:lnTo>
                      <a:pt x="40" y="7"/>
                    </a:lnTo>
                    <a:lnTo>
                      <a:pt x="34" y="7"/>
                    </a:lnTo>
                    <a:lnTo>
                      <a:pt x="27" y="13"/>
                    </a:lnTo>
                    <a:lnTo>
                      <a:pt x="13" y="20"/>
                    </a:lnTo>
                    <a:lnTo>
                      <a:pt x="7" y="27"/>
                    </a:lnTo>
                    <a:lnTo>
                      <a:pt x="0" y="34"/>
                    </a:lnTo>
                    <a:lnTo>
                      <a:pt x="0" y="40"/>
                    </a:lnTo>
                    <a:lnTo>
                      <a:pt x="0" y="54"/>
                    </a:lnTo>
                    <a:lnTo>
                      <a:pt x="7" y="54"/>
                    </a:lnTo>
                    <a:lnTo>
                      <a:pt x="20" y="61"/>
                    </a:lnTo>
                    <a:lnTo>
                      <a:pt x="34" y="61"/>
                    </a:lnTo>
                    <a:lnTo>
                      <a:pt x="54" y="61"/>
                    </a:lnTo>
                    <a:lnTo>
                      <a:pt x="74" y="61"/>
                    </a:lnTo>
                    <a:lnTo>
                      <a:pt x="87" y="54"/>
                    </a:lnTo>
                    <a:lnTo>
                      <a:pt x="108" y="47"/>
                    </a:lnTo>
                    <a:lnTo>
                      <a:pt x="128" y="47"/>
                    </a:lnTo>
                    <a:lnTo>
                      <a:pt x="141" y="54"/>
                    </a:lnTo>
                    <a:lnTo>
                      <a:pt x="161" y="54"/>
                    </a:lnTo>
                    <a:lnTo>
                      <a:pt x="182" y="61"/>
                    </a:lnTo>
                    <a:lnTo>
                      <a:pt x="202" y="61"/>
                    </a:lnTo>
                    <a:lnTo>
                      <a:pt x="229" y="67"/>
                    </a:lnTo>
                    <a:lnTo>
                      <a:pt x="242" y="74"/>
                    </a:lnTo>
                    <a:lnTo>
                      <a:pt x="262" y="81"/>
                    </a:lnTo>
                    <a:lnTo>
                      <a:pt x="289" y="87"/>
                    </a:lnTo>
                    <a:lnTo>
                      <a:pt x="309" y="87"/>
                    </a:lnTo>
                    <a:lnTo>
                      <a:pt x="336" y="94"/>
                    </a:lnTo>
                    <a:lnTo>
                      <a:pt x="363" y="94"/>
                    </a:lnTo>
                    <a:lnTo>
                      <a:pt x="383" y="94"/>
                    </a:lnTo>
                    <a:lnTo>
                      <a:pt x="410" y="87"/>
                    </a:lnTo>
                    <a:lnTo>
                      <a:pt x="424" y="87"/>
                    </a:lnTo>
                    <a:lnTo>
                      <a:pt x="437" y="81"/>
                    </a:lnTo>
                    <a:lnTo>
                      <a:pt x="444" y="81"/>
                    </a:lnTo>
                    <a:lnTo>
                      <a:pt x="464" y="74"/>
                    </a:lnTo>
                    <a:lnTo>
                      <a:pt x="484" y="67"/>
                    </a:lnTo>
                    <a:lnTo>
                      <a:pt x="498" y="61"/>
                    </a:lnTo>
                    <a:lnTo>
                      <a:pt x="518" y="54"/>
                    </a:lnTo>
                    <a:lnTo>
                      <a:pt x="525" y="47"/>
                    </a:lnTo>
                    <a:lnTo>
                      <a:pt x="538" y="40"/>
                    </a:lnTo>
                  </a:path>
                </a:pathLst>
              </a:custGeom>
              <a:solidFill>
                <a:srgbClr val="FF3300"/>
              </a:solidFill>
              <a:ln w="11113">
                <a:solidFill>
                  <a:srgbClr val="000000"/>
                </a:solidFill>
                <a:prstDash val="solid"/>
                <a:round/>
                <a:headEnd/>
                <a:tailEnd/>
              </a:ln>
            </p:spPr>
            <p:txBody>
              <a:bodyPr/>
              <a:lstStyle/>
              <a:p>
                <a:endParaRPr lang="en-US"/>
              </a:p>
            </p:txBody>
          </p:sp>
          <p:sp>
            <p:nvSpPr>
              <p:cNvPr id="21703" name="Rectangle 72"/>
              <p:cNvSpPr>
                <a:spLocks noChangeArrowheads="1"/>
              </p:cNvSpPr>
              <p:nvPr/>
            </p:nvSpPr>
            <p:spPr bwMode="auto">
              <a:xfrm>
                <a:off x="2719" y="1554"/>
                <a:ext cx="242" cy="94"/>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704" name="Rectangle 73"/>
              <p:cNvSpPr>
                <a:spLocks noChangeArrowheads="1"/>
              </p:cNvSpPr>
              <p:nvPr/>
            </p:nvSpPr>
            <p:spPr bwMode="auto">
              <a:xfrm>
                <a:off x="2727" y="1555"/>
                <a:ext cx="259" cy="113"/>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Pol IIa</a:t>
                </a:r>
                <a:endParaRPr lang="en-US" sz="2800">
                  <a:latin typeface="Helvetica" pitchFamily="34" charset="0"/>
                </a:endParaRPr>
              </a:p>
            </p:txBody>
          </p:sp>
        </p:grpSp>
        <p:sp>
          <p:nvSpPr>
            <p:cNvPr id="21525" name="Rectangle 74"/>
            <p:cNvSpPr>
              <a:spLocks noChangeArrowheads="1"/>
            </p:cNvSpPr>
            <p:nvPr/>
          </p:nvSpPr>
          <p:spPr bwMode="auto">
            <a:xfrm>
              <a:off x="3641" y="532"/>
              <a:ext cx="285"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or TBP</a:t>
              </a:r>
              <a:endParaRPr lang="en-US" sz="2800">
                <a:latin typeface="Helvetica" pitchFamily="34" charset="0"/>
              </a:endParaRPr>
            </a:p>
          </p:txBody>
        </p:sp>
        <p:sp>
          <p:nvSpPr>
            <p:cNvPr id="21526" name="Arc 75"/>
            <p:cNvSpPr>
              <a:spLocks/>
            </p:cNvSpPr>
            <p:nvPr/>
          </p:nvSpPr>
          <p:spPr bwMode="auto">
            <a:xfrm>
              <a:off x="3950" y="511"/>
              <a:ext cx="111" cy="122"/>
            </a:xfrm>
            <a:custGeom>
              <a:avLst/>
              <a:gdLst>
                <a:gd name="T0" fmla="*/ 0 w 21599"/>
                <a:gd name="T1" fmla="*/ 121 h 21600"/>
                <a:gd name="T2" fmla="*/ 111 w 21599"/>
                <a:gd name="T3" fmla="*/ 0 h 21600"/>
                <a:gd name="T4" fmla="*/ 111 w 21599"/>
                <a:gd name="T5" fmla="*/ 122 h 21600"/>
                <a:gd name="T6" fmla="*/ 0 60000 65536"/>
                <a:gd name="T7" fmla="*/ 0 60000 65536"/>
                <a:gd name="T8" fmla="*/ 0 60000 65536"/>
              </a:gdLst>
              <a:ahLst/>
              <a:cxnLst>
                <a:cxn ang="T6">
                  <a:pos x="T0" y="T1"/>
                </a:cxn>
                <a:cxn ang="T7">
                  <a:pos x="T2" y="T3"/>
                </a:cxn>
                <a:cxn ang="T8">
                  <a:pos x="T4" y="T5"/>
                </a:cxn>
              </a:cxnLst>
              <a:rect l="0" t="0" r="r" b="b"/>
              <a:pathLst>
                <a:path w="21599" h="21600" fill="none" extrusionOk="0">
                  <a:moveTo>
                    <a:pt x="-1" y="21422"/>
                  </a:moveTo>
                  <a:cubicBezTo>
                    <a:pt x="96" y="9563"/>
                    <a:pt x="9738" y="0"/>
                    <a:pt x="21599" y="0"/>
                  </a:cubicBezTo>
                </a:path>
                <a:path w="21599" h="21600" stroke="0" extrusionOk="0">
                  <a:moveTo>
                    <a:pt x="-1" y="21422"/>
                  </a:moveTo>
                  <a:cubicBezTo>
                    <a:pt x="96" y="9563"/>
                    <a:pt x="9738" y="0"/>
                    <a:pt x="21599" y="0"/>
                  </a:cubicBezTo>
                  <a:lnTo>
                    <a:pt x="21599" y="21600"/>
                  </a:lnTo>
                  <a:lnTo>
                    <a:pt x="-1" y="21422"/>
                  </a:lnTo>
                  <a:close/>
                </a:path>
              </a:pathLst>
            </a:custGeom>
            <a:solidFill>
              <a:schemeClr val="bg1"/>
            </a:solidFill>
            <a:ln w="11113">
              <a:solidFill>
                <a:srgbClr val="000000"/>
              </a:solidFill>
              <a:round/>
              <a:headEnd/>
              <a:tailEnd/>
            </a:ln>
          </p:spPr>
          <p:txBody>
            <a:bodyPr/>
            <a:lstStyle/>
            <a:p>
              <a:endParaRPr lang="en-US"/>
            </a:p>
          </p:txBody>
        </p:sp>
        <p:sp>
          <p:nvSpPr>
            <p:cNvPr id="21527" name="Freeform 76"/>
            <p:cNvSpPr>
              <a:spLocks/>
            </p:cNvSpPr>
            <p:nvPr/>
          </p:nvSpPr>
          <p:spPr bwMode="auto">
            <a:xfrm>
              <a:off x="4068" y="511"/>
              <a:ext cx="108" cy="115"/>
            </a:xfrm>
            <a:custGeom>
              <a:avLst/>
              <a:gdLst>
                <a:gd name="T0" fmla="*/ 0 w 108"/>
                <a:gd name="T1" fmla="*/ 0 h 115"/>
                <a:gd name="T2" fmla="*/ 13 w 108"/>
                <a:gd name="T3" fmla="*/ 0 h 115"/>
                <a:gd name="T4" fmla="*/ 34 w 108"/>
                <a:gd name="T5" fmla="*/ 7 h 115"/>
                <a:gd name="T6" fmla="*/ 54 w 108"/>
                <a:gd name="T7" fmla="*/ 14 h 115"/>
                <a:gd name="T8" fmla="*/ 67 w 108"/>
                <a:gd name="T9" fmla="*/ 27 h 115"/>
                <a:gd name="T10" fmla="*/ 74 w 108"/>
                <a:gd name="T11" fmla="*/ 34 h 115"/>
                <a:gd name="T12" fmla="*/ 81 w 108"/>
                <a:gd name="T13" fmla="*/ 41 h 115"/>
                <a:gd name="T14" fmla="*/ 94 w 108"/>
                <a:gd name="T15" fmla="*/ 61 h 115"/>
                <a:gd name="T16" fmla="*/ 101 w 108"/>
                <a:gd name="T17" fmla="*/ 81 h 115"/>
                <a:gd name="T18" fmla="*/ 108 w 108"/>
                <a:gd name="T19" fmla="*/ 101 h 115"/>
                <a:gd name="T20" fmla="*/ 108 w 108"/>
                <a:gd name="T21" fmla="*/ 115 h 1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8" h="115">
                  <a:moveTo>
                    <a:pt x="0" y="0"/>
                  </a:moveTo>
                  <a:lnTo>
                    <a:pt x="13" y="0"/>
                  </a:lnTo>
                  <a:lnTo>
                    <a:pt x="34" y="7"/>
                  </a:lnTo>
                  <a:lnTo>
                    <a:pt x="54" y="14"/>
                  </a:lnTo>
                  <a:lnTo>
                    <a:pt x="67" y="27"/>
                  </a:lnTo>
                  <a:lnTo>
                    <a:pt x="74" y="34"/>
                  </a:lnTo>
                  <a:lnTo>
                    <a:pt x="81" y="41"/>
                  </a:lnTo>
                  <a:lnTo>
                    <a:pt x="94" y="61"/>
                  </a:lnTo>
                  <a:lnTo>
                    <a:pt x="101" y="81"/>
                  </a:lnTo>
                  <a:lnTo>
                    <a:pt x="108" y="101"/>
                  </a:lnTo>
                  <a:lnTo>
                    <a:pt x="108" y="115"/>
                  </a:lnTo>
                </a:path>
              </a:pathLst>
            </a:custGeom>
            <a:solidFill>
              <a:schemeClr val="bg1"/>
            </a:solidFill>
            <a:ln w="11113">
              <a:solidFill>
                <a:srgbClr val="000000"/>
              </a:solidFill>
              <a:prstDash val="solid"/>
              <a:round/>
              <a:headEnd/>
              <a:tailEnd/>
            </a:ln>
          </p:spPr>
          <p:txBody>
            <a:bodyPr/>
            <a:lstStyle/>
            <a:p>
              <a:endParaRPr lang="en-US"/>
            </a:p>
          </p:txBody>
        </p:sp>
        <p:grpSp>
          <p:nvGrpSpPr>
            <p:cNvPr id="21528" name="Group 77"/>
            <p:cNvGrpSpPr>
              <a:grpSpLocks/>
            </p:cNvGrpSpPr>
            <p:nvPr/>
          </p:nvGrpSpPr>
          <p:grpSpPr bwMode="auto">
            <a:xfrm>
              <a:off x="3950" y="579"/>
              <a:ext cx="216" cy="70"/>
              <a:chOff x="3950" y="579"/>
              <a:chExt cx="216" cy="70"/>
            </a:xfrm>
          </p:grpSpPr>
          <p:sp>
            <p:nvSpPr>
              <p:cNvPr id="21697" name="Arc 78"/>
              <p:cNvSpPr>
                <a:spLocks/>
              </p:cNvSpPr>
              <p:nvPr/>
            </p:nvSpPr>
            <p:spPr bwMode="auto">
              <a:xfrm>
                <a:off x="3950" y="585"/>
                <a:ext cx="111" cy="64"/>
              </a:xfrm>
              <a:custGeom>
                <a:avLst/>
                <a:gdLst>
                  <a:gd name="T0" fmla="*/ 0 w 21600"/>
                  <a:gd name="T1" fmla="*/ 64 h 21600"/>
                  <a:gd name="T2" fmla="*/ 111 w 21600"/>
                  <a:gd name="T3" fmla="*/ 0 h 21600"/>
                  <a:gd name="T4" fmla="*/ 111 w 21600"/>
                  <a:gd name="T5" fmla="*/ 64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599"/>
                    </a:moveTo>
                    <a:cubicBezTo>
                      <a:pt x="0" y="9670"/>
                      <a:pt x="9670" y="0"/>
                      <a:pt x="21600" y="0"/>
                    </a:cubicBezTo>
                  </a:path>
                  <a:path w="21600" h="21600" stroke="0" extrusionOk="0">
                    <a:moveTo>
                      <a:pt x="0" y="21599"/>
                    </a:moveTo>
                    <a:cubicBezTo>
                      <a:pt x="0" y="9670"/>
                      <a:pt x="9670" y="0"/>
                      <a:pt x="21600" y="0"/>
                    </a:cubicBezTo>
                    <a:lnTo>
                      <a:pt x="21600" y="21600"/>
                    </a:lnTo>
                    <a:lnTo>
                      <a:pt x="0" y="21599"/>
                    </a:lnTo>
                    <a:close/>
                  </a:path>
                </a:pathLst>
              </a:custGeom>
              <a:solidFill>
                <a:schemeClr val="bg1"/>
              </a:solidFill>
              <a:ln w="11113">
                <a:solidFill>
                  <a:srgbClr val="000000"/>
                </a:solidFill>
                <a:round/>
                <a:headEnd/>
                <a:tailEnd/>
              </a:ln>
            </p:spPr>
            <p:txBody>
              <a:bodyPr/>
              <a:lstStyle/>
              <a:p>
                <a:endParaRPr lang="en-US"/>
              </a:p>
            </p:txBody>
          </p:sp>
          <p:sp>
            <p:nvSpPr>
              <p:cNvPr id="21698" name="Arc 79"/>
              <p:cNvSpPr>
                <a:spLocks/>
              </p:cNvSpPr>
              <p:nvPr/>
            </p:nvSpPr>
            <p:spPr bwMode="auto">
              <a:xfrm>
                <a:off x="4058" y="579"/>
                <a:ext cx="108" cy="67"/>
              </a:xfrm>
              <a:custGeom>
                <a:avLst/>
                <a:gdLst>
                  <a:gd name="T0" fmla="*/ 0 w 21600"/>
                  <a:gd name="T1" fmla="*/ 0 h 21600"/>
                  <a:gd name="T2" fmla="*/ 108 w 21600"/>
                  <a:gd name="T3" fmla="*/ 67 h 21600"/>
                  <a:gd name="T4" fmla="*/ 0 w 21600"/>
                  <a:gd name="T5" fmla="*/ 67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solidFill>
                <a:schemeClr val="bg1"/>
              </a:solidFill>
              <a:ln w="11113">
                <a:solidFill>
                  <a:srgbClr val="000000"/>
                </a:solidFill>
                <a:round/>
                <a:headEnd/>
                <a:tailEnd/>
              </a:ln>
            </p:spPr>
            <p:txBody>
              <a:bodyPr/>
              <a:lstStyle/>
              <a:p>
                <a:endParaRPr lang="en-US"/>
              </a:p>
            </p:txBody>
          </p:sp>
        </p:grpSp>
        <p:grpSp>
          <p:nvGrpSpPr>
            <p:cNvPr id="21529" name="Group 80"/>
            <p:cNvGrpSpPr>
              <a:grpSpLocks/>
            </p:cNvGrpSpPr>
            <p:nvPr/>
          </p:nvGrpSpPr>
          <p:grpSpPr bwMode="auto">
            <a:xfrm>
              <a:off x="3176" y="834"/>
              <a:ext cx="209" cy="229"/>
              <a:chOff x="3176" y="834"/>
              <a:chExt cx="209" cy="229"/>
            </a:xfrm>
          </p:grpSpPr>
          <p:sp>
            <p:nvSpPr>
              <p:cNvPr id="21692" name="AutoShape 81"/>
              <p:cNvSpPr>
                <a:spLocks noChangeArrowheads="1"/>
              </p:cNvSpPr>
              <p:nvPr/>
            </p:nvSpPr>
            <p:spPr bwMode="auto">
              <a:xfrm>
                <a:off x="3176" y="834"/>
                <a:ext cx="135" cy="148"/>
              </a:xfrm>
              <a:prstGeom prst="roundRect">
                <a:avLst>
                  <a:gd name="adj" fmla="val 67407"/>
                </a:avLst>
              </a:prstGeom>
              <a:solidFill>
                <a:srgbClr val="FF7C80"/>
              </a:solidFill>
              <a:ln w="11113">
                <a:solidFill>
                  <a:srgbClr val="000000"/>
                </a:solidFill>
                <a:round/>
                <a:headEnd/>
                <a:tailEnd/>
              </a:ln>
            </p:spPr>
            <p:txBody>
              <a:bodyPr/>
              <a:lstStyle/>
              <a:p>
                <a:endParaRPr lang="en-US"/>
              </a:p>
            </p:txBody>
          </p:sp>
          <p:sp>
            <p:nvSpPr>
              <p:cNvPr id="21693" name="AutoShape 82"/>
              <p:cNvSpPr>
                <a:spLocks noChangeArrowheads="1"/>
              </p:cNvSpPr>
              <p:nvPr/>
            </p:nvSpPr>
            <p:spPr bwMode="auto">
              <a:xfrm>
                <a:off x="3244" y="848"/>
                <a:ext cx="134" cy="148"/>
              </a:xfrm>
              <a:prstGeom prst="roundRect">
                <a:avLst>
                  <a:gd name="adj" fmla="val 67912"/>
                </a:avLst>
              </a:prstGeom>
              <a:solidFill>
                <a:srgbClr val="FF7C80"/>
              </a:solidFill>
              <a:ln w="11113">
                <a:solidFill>
                  <a:srgbClr val="000000"/>
                </a:solidFill>
                <a:round/>
                <a:headEnd/>
                <a:tailEnd/>
              </a:ln>
            </p:spPr>
            <p:txBody>
              <a:bodyPr/>
              <a:lstStyle/>
              <a:p>
                <a:endParaRPr lang="en-US"/>
              </a:p>
            </p:txBody>
          </p:sp>
          <p:sp>
            <p:nvSpPr>
              <p:cNvPr id="21694" name="AutoShape 83"/>
              <p:cNvSpPr>
                <a:spLocks noChangeArrowheads="1"/>
              </p:cNvSpPr>
              <p:nvPr/>
            </p:nvSpPr>
            <p:spPr bwMode="auto">
              <a:xfrm>
                <a:off x="3183" y="908"/>
                <a:ext cx="202" cy="155"/>
              </a:xfrm>
              <a:prstGeom prst="roundRect">
                <a:avLst>
                  <a:gd name="adj" fmla="val 58708"/>
                </a:avLst>
              </a:prstGeom>
              <a:solidFill>
                <a:srgbClr val="FF7C80"/>
              </a:solidFill>
              <a:ln w="11113">
                <a:solidFill>
                  <a:srgbClr val="000000"/>
                </a:solidFill>
                <a:round/>
                <a:headEnd/>
                <a:tailEnd/>
              </a:ln>
            </p:spPr>
            <p:txBody>
              <a:bodyPr/>
              <a:lstStyle/>
              <a:p>
                <a:endParaRPr lang="en-US"/>
              </a:p>
            </p:txBody>
          </p:sp>
          <p:sp>
            <p:nvSpPr>
              <p:cNvPr id="21695" name="Rectangle 84"/>
              <p:cNvSpPr>
                <a:spLocks noChangeArrowheads="1"/>
              </p:cNvSpPr>
              <p:nvPr/>
            </p:nvSpPr>
            <p:spPr bwMode="auto">
              <a:xfrm>
                <a:off x="3203" y="881"/>
                <a:ext cx="128"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696" name="Rectangle 85"/>
              <p:cNvSpPr>
                <a:spLocks noChangeArrowheads="1"/>
              </p:cNvSpPr>
              <p:nvPr/>
            </p:nvSpPr>
            <p:spPr bwMode="auto">
              <a:xfrm>
                <a:off x="3211" y="878"/>
                <a:ext cx="123"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IIA</a:t>
                </a:r>
                <a:endParaRPr lang="en-US" sz="2800">
                  <a:latin typeface="Helvetica" pitchFamily="34" charset="0"/>
                </a:endParaRPr>
              </a:p>
            </p:txBody>
          </p:sp>
        </p:grpSp>
        <p:sp>
          <p:nvSpPr>
            <p:cNvPr id="21530" name="Oval 86"/>
            <p:cNvSpPr>
              <a:spLocks noChangeArrowheads="1"/>
            </p:cNvSpPr>
            <p:nvPr/>
          </p:nvSpPr>
          <p:spPr bwMode="auto">
            <a:xfrm>
              <a:off x="3028" y="1305"/>
              <a:ext cx="216" cy="189"/>
            </a:xfrm>
            <a:prstGeom prst="ellipse">
              <a:avLst/>
            </a:prstGeom>
            <a:solidFill>
              <a:srgbClr val="FF6600"/>
            </a:solidFill>
            <a:ln w="11113">
              <a:solidFill>
                <a:srgbClr val="000000"/>
              </a:solidFill>
              <a:round/>
              <a:headEnd/>
              <a:tailEnd/>
            </a:ln>
          </p:spPr>
          <p:txBody>
            <a:bodyPr/>
            <a:lstStyle/>
            <a:p>
              <a:endParaRPr lang="en-US"/>
            </a:p>
          </p:txBody>
        </p:sp>
        <p:sp>
          <p:nvSpPr>
            <p:cNvPr id="21531" name="Oval 87"/>
            <p:cNvSpPr>
              <a:spLocks noChangeArrowheads="1"/>
            </p:cNvSpPr>
            <p:nvPr/>
          </p:nvSpPr>
          <p:spPr bwMode="auto">
            <a:xfrm>
              <a:off x="3049" y="1373"/>
              <a:ext cx="309" cy="262"/>
            </a:xfrm>
            <a:prstGeom prst="ellipse">
              <a:avLst/>
            </a:prstGeom>
            <a:solidFill>
              <a:srgbClr val="FF6600"/>
            </a:solidFill>
            <a:ln w="11113">
              <a:solidFill>
                <a:srgbClr val="000000"/>
              </a:solidFill>
              <a:round/>
              <a:headEnd/>
              <a:tailEnd/>
            </a:ln>
          </p:spPr>
          <p:txBody>
            <a:bodyPr/>
            <a:lstStyle/>
            <a:p>
              <a:endParaRPr lang="en-US"/>
            </a:p>
          </p:txBody>
        </p:sp>
        <p:sp>
          <p:nvSpPr>
            <p:cNvPr id="21532" name="Rectangle 88"/>
            <p:cNvSpPr>
              <a:spLocks noChangeArrowheads="1"/>
            </p:cNvSpPr>
            <p:nvPr/>
          </p:nvSpPr>
          <p:spPr bwMode="auto">
            <a:xfrm>
              <a:off x="3076" y="1352"/>
              <a:ext cx="121"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533" name="Rectangle 89"/>
            <p:cNvSpPr>
              <a:spLocks noChangeArrowheads="1"/>
            </p:cNvSpPr>
            <p:nvPr/>
          </p:nvSpPr>
          <p:spPr bwMode="auto">
            <a:xfrm>
              <a:off x="3082" y="1352"/>
              <a:ext cx="118"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IIF</a:t>
              </a:r>
              <a:endParaRPr lang="en-US" sz="2800">
                <a:latin typeface="Helvetica" pitchFamily="34" charset="0"/>
              </a:endParaRPr>
            </a:p>
          </p:txBody>
        </p:sp>
        <p:grpSp>
          <p:nvGrpSpPr>
            <p:cNvPr id="21534" name="Group 90"/>
            <p:cNvGrpSpPr>
              <a:grpSpLocks/>
            </p:cNvGrpSpPr>
            <p:nvPr/>
          </p:nvGrpSpPr>
          <p:grpSpPr bwMode="auto">
            <a:xfrm>
              <a:off x="3486" y="296"/>
              <a:ext cx="54" cy="458"/>
              <a:chOff x="3486" y="296"/>
              <a:chExt cx="54" cy="458"/>
            </a:xfrm>
          </p:grpSpPr>
          <p:sp>
            <p:nvSpPr>
              <p:cNvPr id="21690" name="Freeform 91"/>
              <p:cNvSpPr>
                <a:spLocks/>
              </p:cNvSpPr>
              <p:nvPr/>
            </p:nvSpPr>
            <p:spPr bwMode="auto">
              <a:xfrm>
                <a:off x="3486" y="659"/>
                <a:ext cx="54" cy="95"/>
              </a:xfrm>
              <a:custGeom>
                <a:avLst/>
                <a:gdLst>
                  <a:gd name="T0" fmla="*/ 27 w 54"/>
                  <a:gd name="T1" fmla="*/ 95 h 95"/>
                  <a:gd name="T2" fmla="*/ 0 w 54"/>
                  <a:gd name="T3" fmla="*/ 0 h 95"/>
                  <a:gd name="T4" fmla="*/ 27 w 54"/>
                  <a:gd name="T5" fmla="*/ 0 h 95"/>
                  <a:gd name="T6" fmla="*/ 54 w 54"/>
                  <a:gd name="T7" fmla="*/ 0 h 95"/>
                  <a:gd name="T8" fmla="*/ 27 w 54"/>
                  <a:gd name="T9" fmla="*/ 95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95">
                    <a:moveTo>
                      <a:pt x="27" y="95"/>
                    </a:moveTo>
                    <a:lnTo>
                      <a:pt x="0" y="0"/>
                    </a:lnTo>
                    <a:lnTo>
                      <a:pt x="27" y="0"/>
                    </a:lnTo>
                    <a:lnTo>
                      <a:pt x="54" y="0"/>
                    </a:lnTo>
                    <a:lnTo>
                      <a:pt x="27" y="9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691" name="Line 92"/>
              <p:cNvSpPr>
                <a:spLocks noChangeShapeType="1"/>
              </p:cNvSpPr>
              <p:nvPr/>
            </p:nvSpPr>
            <p:spPr bwMode="auto">
              <a:xfrm>
                <a:off x="3513" y="296"/>
                <a:ext cx="1" cy="363"/>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1535" name="Group 93"/>
            <p:cNvGrpSpPr>
              <a:grpSpLocks/>
            </p:cNvGrpSpPr>
            <p:nvPr/>
          </p:nvGrpSpPr>
          <p:grpSpPr bwMode="auto">
            <a:xfrm>
              <a:off x="3486" y="780"/>
              <a:ext cx="54" cy="330"/>
              <a:chOff x="3486" y="780"/>
              <a:chExt cx="54" cy="330"/>
            </a:xfrm>
          </p:grpSpPr>
          <p:sp>
            <p:nvSpPr>
              <p:cNvPr id="21688" name="Freeform 94"/>
              <p:cNvSpPr>
                <a:spLocks/>
              </p:cNvSpPr>
              <p:nvPr/>
            </p:nvSpPr>
            <p:spPr bwMode="auto">
              <a:xfrm>
                <a:off x="3486" y="1016"/>
                <a:ext cx="54" cy="94"/>
              </a:xfrm>
              <a:custGeom>
                <a:avLst/>
                <a:gdLst>
                  <a:gd name="T0" fmla="*/ 27 w 54"/>
                  <a:gd name="T1" fmla="*/ 94 h 94"/>
                  <a:gd name="T2" fmla="*/ 0 w 54"/>
                  <a:gd name="T3" fmla="*/ 0 h 94"/>
                  <a:gd name="T4" fmla="*/ 27 w 54"/>
                  <a:gd name="T5" fmla="*/ 0 h 94"/>
                  <a:gd name="T6" fmla="*/ 54 w 54"/>
                  <a:gd name="T7" fmla="*/ 0 h 94"/>
                  <a:gd name="T8" fmla="*/ 27 w 54"/>
                  <a:gd name="T9" fmla="*/ 94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94">
                    <a:moveTo>
                      <a:pt x="27" y="94"/>
                    </a:moveTo>
                    <a:lnTo>
                      <a:pt x="0" y="0"/>
                    </a:lnTo>
                    <a:lnTo>
                      <a:pt x="27" y="0"/>
                    </a:lnTo>
                    <a:lnTo>
                      <a:pt x="54" y="0"/>
                    </a:lnTo>
                    <a:lnTo>
                      <a:pt x="27"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689" name="Line 95"/>
              <p:cNvSpPr>
                <a:spLocks noChangeShapeType="1"/>
              </p:cNvSpPr>
              <p:nvPr/>
            </p:nvSpPr>
            <p:spPr bwMode="auto">
              <a:xfrm>
                <a:off x="3513" y="780"/>
                <a:ext cx="1" cy="236"/>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1536" name="Group 96"/>
            <p:cNvGrpSpPr>
              <a:grpSpLocks/>
            </p:cNvGrpSpPr>
            <p:nvPr/>
          </p:nvGrpSpPr>
          <p:grpSpPr bwMode="auto">
            <a:xfrm>
              <a:off x="3486" y="1144"/>
              <a:ext cx="54" cy="208"/>
              <a:chOff x="3486" y="1144"/>
              <a:chExt cx="54" cy="208"/>
            </a:xfrm>
          </p:grpSpPr>
          <p:sp>
            <p:nvSpPr>
              <p:cNvPr id="21686" name="Freeform 97"/>
              <p:cNvSpPr>
                <a:spLocks/>
              </p:cNvSpPr>
              <p:nvPr/>
            </p:nvSpPr>
            <p:spPr bwMode="auto">
              <a:xfrm>
                <a:off x="3486" y="1258"/>
                <a:ext cx="54" cy="94"/>
              </a:xfrm>
              <a:custGeom>
                <a:avLst/>
                <a:gdLst>
                  <a:gd name="T0" fmla="*/ 27 w 54"/>
                  <a:gd name="T1" fmla="*/ 94 h 94"/>
                  <a:gd name="T2" fmla="*/ 0 w 54"/>
                  <a:gd name="T3" fmla="*/ 0 h 94"/>
                  <a:gd name="T4" fmla="*/ 27 w 54"/>
                  <a:gd name="T5" fmla="*/ 0 h 94"/>
                  <a:gd name="T6" fmla="*/ 54 w 54"/>
                  <a:gd name="T7" fmla="*/ 0 h 94"/>
                  <a:gd name="T8" fmla="*/ 27 w 54"/>
                  <a:gd name="T9" fmla="*/ 94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94">
                    <a:moveTo>
                      <a:pt x="27" y="94"/>
                    </a:moveTo>
                    <a:lnTo>
                      <a:pt x="0" y="0"/>
                    </a:lnTo>
                    <a:lnTo>
                      <a:pt x="27" y="0"/>
                    </a:lnTo>
                    <a:lnTo>
                      <a:pt x="54" y="0"/>
                    </a:lnTo>
                    <a:lnTo>
                      <a:pt x="27"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687" name="Line 98"/>
              <p:cNvSpPr>
                <a:spLocks noChangeShapeType="1"/>
              </p:cNvSpPr>
              <p:nvPr/>
            </p:nvSpPr>
            <p:spPr bwMode="auto">
              <a:xfrm>
                <a:off x="3513" y="1144"/>
                <a:ext cx="1" cy="114"/>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1537" name="Group 99"/>
            <p:cNvGrpSpPr>
              <a:grpSpLocks/>
            </p:cNvGrpSpPr>
            <p:nvPr/>
          </p:nvGrpSpPr>
          <p:grpSpPr bwMode="auto">
            <a:xfrm>
              <a:off x="3479" y="1386"/>
              <a:ext cx="54" cy="384"/>
              <a:chOff x="3479" y="1386"/>
              <a:chExt cx="54" cy="384"/>
            </a:xfrm>
          </p:grpSpPr>
          <p:sp>
            <p:nvSpPr>
              <p:cNvPr id="21684" name="Freeform 100"/>
              <p:cNvSpPr>
                <a:spLocks/>
              </p:cNvSpPr>
              <p:nvPr/>
            </p:nvSpPr>
            <p:spPr bwMode="auto">
              <a:xfrm>
                <a:off x="3479" y="1675"/>
                <a:ext cx="54" cy="95"/>
              </a:xfrm>
              <a:custGeom>
                <a:avLst/>
                <a:gdLst>
                  <a:gd name="T0" fmla="*/ 27 w 54"/>
                  <a:gd name="T1" fmla="*/ 95 h 95"/>
                  <a:gd name="T2" fmla="*/ 0 w 54"/>
                  <a:gd name="T3" fmla="*/ 0 h 95"/>
                  <a:gd name="T4" fmla="*/ 27 w 54"/>
                  <a:gd name="T5" fmla="*/ 0 h 95"/>
                  <a:gd name="T6" fmla="*/ 54 w 54"/>
                  <a:gd name="T7" fmla="*/ 0 h 95"/>
                  <a:gd name="T8" fmla="*/ 27 w 54"/>
                  <a:gd name="T9" fmla="*/ 95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95">
                    <a:moveTo>
                      <a:pt x="27" y="95"/>
                    </a:moveTo>
                    <a:lnTo>
                      <a:pt x="0" y="0"/>
                    </a:lnTo>
                    <a:lnTo>
                      <a:pt x="27" y="0"/>
                    </a:lnTo>
                    <a:lnTo>
                      <a:pt x="54" y="0"/>
                    </a:lnTo>
                    <a:lnTo>
                      <a:pt x="27" y="9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685" name="Line 101"/>
              <p:cNvSpPr>
                <a:spLocks noChangeShapeType="1"/>
              </p:cNvSpPr>
              <p:nvPr/>
            </p:nvSpPr>
            <p:spPr bwMode="auto">
              <a:xfrm>
                <a:off x="3506" y="1386"/>
                <a:ext cx="1" cy="289"/>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1538" name="Group 102"/>
            <p:cNvGrpSpPr>
              <a:grpSpLocks/>
            </p:cNvGrpSpPr>
            <p:nvPr/>
          </p:nvGrpSpPr>
          <p:grpSpPr bwMode="auto">
            <a:xfrm>
              <a:off x="3479" y="1810"/>
              <a:ext cx="54" cy="330"/>
              <a:chOff x="3479" y="1810"/>
              <a:chExt cx="54" cy="330"/>
            </a:xfrm>
          </p:grpSpPr>
          <p:sp>
            <p:nvSpPr>
              <p:cNvPr id="21682" name="Freeform 103"/>
              <p:cNvSpPr>
                <a:spLocks/>
              </p:cNvSpPr>
              <p:nvPr/>
            </p:nvSpPr>
            <p:spPr bwMode="auto">
              <a:xfrm>
                <a:off x="3479" y="2045"/>
                <a:ext cx="54" cy="95"/>
              </a:xfrm>
              <a:custGeom>
                <a:avLst/>
                <a:gdLst>
                  <a:gd name="T0" fmla="*/ 27 w 54"/>
                  <a:gd name="T1" fmla="*/ 95 h 95"/>
                  <a:gd name="T2" fmla="*/ 0 w 54"/>
                  <a:gd name="T3" fmla="*/ 0 h 95"/>
                  <a:gd name="T4" fmla="*/ 27 w 54"/>
                  <a:gd name="T5" fmla="*/ 0 h 95"/>
                  <a:gd name="T6" fmla="*/ 54 w 54"/>
                  <a:gd name="T7" fmla="*/ 0 h 95"/>
                  <a:gd name="T8" fmla="*/ 27 w 54"/>
                  <a:gd name="T9" fmla="*/ 95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95">
                    <a:moveTo>
                      <a:pt x="27" y="95"/>
                    </a:moveTo>
                    <a:lnTo>
                      <a:pt x="0" y="0"/>
                    </a:lnTo>
                    <a:lnTo>
                      <a:pt x="27" y="0"/>
                    </a:lnTo>
                    <a:lnTo>
                      <a:pt x="54" y="0"/>
                    </a:lnTo>
                    <a:lnTo>
                      <a:pt x="27" y="9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683" name="Line 104"/>
              <p:cNvSpPr>
                <a:spLocks noChangeShapeType="1"/>
              </p:cNvSpPr>
              <p:nvPr/>
            </p:nvSpPr>
            <p:spPr bwMode="auto">
              <a:xfrm>
                <a:off x="3506" y="1810"/>
                <a:ext cx="1" cy="23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1539" name="Group 105"/>
            <p:cNvGrpSpPr>
              <a:grpSpLocks/>
            </p:cNvGrpSpPr>
            <p:nvPr/>
          </p:nvGrpSpPr>
          <p:grpSpPr bwMode="auto">
            <a:xfrm>
              <a:off x="3473" y="2180"/>
              <a:ext cx="53" cy="330"/>
              <a:chOff x="3473" y="2180"/>
              <a:chExt cx="53" cy="330"/>
            </a:xfrm>
          </p:grpSpPr>
          <p:sp>
            <p:nvSpPr>
              <p:cNvPr id="21680" name="Freeform 106"/>
              <p:cNvSpPr>
                <a:spLocks/>
              </p:cNvSpPr>
              <p:nvPr/>
            </p:nvSpPr>
            <p:spPr bwMode="auto">
              <a:xfrm>
                <a:off x="3473" y="2415"/>
                <a:ext cx="53" cy="95"/>
              </a:xfrm>
              <a:custGeom>
                <a:avLst/>
                <a:gdLst>
                  <a:gd name="T0" fmla="*/ 26 w 53"/>
                  <a:gd name="T1" fmla="*/ 95 h 95"/>
                  <a:gd name="T2" fmla="*/ 0 w 53"/>
                  <a:gd name="T3" fmla="*/ 0 h 95"/>
                  <a:gd name="T4" fmla="*/ 26 w 53"/>
                  <a:gd name="T5" fmla="*/ 0 h 95"/>
                  <a:gd name="T6" fmla="*/ 53 w 53"/>
                  <a:gd name="T7" fmla="*/ 0 h 95"/>
                  <a:gd name="T8" fmla="*/ 26 w 53"/>
                  <a:gd name="T9" fmla="*/ 95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95">
                    <a:moveTo>
                      <a:pt x="26" y="95"/>
                    </a:moveTo>
                    <a:lnTo>
                      <a:pt x="0" y="0"/>
                    </a:lnTo>
                    <a:lnTo>
                      <a:pt x="26" y="0"/>
                    </a:lnTo>
                    <a:lnTo>
                      <a:pt x="53" y="0"/>
                    </a:lnTo>
                    <a:lnTo>
                      <a:pt x="26" y="9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681" name="Line 107"/>
              <p:cNvSpPr>
                <a:spLocks noChangeShapeType="1"/>
              </p:cNvSpPr>
              <p:nvPr/>
            </p:nvSpPr>
            <p:spPr bwMode="auto">
              <a:xfrm>
                <a:off x="3499" y="2180"/>
                <a:ext cx="1" cy="23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1540" name="Rectangle 108"/>
            <p:cNvSpPr>
              <a:spLocks noChangeArrowheads="1"/>
            </p:cNvSpPr>
            <p:nvPr/>
          </p:nvSpPr>
          <p:spPr bwMode="auto">
            <a:xfrm>
              <a:off x="2591" y="2147"/>
              <a:ext cx="33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helicase</a:t>
              </a:r>
              <a:endParaRPr lang="en-US" sz="2800">
                <a:latin typeface="Helvetica" pitchFamily="34" charset="0"/>
              </a:endParaRPr>
            </a:p>
          </p:txBody>
        </p:sp>
        <p:sp>
          <p:nvSpPr>
            <p:cNvPr id="21541" name="Rectangle 109"/>
            <p:cNvSpPr>
              <a:spLocks noChangeArrowheads="1"/>
            </p:cNvSpPr>
            <p:nvPr/>
          </p:nvSpPr>
          <p:spPr bwMode="auto">
            <a:xfrm>
              <a:off x="2436" y="2416"/>
              <a:ext cx="56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protein kinase</a:t>
              </a:r>
              <a:endParaRPr lang="en-US" sz="2800">
                <a:latin typeface="Helvetica" pitchFamily="34" charset="0"/>
              </a:endParaRPr>
            </a:p>
          </p:txBody>
        </p:sp>
        <p:grpSp>
          <p:nvGrpSpPr>
            <p:cNvPr id="21542" name="Group 110"/>
            <p:cNvGrpSpPr>
              <a:grpSpLocks/>
            </p:cNvGrpSpPr>
            <p:nvPr/>
          </p:nvGrpSpPr>
          <p:grpSpPr bwMode="auto">
            <a:xfrm>
              <a:off x="2954" y="2113"/>
              <a:ext cx="404" cy="430"/>
              <a:chOff x="2954" y="2113"/>
              <a:chExt cx="404" cy="430"/>
            </a:xfrm>
          </p:grpSpPr>
          <p:sp>
            <p:nvSpPr>
              <p:cNvPr id="21669" name="AutoShape 111"/>
              <p:cNvSpPr>
                <a:spLocks noChangeArrowheads="1"/>
              </p:cNvSpPr>
              <p:nvPr/>
            </p:nvSpPr>
            <p:spPr bwMode="auto">
              <a:xfrm>
                <a:off x="2954" y="2133"/>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670" name="AutoShape 112"/>
              <p:cNvSpPr>
                <a:spLocks noChangeArrowheads="1"/>
              </p:cNvSpPr>
              <p:nvPr/>
            </p:nvSpPr>
            <p:spPr bwMode="auto">
              <a:xfrm>
                <a:off x="3028" y="2153"/>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671" name="AutoShape 113"/>
              <p:cNvSpPr>
                <a:spLocks noChangeArrowheads="1"/>
              </p:cNvSpPr>
              <p:nvPr/>
            </p:nvSpPr>
            <p:spPr bwMode="auto">
              <a:xfrm>
                <a:off x="3116" y="2113"/>
                <a:ext cx="141" cy="148"/>
              </a:xfrm>
              <a:prstGeom prst="roundRect">
                <a:avLst>
                  <a:gd name="adj" fmla="val 64537"/>
                </a:avLst>
              </a:prstGeom>
              <a:solidFill>
                <a:srgbClr val="009900"/>
              </a:solidFill>
              <a:ln w="11113">
                <a:solidFill>
                  <a:srgbClr val="000000"/>
                </a:solidFill>
                <a:round/>
                <a:headEnd/>
                <a:tailEnd/>
              </a:ln>
            </p:spPr>
            <p:txBody>
              <a:bodyPr/>
              <a:lstStyle/>
              <a:p>
                <a:endParaRPr lang="en-US"/>
              </a:p>
            </p:txBody>
          </p:sp>
          <p:sp>
            <p:nvSpPr>
              <p:cNvPr id="21672" name="AutoShape 114"/>
              <p:cNvSpPr>
                <a:spLocks noChangeArrowheads="1"/>
              </p:cNvSpPr>
              <p:nvPr/>
            </p:nvSpPr>
            <p:spPr bwMode="auto">
              <a:xfrm>
                <a:off x="3190" y="2133"/>
                <a:ext cx="141" cy="148"/>
              </a:xfrm>
              <a:prstGeom prst="roundRect">
                <a:avLst>
                  <a:gd name="adj" fmla="val 64537"/>
                </a:avLst>
              </a:prstGeom>
              <a:solidFill>
                <a:srgbClr val="009900"/>
              </a:solidFill>
              <a:ln w="11113">
                <a:solidFill>
                  <a:srgbClr val="000000"/>
                </a:solidFill>
                <a:round/>
                <a:headEnd/>
                <a:tailEnd/>
              </a:ln>
            </p:spPr>
            <p:txBody>
              <a:bodyPr/>
              <a:lstStyle/>
              <a:p>
                <a:endParaRPr lang="en-US"/>
              </a:p>
            </p:txBody>
          </p:sp>
          <p:sp>
            <p:nvSpPr>
              <p:cNvPr id="21673" name="AutoShape 115"/>
              <p:cNvSpPr>
                <a:spLocks noChangeArrowheads="1"/>
              </p:cNvSpPr>
              <p:nvPr/>
            </p:nvSpPr>
            <p:spPr bwMode="auto">
              <a:xfrm>
                <a:off x="2981" y="2241"/>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674" name="AutoShape 116"/>
              <p:cNvSpPr>
                <a:spLocks noChangeArrowheads="1"/>
              </p:cNvSpPr>
              <p:nvPr/>
            </p:nvSpPr>
            <p:spPr bwMode="auto">
              <a:xfrm>
                <a:off x="3102" y="2214"/>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675" name="AutoShape 117"/>
              <p:cNvSpPr>
                <a:spLocks noChangeArrowheads="1"/>
              </p:cNvSpPr>
              <p:nvPr/>
            </p:nvSpPr>
            <p:spPr bwMode="auto">
              <a:xfrm>
                <a:off x="3028" y="2328"/>
                <a:ext cx="142" cy="215"/>
              </a:xfrm>
              <a:prstGeom prst="roundRect">
                <a:avLst>
                  <a:gd name="adj" fmla="val 64083"/>
                </a:avLst>
              </a:prstGeom>
              <a:solidFill>
                <a:srgbClr val="996633"/>
              </a:solidFill>
              <a:ln w="11113">
                <a:solidFill>
                  <a:srgbClr val="000000"/>
                </a:solidFill>
                <a:round/>
                <a:headEnd/>
                <a:tailEnd/>
              </a:ln>
            </p:spPr>
            <p:txBody>
              <a:bodyPr/>
              <a:lstStyle/>
              <a:p>
                <a:endParaRPr lang="en-US"/>
              </a:p>
            </p:txBody>
          </p:sp>
          <p:sp>
            <p:nvSpPr>
              <p:cNvPr id="21676" name="AutoShape 118"/>
              <p:cNvSpPr>
                <a:spLocks noChangeArrowheads="1"/>
              </p:cNvSpPr>
              <p:nvPr/>
            </p:nvSpPr>
            <p:spPr bwMode="auto">
              <a:xfrm>
                <a:off x="3129" y="2301"/>
                <a:ext cx="142" cy="215"/>
              </a:xfrm>
              <a:prstGeom prst="roundRect">
                <a:avLst>
                  <a:gd name="adj" fmla="val 64083"/>
                </a:avLst>
              </a:prstGeom>
              <a:solidFill>
                <a:srgbClr val="996633"/>
              </a:solidFill>
              <a:ln w="11113">
                <a:solidFill>
                  <a:srgbClr val="000000"/>
                </a:solidFill>
                <a:round/>
                <a:headEnd/>
                <a:tailEnd/>
              </a:ln>
            </p:spPr>
            <p:txBody>
              <a:bodyPr/>
              <a:lstStyle/>
              <a:p>
                <a:endParaRPr lang="en-US"/>
              </a:p>
            </p:txBody>
          </p:sp>
          <p:sp>
            <p:nvSpPr>
              <p:cNvPr id="21677" name="AutoShape 119"/>
              <p:cNvSpPr>
                <a:spLocks noChangeArrowheads="1"/>
              </p:cNvSpPr>
              <p:nvPr/>
            </p:nvSpPr>
            <p:spPr bwMode="auto">
              <a:xfrm>
                <a:off x="3217" y="2227"/>
                <a:ext cx="141" cy="215"/>
              </a:xfrm>
              <a:prstGeom prst="roundRect">
                <a:avLst>
                  <a:gd name="adj" fmla="val 64537"/>
                </a:avLst>
              </a:prstGeom>
              <a:solidFill>
                <a:srgbClr val="996633"/>
              </a:solidFill>
              <a:ln w="11113">
                <a:solidFill>
                  <a:srgbClr val="000000"/>
                </a:solidFill>
                <a:round/>
                <a:headEnd/>
                <a:tailEnd/>
              </a:ln>
            </p:spPr>
            <p:txBody>
              <a:bodyPr/>
              <a:lstStyle/>
              <a:p>
                <a:endParaRPr lang="en-US"/>
              </a:p>
            </p:txBody>
          </p:sp>
          <p:sp>
            <p:nvSpPr>
              <p:cNvPr id="21678" name="Rectangle 120"/>
              <p:cNvSpPr>
                <a:spLocks noChangeArrowheads="1"/>
              </p:cNvSpPr>
              <p:nvPr/>
            </p:nvSpPr>
            <p:spPr bwMode="auto">
              <a:xfrm>
                <a:off x="3102" y="2267"/>
                <a:ext cx="115"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679" name="Rectangle 121"/>
              <p:cNvSpPr>
                <a:spLocks noChangeArrowheads="1"/>
              </p:cNvSpPr>
              <p:nvPr/>
            </p:nvSpPr>
            <p:spPr bwMode="auto">
              <a:xfrm>
                <a:off x="3104" y="2271"/>
                <a:ext cx="116"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IIH</a:t>
                </a:r>
                <a:endParaRPr lang="en-US" sz="2800">
                  <a:latin typeface="Helvetica" pitchFamily="34" charset="0"/>
                </a:endParaRPr>
              </a:p>
            </p:txBody>
          </p:sp>
        </p:grpSp>
        <p:grpSp>
          <p:nvGrpSpPr>
            <p:cNvPr id="21543" name="Group 122"/>
            <p:cNvGrpSpPr>
              <a:grpSpLocks/>
            </p:cNvGrpSpPr>
            <p:nvPr/>
          </p:nvGrpSpPr>
          <p:grpSpPr bwMode="auto">
            <a:xfrm>
              <a:off x="3022" y="3041"/>
              <a:ext cx="289" cy="133"/>
              <a:chOff x="3022" y="3041"/>
              <a:chExt cx="289" cy="133"/>
            </a:xfrm>
          </p:grpSpPr>
          <p:sp>
            <p:nvSpPr>
              <p:cNvPr id="21667" name="Rectangle 123"/>
              <p:cNvSpPr>
                <a:spLocks noChangeArrowheads="1"/>
              </p:cNvSpPr>
              <p:nvPr/>
            </p:nvSpPr>
            <p:spPr bwMode="auto">
              <a:xfrm>
                <a:off x="3022" y="3041"/>
                <a:ext cx="289" cy="115"/>
              </a:xfrm>
              <a:prstGeom prst="rect">
                <a:avLst/>
              </a:prstGeom>
              <a:solidFill>
                <a:srgbClr val="FFFFFF"/>
              </a:solidFill>
              <a:ln w="11113">
                <a:solidFill>
                  <a:srgbClr val="000000"/>
                </a:solidFill>
                <a:miter lim="800000"/>
                <a:headEnd/>
                <a:tailEnd/>
              </a:ln>
            </p:spPr>
            <p:txBody>
              <a:bodyPr/>
              <a:lstStyle/>
              <a:p>
                <a:endParaRPr lang="en-US"/>
              </a:p>
            </p:txBody>
          </p:sp>
          <p:sp>
            <p:nvSpPr>
              <p:cNvPr id="21668" name="Rectangle 124"/>
              <p:cNvSpPr>
                <a:spLocks noChangeArrowheads="1"/>
              </p:cNvSpPr>
              <p:nvPr/>
            </p:nvSpPr>
            <p:spPr bwMode="auto">
              <a:xfrm>
                <a:off x="3038" y="3062"/>
                <a:ext cx="234"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TATA</a:t>
                </a:r>
                <a:endParaRPr lang="en-US" sz="2800">
                  <a:latin typeface="Helvetica" pitchFamily="34" charset="0"/>
                </a:endParaRPr>
              </a:p>
            </p:txBody>
          </p:sp>
        </p:grpSp>
        <p:grpSp>
          <p:nvGrpSpPr>
            <p:cNvPr id="21544" name="Group 125"/>
            <p:cNvGrpSpPr>
              <a:grpSpLocks/>
            </p:cNvGrpSpPr>
            <p:nvPr/>
          </p:nvGrpSpPr>
          <p:grpSpPr bwMode="auto">
            <a:xfrm>
              <a:off x="3573" y="3034"/>
              <a:ext cx="162" cy="138"/>
              <a:chOff x="3573" y="3034"/>
              <a:chExt cx="162" cy="138"/>
            </a:xfrm>
          </p:grpSpPr>
          <p:sp>
            <p:nvSpPr>
              <p:cNvPr id="21665" name="Rectangle 126"/>
              <p:cNvSpPr>
                <a:spLocks noChangeArrowheads="1"/>
              </p:cNvSpPr>
              <p:nvPr/>
            </p:nvSpPr>
            <p:spPr bwMode="auto">
              <a:xfrm>
                <a:off x="3573" y="3034"/>
                <a:ext cx="162" cy="122"/>
              </a:xfrm>
              <a:prstGeom prst="rect">
                <a:avLst/>
              </a:prstGeom>
              <a:solidFill>
                <a:srgbClr val="FFFFFF"/>
              </a:solidFill>
              <a:ln w="11113">
                <a:solidFill>
                  <a:srgbClr val="000000"/>
                </a:solidFill>
                <a:miter lim="800000"/>
                <a:headEnd/>
                <a:tailEnd/>
              </a:ln>
            </p:spPr>
            <p:txBody>
              <a:bodyPr/>
              <a:lstStyle/>
              <a:p>
                <a:endParaRPr lang="en-US"/>
              </a:p>
            </p:txBody>
          </p:sp>
          <p:sp>
            <p:nvSpPr>
              <p:cNvPr id="21666" name="Rectangle 127"/>
              <p:cNvSpPr>
                <a:spLocks noChangeArrowheads="1"/>
              </p:cNvSpPr>
              <p:nvPr/>
            </p:nvSpPr>
            <p:spPr bwMode="auto">
              <a:xfrm>
                <a:off x="3586" y="3060"/>
                <a:ext cx="106"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Inr</a:t>
                </a:r>
                <a:endParaRPr lang="en-US" sz="2800">
                  <a:latin typeface="Helvetica" pitchFamily="34" charset="0"/>
                </a:endParaRPr>
              </a:p>
            </p:txBody>
          </p:sp>
        </p:grpSp>
        <p:sp>
          <p:nvSpPr>
            <p:cNvPr id="21545" name="AutoShape 128"/>
            <p:cNvSpPr>
              <a:spLocks noChangeArrowheads="1"/>
            </p:cNvSpPr>
            <p:nvPr/>
          </p:nvSpPr>
          <p:spPr bwMode="auto">
            <a:xfrm>
              <a:off x="3055" y="2752"/>
              <a:ext cx="270" cy="296"/>
            </a:xfrm>
            <a:prstGeom prst="roundRect">
              <a:avLst>
                <a:gd name="adj" fmla="val 33704"/>
              </a:avLst>
            </a:prstGeom>
            <a:solidFill>
              <a:srgbClr val="FFFFFF"/>
            </a:solidFill>
            <a:ln w="11113">
              <a:solidFill>
                <a:srgbClr val="000000"/>
              </a:solidFill>
              <a:round/>
              <a:headEnd/>
              <a:tailEnd/>
            </a:ln>
          </p:spPr>
          <p:txBody>
            <a:bodyPr/>
            <a:lstStyle/>
            <a:p>
              <a:endParaRPr lang="en-US"/>
            </a:p>
          </p:txBody>
        </p:sp>
        <p:sp>
          <p:nvSpPr>
            <p:cNvPr id="21546" name="Oval 129"/>
            <p:cNvSpPr>
              <a:spLocks noChangeArrowheads="1"/>
            </p:cNvSpPr>
            <p:nvPr/>
          </p:nvSpPr>
          <p:spPr bwMode="auto">
            <a:xfrm>
              <a:off x="3163" y="3115"/>
              <a:ext cx="807" cy="135"/>
            </a:xfrm>
            <a:prstGeom prst="ellipse">
              <a:avLst/>
            </a:prstGeom>
            <a:solidFill>
              <a:srgbClr val="FFFFFF"/>
            </a:solidFill>
            <a:ln w="11113">
              <a:solidFill>
                <a:srgbClr val="000000"/>
              </a:solidFill>
              <a:round/>
              <a:headEnd/>
              <a:tailEnd/>
            </a:ln>
          </p:spPr>
          <p:txBody>
            <a:bodyPr/>
            <a:lstStyle/>
            <a:p>
              <a:endParaRPr lang="en-US"/>
            </a:p>
          </p:txBody>
        </p:sp>
        <p:grpSp>
          <p:nvGrpSpPr>
            <p:cNvPr id="21547" name="Group 130"/>
            <p:cNvGrpSpPr>
              <a:grpSpLocks/>
            </p:cNvGrpSpPr>
            <p:nvPr/>
          </p:nvGrpSpPr>
          <p:grpSpPr bwMode="auto">
            <a:xfrm>
              <a:off x="3049" y="3048"/>
              <a:ext cx="215" cy="138"/>
              <a:chOff x="3049" y="3048"/>
              <a:chExt cx="215" cy="138"/>
            </a:xfrm>
          </p:grpSpPr>
          <p:sp>
            <p:nvSpPr>
              <p:cNvPr id="21660" name="Arc 131"/>
              <p:cNvSpPr>
                <a:spLocks/>
              </p:cNvSpPr>
              <p:nvPr/>
            </p:nvSpPr>
            <p:spPr bwMode="auto">
              <a:xfrm>
                <a:off x="3049" y="3048"/>
                <a:ext cx="111" cy="121"/>
              </a:xfrm>
              <a:custGeom>
                <a:avLst/>
                <a:gdLst>
                  <a:gd name="T0" fmla="*/ 0 w 21600"/>
                  <a:gd name="T1" fmla="*/ 121 h 21600"/>
                  <a:gd name="T2" fmla="*/ 111 w 21600"/>
                  <a:gd name="T3" fmla="*/ 0 h 21600"/>
                  <a:gd name="T4" fmla="*/ 111 w 21600"/>
                  <a:gd name="T5" fmla="*/ 12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599"/>
                    </a:moveTo>
                    <a:cubicBezTo>
                      <a:pt x="0" y="9670"/>
                      <a:pt x="9670" y="0"/>
                      <a:pt x="21600" y="0"/>
                    </a:cubicBezTo>
                  </a:path>
                  <a:path w="21600" h="21600" stroke="0" extrusionOk="0">
                    <a:moveTo>
                      <a:pt x="0" y="21599"/>
                    </a:moveTo>
                    <a:cubicBezTo>
                      <a:pt x="0" y="9670"/>
                      <a:pt x="9670" y="0"/>
                      <a:pt x="21600" y="0"/>
                    </a:cubicBezTo>
                    <a:lnTo>
                      <a:pt x="21600" y="21600"/>
                    </a:lnTo>
                    <a:lnTo>
                      <a:pt x="0" y="21599"/>
                    </a:lnTo>
                    <a:close/>
                  </a:path>
                </a:pathLst>
              </a:custGeom>
              <a:noFill/>
              <a:ln w="11113">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661" name="Freeform 132"/>
              <p:cNvSpPr>
                <a:spLocks/>
              </p:cNvSpPr>
              <p:nvPr/>
            </p:nvSpPr>
            <p:spPr bwMode="auto">
              <a:xfrm>
                <a:off x="3156" y="3048"/>
                <a:ext cx="108" cy="114"/>
              </a:xfrm>
              <a:custGeom>
                <a:avLst/>
                <a:gdLst>
                  <a:gd name="T0" fmla="*/ 0 w 108"/>
                  <a:gd name="T1" fmla="*/ 0 h 114"/>
                  <a:gd name="T2" fmla="*/ 14 w 108"/>
                  <a:gd name="T3" fmla="*/ 0 h 114"/>
                  <a:gd name="T4" fmla="*/ 34 w 108"/>
                  <a:gd name="T5" fmla="*/ 7 h 114"/>
                  <a:gd name="T6" fmla="*/ 54 w 108"/>
                  <a:gd name="T7" fmla="*/ 13 h 114"/>
                  <a:gd name="T8" fmla="*/ 68 w 108"/>
                  <a:gd name="T9" fmla="*/ 27 h 114"/>
                  <a:gd name="T10" fmla="*/ 74 w 108"/>
                  <a:gd name="T11" fmla="*/ 34 h 114"/>
                  <a:gd name="T12" fmla="*/ 81 w 108"/>
                  <a:gd name="T13" fmla="*/ 40 h 114"/>
                  <a:gd name="T14" fmla="*/ 95 w 108"/>
                  <a:gd name="T15" fmla="*/ 60 h 114"/>
                  <a:gd name="T16" fmla="*/ 101 w 108"/>
                  <a:gd name="T17" fmla="*/ 81 h 114"/>
                  <a:gd name="T18" fmla="*/ 108 w 108"/>
                  <a:gd name="T19" fmla="*/ 101 h 114"/>
                  <a:gd name="T20" fmla="*/ 108 w 108"/>
                  <a:gd name="T21" fmla="*/ 114 h 1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8" h="114">
                    <a:moveTo>
                      <a:pt x="0" y="0"/>
                    </a:moveTo>
                    <a:lnTo>
                      <a:pt x="14" y="0"/>
                    </a:lnTo>
                    <a:lnTo>
                      <a:pt x="34" y="7"/>
                    </a:lnTo>
                    <a:lnTo>
                      <a:pt x="54" y="13"/>
                    </a:lnTo>
                    <a:lnTo>
                      <a:pt x="68" y="27"/>
                    </a:lnTo>
                    <a:lnTo>
                      <a:pt x="74" y="34"/>
                    </a:lnTo>
                    <a:lnTo>
                      <a:pt x="81" y="40"/>
                    </a:lnTo>
                    <a:lnTo>
                      <a:pt x="95" y="60"/>
                    </a:lnTo>
                    <a:lnTo>
                      <a:pt x="101" y="81"/>
                    </a:lnTo>
                    <a:lnTo>
                      <a:pt x="108" y="101"/>
                    </a:lnTo>
                    <a:lnTo>
                      <a:pt x="108" y="114"/>
                    </a:lnTo>
                  </a:path>
                </a:pathLst>
              </a:custGeom>
              <a:noFill/>
              <a:ln w="111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21662" name="Group 133"/>
              <p:cNvGrpSpPr>
                <a:grpSpLocks/>
              </p:cNvGrpSpPr>
              <p:nvPr/>
            </p:nvGrpSpPr>
            <p:grpSpPr bwMode="auto">
              <a:xfrm>
                <a:off x="3049" y="3115"/>
                <a:ext cx="215" cy="71"/>
                <a:chOff x="3049" y="3115"/>
                <a:chExt cx="215" cy="71"/>
              </a:xfrm>
            </p:grpSpPr>
            <p:sp>
              <p:nvSpPr>
                <p:cNvPr id="21663" name="Arc 134"/>
                <p:cNvSpPr>
                  <a:spLocks/>
                </p:cNvSpPr>
                <p:nvPr/>
              </p:nvSpPr>
              <p:spPr bwMode="auto">
                <a:xfrm>
                  <a:off x="3049" y="3122"/>
                  <a:ext cx="111" cy="64"/>
                </a:xfrm>
                <a:custGeom>
                  <a:avLst/>
                  <a:gdLst>
                    <a:gd name="T0" fmla="*/ 0 w 21600"/>
                    <a:gd name="T1" fmla="*/ 64 h 21600"/>
                    <a:gd name="T2" fmla="*/ 111 w 21600"/>
                    <a:gd name="T3" fmla="*/ 0 h 21600"/>
                    <a:gd name="T4" fmla="*/ 111 w 21600"/>
                    <a:gd name="T5" fmla="*/ 64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599"/>
                      </a:moveTo>
                      <a:cubicBezTo>
                        <a:pt x="0" y="9670"/>
                        <a:pt x="9670" y="0"/>
                        <a:pt x="21600" y="0"/>
                      </a:cubicBezTo>
                    </a:path>
                    <a:path w="21600" h="21600" stroke="0" extrusionOk="0">
                      <a:moveTo>
                        <a:pt x="0" y="21599"/>
                      </a:moveTo>
                      <a:cubicBezTo>
                        <a:pt x="0" y="9670"/>
                        <a:pt x="9670" y="0"/>
                        <a:pt x="21600" y="0"/>
                      </a:cubicBezTo>
                      <a:lnTo>
                        <a:pt x="21600" y="21600"/>
                      </a:lnTo>
                      <a:lnTo>
                        <a:pt x="0" y="21599"/>
                      </a:lnTo>
                      <a:close/>
                    </a:path>
                  </a:pathLst>
                </a:custGeom>
                <a:noFill/>
                <a:ln w="11113">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664" name="Arc 135"/>
                <p:cNvSpPr>
                  <a:spLocks/>
                </p:cNvSpPr>
                <p:nvPr/>
              </p:nvSpPr>
              <p:spPr bwMode="auto">
                <a:xfrm>
                  <a:off x="3156" y="3115"/>
                  <a:ext cx="108" cy="68"/>
                </a:xfrm>
                <a:custGeom>
                  <a:avLst/>
                  <a:gdLst>
                    <a:gd name="T0" fmla="*/ 0 w 21796"/>
                    <a:gd name="T1" fmla="*/ 0 h 21600"/>
                    <a:gd name="T2" fmla="*/ 108 w 21796"/>
                    <a:gd name="T3" fmla="*/ 67 h 21600"/>
                    <a:gd name="T4" fmla="*/ 1 w 21796"/>
                    <a:gd name="T5" fmla="*/ 68 h 21600"/>
                    <a:gd name="T6" fmla="*/ 0 60000 65536"/>
                    <a:gd name="T7" fmla="*/ 0 60000 65536"/>
                    <a:gd name="T8" fmla="*/ 0 60000 65536"/>
                  </a:gdLst>
                  <a:ahLst/>
                  <a:cxnLst>
                    <a:cxn ang="T6">
                      <a:pos x="T0" y="T1"/>
                    </a:cxn>
                    <a:cxn ang="T7">
                      <a:pos x="T2" y="T3"/>
                    </a:cxn>
                    <a:cxn ang="T8">
                      <a:pos x="T4" y="T5"/>
                    </a:cxn>
                  </a:cxnLst>
                  <a:rect l="0" t="0" r="r" b="b"/>
                  <a:pathLst>
                    <a:path w="21796" h="21600" fill="none" extrusionOk="0">
                      <a:moveTo>
                        <a:pt x="-1" y="0"/>
                      </a:moveTo>
                      <a:cubicBezTo>
                        <a:pt x="66" y="0"/>
                        <a:pt x="132" y="0"/>
                        <a:pt x="199" y="0"/>
                      </a:cubicBezTo>
                      <a:cubicBezTo>
                        <a:pt x="12002" y="0"/>
                        <a:pt x="21619" y="9474"/>
                        <a:pt x="21796" y="21275"/>
                      </a:cubicBezTo>
                    </a:path>
                    <a:path w="21796" h="21600" stroke="0" extrusionOk="0">
                      <a:moveTo>
                        <a:pt x="-1" y="0"/>
                      </a:moveTo>
                      <a:cubicBezTo>
                        <a:pt x="66" y="0"/>
                        <a:pt x="132" y="0"/>
                        <a:pt x="199" y="0"/>
                      </a:cubicBezTo>
                      <a:cubicBezTo>
                        <a:pt x="12002" y="0"/>
                        <a:pt x="21619" y="9474"/>
                        <a:pt x="21796" y="21275"/>
                      </a:cubicBezTo>
                      <a:lnTo>
                        <a:pt x="199" y="21600"/>
                      </a:lnTo>
                      <a:lnTo>
                        <a:pt x="-1" y="0"/>
                      </a:lnTo>
                      <a:close/>
                    </a:path>
                  </a:pathLst>
                </a:custGeom>
                <a:noFill/>
                <a:ln w="11113">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21548" name="Group 136"/>
            <p:cNvGrpSpPr>
              <a:grpSpLocks/>
            </p:cNvGrpSpPr>
            <p:nvPr/>
          </p:nvGrpSpPr>
          <p:grpSpPr bwMode="auto">
            <a:xfrm>
              <a:off x="3318" y="2853"/>
              <a:ext cx="208" cy="229"/>
              <a:chOff x="3318" y="2853"/>
              <a:chExt cx="208" cy="229"/>
            </a:xfrm>
          </p:grpSpPr>
          <p:sp>
            <p:nvSpPr>
              <p:cNvPr id="21655" name="AutoShape 137"/>
              <p:cNvSpPr>
                <a:spLocks noChangeArrowheads="1"/>
              </p:cNvSpPr>
              <p:nvPr/>
            </p:nvSpPr>
            <p:spPr bwMode="auto">
              <a:xfrm>
                <a:off x="3318" y="2853"/>
                <a:ext cx="134" cy="148"/>
              </a:xfrm>
              <a:prstGeom prst="roundRect">
                <a:avLst>
                  <a:gd name="adj" fmla="val 67912"/>
                </a:avLst>
              </a:prstGeom>
              <a:solidFill>
                <a:srgbClr val="FF7C80"/>
              </a:solidFill>
              <a:ln w="11113">
                <a:solidFill>
                  <a:srgbClr val="000000"/>
                </a:solidFill>
                <a:round/>
                <a:headEnd/>
                <a:tailEnd/>
              </a:ln>
            </p:spPr>
            <p:txBody>
              <a:bodyPr/>
              <a:lstStyle/>
              <a:p>
                <a:endParaRPr lang="en-US"/>
              </a:p>
            </p:txBody>
          </p:sp>
          <p:sp>
            <p:nvSpPr>
              <p:cNvPr id="21656" name="AutoShape 138"/>
              <p:cNvSpPr>
                <a:spLocks noChangeArrowheads="1"/>
              </p:cNvSpPr>
              <p:nvPr/>
            </p:nvSpPr>
            <p:spPr bwMode="auto">
              <a:xfrm>
                <a:off x="3385" y="2866"/>
                <a:ext cx="135" cy="148"/>
              </a:xfrm>
              <a:prstGeom prst="roundRect">
                <a:avLst>
                  <a:gd name="adj" fmla="val 67407"/>
                </a:avLst>
              </a:prstGeom>
              <a:solidFill>
                <a:srgbClr val="FF7C80"/>
              </a:solidFill>
              <a:ln w="11113">
                <a:solidFill>
                  <a:srgbClr val="000000"/>
                </a:solidFill>
                <a:round/>
                <a:headEnd/>
                <a:tailEnd/>
              </a:ln>
            </p:spPr>
            <p:txBody>
              <a:bodyPr/>
              <a:lstStyle/>
              <a:p>
                <a:endParaRPr lang="en-US"/>
              </a:p>
            </p:txBody>
          </p:sp>
          <p:sp>
            <p:nvSpPr>
              <p:cNvPr id="21657" name="AutoShape 139"/>
              <p:cNvSpPr>
                <a:spLocks noChangeArrowheads="1"/>
              </p:cNvSpPr>
              <p:nvPr/>
            </p:nvSpPr>
            <p:spPr bwMode="auto">
              <a:xfrm>
                <a:off x="3325" y="2927"/>
                <a:ext cx="201" cy="155"/>
              </a:xfrm>
              <a:prstGeom prst="roundRect">
                <a:avLst>
                  <a:gd name="adj" fmla="val 58708"/>
                </a:avLst>
              </a:prstGeom>
              <a:solidFill>
                <a:srgbClr val="FF7C80"/>
              </a:solidFill>
              <a:ln w="11113">
                <a:solidFill>
                  <a:srgbClr val="000000"/>
                </a:solidFill>
                <a:round/>
                <a:headEnd/>
                <a:tailEnd/>
              </a:ln>
            </p:spPr>
            <p:txBody>
              <a:bodyPr/>
              <a:lstStyle/>
              <a:p>
                <a:endParaRPr lang="en-US"/>
              </a:p>
            </p:txBody>
          </p:sp>
          <p:sp>
            <p:nvSpPr>
              <p:cNvPr id="21658" name="Rectangle 140"/>
              <p:cNvSpPr>
                <a:spLocks noChangeArrowheads="1"/>
              </p:cNvSpPr>
              <p:nvPr/>
            </p:nvSpPr>
            <p:spPr bwMode="auto">
              <a:xfrm>
                <a:off x="3345" y="2900"/>
                <a:ext cx="128"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659" name="Rectangle 141"/>
              <p:cNvSpPr>
                <a:spLocks noChangeArrowheads="1"/>
              </p:cNvSpPr>
              <p:nvPr/>
            </p:nvSpPr>
            <p:spPr bwMode="auto">
              <a:xfrm>
                <a:off x="3351" y="2895"/>
                <a:ext cx="123"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IIA</a:t>
                </a:r>
                <a:endParaRPr lang="en-US" sz="2800">
                  <a:latin typeface="Helvetica" pitchFamily="34" charset="0"/>
                </a:endParaRPr>
              </a:p>
            </p:txBody>
          </p:sp>
        </p:grpSp>
        <p:sp>
          <p:nvSpPr>
            <p:cNvPr id="21549" name="Oval 142"/>
            <p:cNvSpPr>
              <a:spLocks noChangeArrowheads="1"/>
            </p:cNvSpPr>
            <p:nvPr/>
          </p:nvSpPr>
          <p:spPr bwMode="auto">
            <a:xfrm>
              <a:off x="3183" y="3041"/>
              <a:ext cx="310" cy="162"/>
            </a:xfrm>
            <a:prstGeom prst="ellipse">
              <a:avLst/>
            </a:prstGeom>
            <a:solidFill>
              <a:srgbClr val="FFFFFF"/>
            </a:solidFill>
            <a:ln w="11113">
              <a:solidFill>
                <a:srgbClr val="000000"/>
              </a:solidFill>
              <a:round/>
              <a:headEnd/>
              <a:tailEnd/>
            </a:ln>
          </p:spPr>
          <p:txBody>
            <a:bodyPr/>
            <a:lstStyle/>
            <a:p>
              <a:endParaRPr lang="en-US"/>
            </a:p>
          </p:txBody>
        </p:sp>
        <p:sp>
          <p:nvSpPr>
            <p:cNvPr id="21550" name="Line 143"/>
            <p:cNvSpPr>
              <a:spLocks noChangeShapeType="1"/>
            </p:cNvSpPr>
            <p:nvPr/>
          </p:nvSpPr>
          <p:spPr bwMode="auto">
            <a:xfrm flipV="1">
              <a:off x="3008" y="3102"/>
              <a:ext cx="121" cy="6"/>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1551" name="Group 144"/>
            <p:cNvGrpSpPr>
              <a:grpSpLocks/>
            </p:cNvGrpSpPr>
            <p:nvPr/>
          </p:nvGrpSpPr>
          <p:grpSpPr bwMode="auto">
            <a:xfrm>
              <a:off x="3197" y="2799"/>
              <a:ext cx="1036" cy="390"/>
              <a:chOff x="3197" y="2799"/>
              <a:chExt cx="1036" cy="390"/>
            </a:xfrm>
          </p:grpSpPr>
          <p:grpSp>
            <p:nvGrpSpPr>
              <p:cNvPr id="21642" name="Group 145"/>
              <p:cNvGrpSpPr>
                <a:grpSpLocks/>
              </p:cNvGrpSpPr>
              <p:nvPr/>
            </p:nvGrpSpPr>
            <p:grpSpPr bwMode="auto">
              <a:xfrm>
                <a:off x="3486" y="2799"/>
                <a:ext cx="747" cy="336"/>
                <a:chOff x="3486" y="2799"/>
                <a:chExt cx="747" cy="336"/>
              </a:xfrm>
            </p:grpSpPr>
            <p:sp>
              <p:nvSpPr>
                <p:cNvPr id="21648" name="AutoShape 146"/>
                <p:cNvSpPr>
                  <a:spLocks noChangeArrowheads="1"/>
                </p:cNvSpPr>
                <p:nvPr/>
              </p:nvSpPr>
              <p:spPr bwMode="auto">
                <a:xfrm>
                  <a:off x="3634" y="2799"/>
                  <a:ext cx="215" cy="141"/>
                </a:xfrm>
                <a:prstGeom prst="roundRect">
                  <a:avLst>
                    <a:gd name="adj" fmla="val 64537"/>
                  </a:avLst>
                </a:prstGeom>
                <a:solidFill>
                  <a:srgbClr val="FF3300"/>
                </a:solidFill>
                <a:ln w="11113">
                  <a:solidFill>
                    <a:srgbClr val="000000"/>
                  </a:solidFill>
                  <a:round/>
                  <a:headEnd/>
                  <a:tailEnd/>
                </a:ln>
              </p:spPr>
              <p:txBody>
                <a:bodyPr/>
                <a:lstStyle/>
                <a:p>
                  <a:endParaRPr lang="en-US"/>
                </a:p>
              </p:txBody>
            </p:sp>
            <p:sp>
              <p:nvSpPr>
                <p:cNvPr id="21649" name="Rectangle 147"/>
                <p:cNvSpPr>
                  <a:spLocks noChangeArrowheads="1"/>
                </p:cNvSpPr>
                <p:nvPr/>
              </p:nvSpPr>
              <p:spPr bwMode="auto">
                <a:xfrm>
                  <a:off x="3755" y="2860"/>
                  <a:ext cx="236" cy="141"/>
                </a:xfrm>
                <a:prstGeom prst="rect">
                  <a:avLst/>
                </a:prstGeom>
                <a:solidFill>
                  <a:srgbClr val="FF3300"/>
                </a:solidFill>
                <a:ln w="11113">
                  <a:solidFill>
                    <a:srgbClr val="000000"/>
                  </a:solidFill>
                  <a:miter lim="800000"/>
                  <a:headEnd/>
                  <a:tailEnd/>
                </a:ln>
              </p:spPr>
              <p:txBody>
                <a:bodyPr/>
                <a:lstStyle/>
                <a:p>
                  <a:endParaRPr lang="en-US"/>
                </a:p>
              </p:txBody>
            </p:sp>
            <p:sp>
              <p:nvSpPr>
                <p:cNvPr id="21650" name="Oval 148"/>
                <p:cNvSpPr>
                  <a:spLocks noChangeArrowheads="1"/>
                </p:cNvSpPr>
                <p:nvPr/>
              </p:nvSpPr>
              <p:spPr bwMode="auto">
                <a:xfrm>
                  <a:off x="3553" y="2987"/>
                  <a:ext cx="148" cy="148"/>
                </a:xfrm>
                <a:prstGeom prst="ellipse">
                  <a:avLst/>
                </a:prstGeom>
                <a:solidFill>
                  <a:srgbClr val="FF3300"/>
                </a:solidFill>
                <a:ln w="11113">
                  <a:solidFill>
                    <a:srgbClr val="000000"/>
                  </a:solidFill>
                  <a:round/>
                  <a:headEnd/>
                  <a:tailEnd/>
                </a:ln>
              </p:spPr>
              <p:txBody>
                <a:bodyPr/>
                <a:lstStyle/>
                <a:p>
                  <a:endParaRPr lang="en-US"/>
                </a:p>
              </p:txBody>
            </p:sp>
            <p:sp>
              <p:nvSpPr>
                <p:cNvPr id="21651" name="Oval 149"/>
                <p:cNvSpPr>
                  <a:spLocks noChangeArrowheads="1"/>
                </p:cNvSpPr>
                <p:nvPr/>
              </p:nvSpPr>
              <p:spPr bwMode="auto">
                <a:xfrm>
                  <a:off x="3486" y="2974"/>
                  <a:ext cx="747" cy="155"/>
                </a:xfrm>
                <a:prstGeom prst="ellipse">
                  <a:avLst/>
                </a:prstGeom>
                <a:solidFill>
                  <a:srgbClr val="FF3300"/>
                </a:solidFill>
                <a:ln w="11113">
                  <a:solidFill>
                    <a:srgbClr val="000000"/>
                  </a:solidFill>
                  <a:round/>
                  <a:headEnd/>
                  <a:tailEnd/>
                </a:ln>
              </p:spPr>
              <p:txBody>
                <a:bodyPr/>
                <a:lstStyle/>
                <a:p>
                  <a:endParaRPr lang="en-US"/>
                </a:p>
              </p:txBody>
            </p:sp>
            <p:sp>
              <p:nvSpPr>
                <p:cNvPr id="21652" name="Oval 150"/>
                <p:cNvSpPr>
                  <a:spLocks noChangeArrowheads="1"/>
                </p:cNvSpPr>
                <p:nvPr/>
              </p:nvSpPr>
              <p:spPr bwMode="auto">
                <a:xfrm>
                  <a:off x="3526" y="2893"/>
                  <a:ext cx="545" cy="128"/>
                </a:xfrm>
                <a:prstGeom prst="ellipse">
                  <a:avLst/>
                </a:prstGeom>
                <a:solidFill>
                  <a:srgbClr val="FF3300"/>
                </a:solidFill>
                <a:ln w="11113">
                  <a:solidFill>
                    <a:srgbClr val="000000"/>
                  </a:solidFill>
                  <a:round/>
                  <a:headEnd/>
                  <a:tailEnd/>
                </a:ln>
              </p:spPr>
              <p:txBody>
                <a:bodyPr/>
                <a:lstStyle/>
                <a:p>
                  <a:endParaRPr lang="en-US"/>
                </a:p>
              </p:txBody>
            </p:sp>
            <p:sp>
              <p:nvSpPr>
                <p:cNvPr id="21653" name="Oval 151"/>
                <p:cNvSpPr>
                  <a:spLocks noChangeArrowheads="1"/>
                </p:cNvSpPr>
                <p:nvPr/>
              </p:nvSpPr>
              <p:spPr bwMode="auto">
                <a:xfrm>
                  <a:off x="3573" y="2853"/>
                  <a:ext cx="149" cy="148"/>
                </a:xfrm>
                <a:prstGeom prst="ellipse">
                  <a:avLst/>
                </a:prstGeom>
                <a:solidFill>
                  <a:srgbClr val="FF3300"/>
                </a:solidFill>
                <a:ln w="11113">
                  <a:solidFill>
                    <a:srgbClr val="000000"/>
                  </a:solidFill>
                  <a:round/>
                  <a:headEnd/>
                  <a:tailEnd/>
                </a:ln>
              </p:spPr>
              <p:txBody>
                <a:bodyPr/>
                <a:lstStyle/>
                <a:p>
                  <a:endParaRPr lang="en-US"/>
                </a:p>
              </p:txBody>
            </p:sp>
            <p:sp>
              <p:nvSpPr>
                <p:cNvPr id="21654" name="AutoShape 152"/>
                <p:cNvSpPr>
                  <a:spLocks noChangeArrowheads="1"/>
                </p:cNvSpPr>
                <p:nvPr/>
              </p:nvSpPr>
              <p:spPr bwMode="auto">
                <a:xfrm>
                  <a:off x="3681" y="2954"/>
                  <a:ext cx="215" cy="161"/>
                </a:xfrm>
                <a:prstGeom prst="roundRect">
                  <a:avLst>
                    <a:gd name="adj" fmla="val 56523"/>
                  </a:avLst>
                </a:prstGeom>
                <a:solidFill>
                  <a:srgbClr val="FF3300"/>
                </a:solidFill>
                <a:ln w="11113">
                  <a:solidFill>
                    <a:srgbClr val="000000"/>
                  </a:solidFill>
                  <a:round/>
                  <a:headEnd/>
                  <a:tailEnd/>
                </a:ln>
              </p:spPr>
              <p:txBody>
                <a:bodyPr/>
                <a:lstStyle/>
                <a:p>
                  <a:endParaRPr lang="en-US"/>
                </a:p>
              </p:txBody>
            </p:sp>
          </p:grpSp>
          <p:sp>
            <p:nvSpPr>
              <p:cNvPr id="21643" name="Freeform 153"/>
              <p:cNvSpPr>
                <a:spLocks/>
              </p:cNvSpPr>
              <p:nvPr/>
            </p:nvSpPr>
            <p:spPr bwMode="auto">
              <a:xfrm>
                <a:off x="3217" y="3082"/>
                <a:ext cx="538" cy="94"/>
              </a:xfrm>
              <a:custGeom>
                <a:avLst/>
                <a:gdLst>
                  <a:gd name="T0" fmla="*/ 343 w 538"/>
                  <a:gd name="T1" fmla="*/ 33 h 94"/>
                  <a:gd name="T2" fmla="*/ 309 w 538"/>
                  <a:gd name="T3" fmla="*/ 26 h 94"/>
                  <a:gd name="T4" fmla="*/ 249 w 538"/>
                  <a:gd name="T5" fmla="*/ 13 h 94"/>
                  <a:gd name="T6" fmla="*/ 202 w 538"/>
                  <a:gd name="T7" fmla="*/ 6 h 94"/>
                  <a:gd name="T8" fmla="*/ 155 w 538"/>
                  <a:gd name="T9" fmla="*/ 0 h 94"/>
                  <a:gd name="T10" fmla="*/ 121 w 538"/>
                  <a:gd name="T11" fmla="*/ 0 h 94"/>
                  <a:gd name="T12" fmla="*/ 87 w 538"/>
                  <a:gd name="T13" fmla="*/ 0 h 94"/>
                  <a:gd name="T14" fmla="*/ 54 w 538"/>
                  <a:gd name="T15" fmla="*/ 0 h 94"/>
                  <a:gd name="T16" fmla="*/ 40 w 538"/>
                  <a:gd name="T17" fmla="*/ 6 h 94"/>
                  <a:gd name="T18" fmla="*/ 34 w 538"/>
                  <a:gd name="T19" fmla="*/ 6 h 94"/>
                  <a:gd name="T20" fmla="*/ 27 w 538"/>
                  <a:gd name="T21" fmla="*/ 13 h 94"/>
                  <a:gd name="T22" fmla="*/ 13 w 538"/>
                  <a:gd name="T23" fmla="*/ 20 h 94"/>
                  <a:gd name="T24" fmla="*/ 7 w 538"/>
                  <a:gd name="T25" fmla="*/ 26 h 94"/>
                  <a:gd name="T26" fmla="*/ 0 w 538"/>
                  <a:gd name="T27" fmla="*/ 33 h 94"/>
                  <a:gd name="T28" fmla="*/ 0 w 538"/>
                  <a:gd name="T29" fmla="*/ 33 h 94"/>
                  <a:gd name="T30" fmla="*/ 0 w 538"/>
                  <a:gd name="T31" fmla="*/ 40 h 94"/>
                  <a:gd name="T32" fmla="*/ 0 w 538"/>
                  <a:gd name="T33" fmla="*/ 53 h 94"/>
                  <a:gd name="T34" fmla="*/ 7 w 538"/>
                  <a:gd name="T35" fmla="*/ 53 h 94"/>
                  <a:gd name="T36" fmla="*/ 7 w 538"/>
                  <a:gd name="T37" fmla="*/ 53 h 94"/>
                  <a:gd name="T38" fmla="*/ 20 w 538"/>
                  <a:gd name="T39" fmla="*/ 60 h 94"/>
                  <a:gd name="T40" fmla="*/ 34 w 538"/>
                  <a:gd name="T41" fmla="*/ 60 h 94"/>
                  <a:gd name="T42" fmla="*/ 54 w 538"/>
                  <a:gd name="T43" fmla="*/ 60 h 94"/>
                  <a:gd name="T44" fmla="*/ 74 w 538"/>
                  <a:gd name="T45" fmla="*/ 60 h 94"/>
                  <a:gd name="T46" fmla="*/ 87 w 538"/>
                  <a:gd name="T47" fmla="*/ 53 h 94"/>
                  <a:gd name="T48" fmla="*/ 87 w 538"/>
                  <a:gd name="T49" fmla="*/ 53 h 94"/>
                  <a:gd name="T50" fmla="*/ 108 w 538"/>
                  <a:gd name="T51" fmla="*/ 47 h 94"/>
                  <a:gd name="T52" fmla="*/ 128 w 538"/>
                  <a:gd name="T53" fmla="*/ 47 h 94"/>
                  <a:gd name="T54" fmla="*/ 141 w 538"/>
                  <a:gd name="T55" fmla="*/ 53 h 94"/>
                  <a:gd name="T56" fmla="*/ 161 w 538"/>
                  <a:gd name="T57" fmla="*/ 53 h 94"/>
                  <a:gd name="T58" fmla="*/ 182 w 538"/>
                  <a:gd name="T59" fmla="*/ 60 h 94"/>
                  <a:gd name="T60" fmla="*/ 202 w 538"/>
                  <a:gd name="T61" fmla="*/ 60 h 94"/>
                  <a:gd name="T62" fmla="*/ 229 w 538"/>
                  <a:gd name="T63" fmla="*/ 67 h 94"/>
                  <a:gd name="T64" fmla="*/ 242 w 538"/>
                  <a:gd name="T65" fmla="*/ 74 h 94"/>
                  <a:gd name="T66" fmla="*/ 262 w 538"/>
                  <a:gd name="T67" fmla="*/ 80 h 94"/>
                  <a:gd name="T68" fmla="*/ 289 w 538"/>
                  <a:gd name="T69" fmla="*/ 87 h 94"/>
                  <a:gd name="T70" fmla="*/ 309 w 538"/>
                  <a:gd name="T71" fmla="*/ 87 h 94"/>
                  <a:gd name="T72" fmla="*/ 336 w 538"/>
                  <a:gd name="T73" fmla="*/ 94 h 94"/>
                  <a:gd name="T74" fmla="*/ 363 w 538"/>
                  <a:gd name="T75" fmla="*/ 94 h 94"/>
                  <a:gd name="T76" fmla="*/ 383 w 538"/>
                  <a:gd name="T77" fmla="*/ 94 h 94"/>
                  <a:gd name="T78" fmla="*/ 410 w 538"/>
                  <a:gd name="T79" fmla="*/ 87 h 94"/>
                  <a:gd name="T80" fmla="*/ 424 w 538"/>
                  <a:gd name="T81" fmla="*/ 87 h 94"/>
                  <a:gd name="T82" fmla="*/ 437 w 538"/>
                  <a:gd name="T83" fmla="*/ 80 h 94"/>
                  <a:gd name="T84" fmla="*/ 444 w 538"/>
                  <a:gd name="T85" fmla="*/ 80 h 94"/>
                  <a:gd name="T86" fmla="*/ 464 w 538"/>
                  <a:gd name="T87" fmla="*/ 74 h 94"/>
                  <a:gd name="T88" fmla="*/ 484 w 538"/>
                  <a:gd name="T89" fmla="*/ 67 h 94"/>
                  <a:gd name="T90" fmla="*/ 498 w 538"/>
                  <a:gd name="T91" fmla="*/ 60 h 94"/>
                  <a:gd name="T92" fmla="*/ 518 w 538"/>
                  <a:gd name="T93" fmla="*/ 53 h 94"/>
                  <a:gd name="T94" fmla="*/ 525 w 538"/>
                  <a:gd name="T95" fmla="*/ 47 h 94"/>
                  <a:gd name="T96" fmla="*/ 525 w 538"/>
                  <a:gd name="T97" fmla="*/ 47 h 94"/>
                  <a:gd name="T98" fmla="*/ 538 w 538"/>
                  <a:gd name="T99" fmla="*/ 40 h 94"/>
                  <a:gd name="T100" fmla="*/ 538 w 538"/>
                  <a:gd name="T101" fmla="*/ 40 h 94"/>
                  <a:gd name="T102" fmla="*/ 343 w 538"/>
                  <a:gd name="T103" fmla="*/ 33 h 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8" h="94">
                    <a:moveTo>
                      <a:pt x="343" y="33"/>
                    </a:moveTo>
                    <a:lnTo>
                      <a:pt x="309" y="26"/>
                    </a:lnTo>
                    <a:lnTo>
                      <a:pt x="249" y="13"/>
                    </a:lnTo>
                    <a:lnTo>
                      <a:pt x="202" y="6"/>
                    </a:lnTo>
                    <a:lnTo>
                      <a:pt x="155" y="0"/>
                    </a:lnTo>
                    <a:lnTo>
                      <a:pt x="121" y="0"/>
                    </a:lnTo>
                    <a:lnTo>
                      <a:pt x="87" y="0"/>
                    </a:lnTo>
                    <a:lnTo>
                      <a:pt x="54" y="0"/>
                    </a:lnTo>
                    <a:lnTo>
                      <a:pt x="40" y="6"/>
                    </a:lnTo>
                    <a:lnTo>
                      <a:pt x="34" y="6"/>
                    </a:lnTo>
                    <a:lnTo>
                      <a:pt x="27" y="13"/>
                    </a:lnTo>
                    <a:lnTo>
                      <a:pt x="13" y="20"/>
                    </a:lnTo>
                    <a:lnTo>
                      <a:pt x="7" y="26"/>
                    </a:lnTo>
                    <a:lnTo>
                      <a:pt x="0" y="33"/>
                    </a:lnTo>
                    <a:lnTo>
                      <a:pt x="0" y="40"/>
                    </a:lnTo>
                    <a:lnTo>
                      <a:pt x="0" y="53"/>
                    </a:lnTo>
                    <a:lnTo>
                      <a:pt x="7" y="53"/>
                    </a:lnTo>
                    <a:lnTo>
                      <a:pt x="20" y="60"/>
                    </a:lnTo>
                    <a:lnTo>
                      <a:pt x="34" y="60"/>
                    </a:lnTo>
                    <a:lnTo>
                      <a:pt x="54" y="60"/>
                    </a:lnTo>
                    <a:lnTo>
                      <a:pt x="74" y="60"/>
                    </a:lnTo>
                    <a:lnTo>
                      <a:pt x="87" y="53"/>
                    </a:lnTo>
                    <a:lnTo>
                      <a:pt x="108" y="47"/>
                    </a:lnTo>
                    <a:lnTo>
                      <a:pt x="128" y="47"/>
                    </a:lnTo>
                    <a:lnTo>
                      <a:pt x="141" y="53"/>
                    </a:lnTo>
                    <a:lnTo>
                      <a:pt x="161" y="53"/>
                    </a:lnTo>
                    <a:lnTo>
                      <a:pt x="182" y="60"/>
                    </a:lnTo>
                    <a:lnTo>
                      <a:pt x="202" y="60"/>
                    </a:lnTo>
                    <a:lnTo>
                      <a:pt x="229" y="67"/>
                    </a:lnTo>
                    <a:lnTo>
                      <a:pt x="242" y="74"/>
                    </a:lnTo>
                    <a:lnTo>
                      <a:pt x="262" y="80"/>
                    </a:lnTo>
                    <a:lnTo>
                      <a:pt x="289" y="87"/>
                    </a:lnTo>
                    <a:lnTo>
                      <a:pt x="309" y="87"/>
                    </a:lnTo>
                    <a:lnTo>
                      <a:pt x="336" y="94"/>
                    </a:lnTo>
                    <a:lnTo>
                      <a:pt x="363" y="94"/>
                    </a:lnTo>
                    <a:lnTo>
                      <a:pt x="383" y="94"/>
                    </a:lnTo>
                    <a:lnTo>
                      <a:pt x="410" y="87"/>
                    </a:lnTo>
                    <a:lnTo>
                      <a:pt x="424" y="87"/>
                    </a:lnTo>
                    <a:lnTo>
                      <a:pt x="437" y="80"/>
                    </a:lnTo>
                    <a:lnTo>
                      <a:pt x="444" y="80"/>
                    </a:lnTo>
                    <a:lnTo>
                      <a:pt x="464" y="74"/>
                    </a:lnTo>
                    <a:lnTo>
                      <a:pt x="484" y="67"/>
                    </a:lnTo>
                    <a:lnTo>
                      <a:pt x="498" y="60"/>
                    </a:lnTo>
                    <a:lnTo>
                      <a:pt x="518" y="53"/>
                    </a:lnTo>
                    <a:lnTo>
                      <a:pt x="525" y="47"/>
                    </a:lnTo>
                    <a:lnTo>
                      <a:pt x="538" y="40"/>
                    </a:lnTo>
                    <a:lnTo>
                      <a:pt x="343" y="33"/>
                    </a:ln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644" name="Freeform 154"/>
              <p:cNvSpPr>
                <a:spLocks/>
              </p:cNvSpPr>
              <p:nvPr/>
            </p:nvSpPr>
            <p:spPr bwMode="auto">
              <a:xfrm>
                <a:off x="3197" y="3061"/>
                <a:ext cx="558" cy="128"/>
              </a:xfrm>
              <a:custGeom>
                <a:avLst/>
                <a:gdLst>
                  <a:gd name="T0" fmla="*/ 363 w 558"/>
                  <a:gd name="T1" fmla="*/ 54 h 128"/>
                  <a:gd name="T2" fmla="*/ 107 w 558"/>
                  <a:gd name="T3" fmla="*/ 0 h 128"/>
                  <a:gd name="T4" fmla="*/ 0 w 558"/>
                  <a:gd name="T5" fmla="*/ 61 h 128"/>
                  <a:gd name="T6" fmla="*/ 60 w 558"/>
                  <a:gd name="T7" fmla="*/ 88 h 128"/>
                  <a:gd name="T8" fmla="*/ 154 w 558"/>
                  <a:gd name="T9" fmla="*/ 61 h 128"/>
                  <a:gd name="T10" fmla="*/ 376 w 558"/>
                  <a:gd name="T11" fmla="*/ 128 h 128"/>
                  <a:gd name="T12" fmla="*/ 545 w 558"/>
                  <a:gd name="T13" fmla="*/ 74 h 128"/>
                  <a:gd name="T14" fmla="*/ 558 w 558"/>
                  <a:gd name="T15" fmla="*/ 61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8" h="128">
                    <a:moveTo>
                      <a:pt x="363" y="54"/>
                    </a:moveTo>
                    <a:lnTo>
                      <a:pt x="107" y="0"/>
                    </a:lnTo>
                    <a:lnTo>
                      <a:pt x="0" y="61"/>
                    </a:lnTo>
                    <a:lnTo>
                      <a:pt x="60" y="88"/>
                    </a:lnTo>
                    <a:lnTo>
                      <a:pt x="154" y="61"/>
                    </a:lnTo>
                    <a:lnTo>
                      <a:pt x="376" y="128"/>
                    </a:lnTo>
                    <a:lnTo>
                      <a:pt x="545" y="74"/>
                    </a:lnTo>
                    <a:lnTo>
                      <a:pt x="558" y="61"/>
                    </a:lnTo>
                  </a:path>
                </a:pathLst>
              </a:custGeom>
              <a:solidFill>
                <a:srgbClr val="FF3300"/>
              </a:solidFill>
              <a:ln w="11113">
                <a:solidFill>
                  <a:srgbClr val="000000"/>
                </a:solidFill>
                <a:prstDash val="solid"/>
                <a:round/>
                <a:headEnd/>
                <a:tailEnd/>
              </a:ln>
            </p:spPr>
            <p:txBody>
              <a:bodyPr/>
              <a:lstStyle/>
              <a:p>
                <a:endParaRPr lang="en-US"/>
              </a:p>
            </p:txBody>
          </p:sp>
          <p:sp>
            <p:nvSpPr>
              <p:cNvPr id="21645" name="Freeform 155"/>
              <p:cNvSpPr>
                <a:spLocks/>
              </p:cNvSpPr>
              <p:nvPr/>
            </p:nvSpPr>
            <p:spPr bwMode="auto">
              <a:xfrm>
                <a:off x="3217" y="3082"/>
                <a:ext cx="538" cy="94"/>
              </a:xfrm>
              <a:custGeom>
                <a:avLst/>
                <a:gdLst>
                  <a:gd name="T0" fmla="*/ 343 w 538"/>
                  <a:gd name="T1" fmla="*/ 33 h 94"/>
                  <a:gd name="T2" fmla="*/ 309 w 538"/>
                  <a:gd name="T3" fmla="*/ 26 h 94"/>
                  <a:gd name="T4" fmla="*/ 249 w 538"/>
                  <a:gd name="T5" fmla="*/ 13 h 94"/>
                  <a:gd name="T6" fmla="*/ 202 w 538"/>
                  <a:gd name="T7" fmla="*/ 6 h 94"/>
                  <a:gd name="T8" fmla="*/ 155 w 538"/>
                  <a:gd name="T9" fmla="*/ 0 h 94"/>
                  <a:gd name="T10" fmla="*/ 121 w 538"/>
                  <a:gd name="T11" fmla="*/ 0 h 94"/>
                  <a:gd name="T12" fmla="*/ 87 w 538"/>
                  <a:gd name="T13" fmla="*/ 0 h 94"/>
                  <a:gd name="T14" fmla="*/ 54 w 538"/>
                  <a:gd name="T15" fmla="*/ 0 h 94"/>
                  <a:gd name="T16" fmla="*/ 40 w 538"/>
                  <a:gd name="T17" fmla="*/ 6 h 94"/>
                  <a:gd name="T18" fmla="*/ 34 w 538"/>
                  <a:gd name="T19" fmla="*/ 6 h 94"/>
                  <a:gd name="T20" fmla="*/ 27 w 538"/>
                  <a:gd name="T21" fmla="*/ 13 h 94"/>
                  <a:gd name="T22" fmla="*/ 13 w 538"/>
                  <a:gd name="T23" fmla="*/ 20 h 94"/>
                  <a:gd name="T24" fmla="*/ 7 w 538"/>
                  <a:gd name="T25" fmla="*/ 26 h 94"/>
                  <a:gd name="T26" fmla="*/ 0 w 538"/>
                  <a:gd name="T27" fmla="*/ 33 h 94"/>
                  <a:gd name="T28" fmla="*/ 0 w 538"/>
                  <a:gd name="T29" fmla="*/ 33 h 94"/>
                  <a:gd name="T30" fmla="*/ 0 w 538"/>
                  <a:gd name="T31" fmla="*/ 40 h 94"/>
                  <a:gd name="T32" fmla="*/ 0 w 538"/>
                  <a:gd name="T33" fmla="*/ 53 h 94"/>
                  <a:gd name="T34" fmla="*/ 7 w 538"/>
                  <a:gd name="T35" fmla="*/ 53 h 94"/>
                  <a:gd name="T36" fmla="*/ 7 w 538"/>
                  <a:gd name="T37" fmla="*/ 53 h 94"/>
                  <a:gd name="T38" fmla="*/ 20 w 538"/>
                  <a:gd name="T39" fmla="*/ 60 h 94"/>
                  <a:gd name="T40" fmla="*/ 34 w 538"/>
                  <a:gd name="T41" fmla="*/ 60 h 94"/>
                  <a:gd name="T42" fmla="*/ 54 w 538"/>
                  <a:gd name="T43" fmla="*/ 60 h 94"/>
                  <a:gd name="T44" fmla="*/ 74 w 538"/>
                  <a:gd name="T45" fmla="*/ 60 h 94"/>
                  <a:gd name="T46" fmla="*/ 87 w 538"/>
                  <a:gd name="T47" fmla="*/ 53 h 94"/>
                  <a:gd name="T48" fmla="*/ 87 w 538"/>
                  <a:gd name="T49" fmla="*/ 53 h 94"/>
                  <a:gd name="T50" fmla="*/ 108 w 538"/>
                  <a:gd name="T51" fmla="*/ 47 h 94"/>
                  <a:gd name="T52" fmla="*/ 128 w 538"/>
                  <a:gd name="T53" fmla="*/ 47 h 94"/>
                  <a:gd name="T54" fmla="*/ 141 w 538"/>
                  <a:gd name="T55" fmla="*/ 53 h 94"/>
                  <a:gd name="T56" fmla="*/ 161 w 538"/>
                  <a:gd name="T57" fmla="*/ 53 h 94"/>
                  <a:gd name="T58" fmla="*/ 182 w 538"/>
                  <a:gd name="T59" fmla="*/ 60 h 94"/>
                  <a:gd name="T60" fmla="*/ 202 w 538"/>
                  <a:gd name="T61" fmla="*/ 60 h 94"/>
                  <a:gd name="T62" fmla="*/ 229 w 538"/>
                  <a:gd name="T63" fmla="*/ 67 h 94"/>
                  <a:gd name="T64" fmla="*/ 242 w 538"/>
                  <a:gd name="T65" fmla="*/ 74 h 94"/>
                  <a:gd name="T66" fmla="*/ 262 w 538"/>
                  <a:gd name="T67" fmla="*/ 80 h 94"/>
                  <a:gd name="T68" fmla="*/ 289 w 538"/>
                  <a:gd name="T69" fmla="*/ 87 h 94"/>
                  <a:gd name="T70" fmla="*/ 309 w 538"/>
                  <a:gd name="T71" fmla="*/ 87 h 94"/>
                  <a:gd name="T72" fmla="*/ 336 w 538"/>
                  <a:gd name="T73" fmla="*/ 94 h 94"/>
                  <a:gd name="T74" fmla="*/ 363 w 538"/>
                  <a:gd name="T75" fmla="*/ 94 h 94"/>
                  <a:gd name="T76" fmla="*/ 383 w 538"/>
                  <a:gd name="T77" fmla="*/ 94 h 94"/>
                  <a:gd name="T78" fmla="*/ 410 w 538"/>
                  <a:gd name="T79" fmla="*/ 87 h 94"/>
                  <a:gd name="T80" fmla="*/ 424 w 538"/>
                  <a:gd name="T81" fmla="*/ 87 h 94"/>
                  <a:gd name="T82" fmla="*/ 437 w 538"/>
                  <a:gd name="T83" fmla="*/ 80 h 94"/>
                  <a:gd name="T84" fmla="*/ 444 w 538"/>
                  <a:gd name="T85" fmla="*/ 80 h 94"/>
                  <a:gd name="T86" fmla="*/ 464 w 538"/>
                  <a:gd name="T87" fmla="*/ 74 h 94"/>
                  <a:gd name="T88" fmla="*/ 484 w 538"/>
                  <a:gd name="T89" fmla="*/ 67 h 94"/>
                  <a:gd name="T90" fmla="*/ 498 w 538"/>
                  <a:gd name="T91" fmla="*/ 60 h 94"/>
                  <a:gd name="T92" fmla="*/ 518 w 538"/>
                  <a:gd name="T93" fmla="*/ 53 h 94"/>
                  <a:gd name="T94" fmla="*/ 525 w 538"/>
                  <a:gd name="T95" fmla="*/ 47 h 94"/>
                  <a:gd name="T96" fmla="*/ 525 w 538"/>
                  <a:gd name="T97" fmla="*/ 47 h 94"/>
                  <a:gd name="T98" fmla="*/ 538 w 538"/>
                  <a:gd name="T99" fmla="*/ 40 h 94"/>
                  <a:gd name="T100" fmla="*/ 538 w 538"/>
                  <a:gd name="T101" fmla="*/ 40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38" h="94">
                    <a:moveTo>
                      <a:pt x="343" y="33"/>
                    </a:moveTo>
                    <a:lnTo>
                      <a:pt x="309" y="26"/>
                    </a:lnTo>
                    <a:lnTo>
                      <a:pt x="249" y="13"/>
                    </a:lnTo>
                    <a:lnTo>
                      <a:pt x="202" y="6"/>
                    </a:lnTo>
                    <a:lnTo>
                      <a:pt x="155" y="0"/>
                    </a:lnTo>
                    <a:lnTo>
                      <a:pt x="121" y="0"/>
                    </a:lnTo>
                    <a:lnTo>
                      <a:pt x="87" y="0"/>
                    </a:lnTo>
                    <a:lnTo>
                      <a:pt x="54" y="0"/>
                    </a:lnTo>
                    <a:lnTo>
                      <a:pt x="40" y="6"/>
                    </a:lnTo>
                    <a:lnTo>
                      <a:pt x="34" y="6"/>
                    </a:lnTo>
                    <a:lnTo>
                      <a:pt x="27" y="13"/>
                    </a:lnTo>
                    <a:lnTo>
                      <a:pt x="13" y="20"/>
                    </a:lnTo>
                    <a:lnTo>
                      <a:pt x="7" y="26"/>
                    </a:lnTo>
                    <a:lnTo>
                      <a:pt x="0" y="33"/>
                    </a:lnTo>
                    <a:lnTo>
                      <a:pt x="0" y="40"/>
                    </a:lnTo>
                    <a:lnTo>
                      <a:pt x="0" y="53"/>
                    </a:lnTo>
                    <a:lnTo>
                      <a:pt x="7" y="53"/>
                    </a:lnTo>
                    <a:lnTo>
                      <a:pt x="20" y="60"/>
                    </a:lnTo>
                    <a:lnTo>
                      <a:pt x="34" y="60"/>
                    </a:lnTo>
                    <a:lnTo>
                      <a:pt x="54" y="60"/>
                    </a:lnTo>
                    <a:lnTo>
                      <a:pt x="74" y="60"/>
                    </a:lnTo>
                    <a:lnTo>
                      <a:pt x="87" y="53"/>
                    </a:lnTo>
                    <a:lnTo>
                      <a:pt x="108" y="47"/>
                    </a:lnTo>
                    <a:lnTo>
                      <a:pt x="128" y="47"/>
                    </a:lnTo>
                    <a:lnTo>
                      <a:pt x="141" y="53"/>
                    </a:lnTo>
                    <a:lnTo>
                      <a:pt x="161" y="53"/>
                    </a:lnTo>
                    <a:lnTo>
                      <a:pt x="182" y="60"/>
                    </a:lnTo>
                    <a:lnTo>
                      <a:pt x="202" y="60"/>
                    </a:lnTo>
                    <a:lnTo>
                      <a:pt x="229" y="67"/>
                    </a:lnTo>
                    <a:lnTo>
                      <a:pt x="242" y="74"/>
                    </a:lnTo>
                    <a:lnTo>
                      <a:pt x="262" y="80"/>
                    </a:lnTo>
                    <a:lnTo>
                      <a:pt x="289" y="87"/>
                    </a:lnTo>
                    <a:lnTo>
                      <a:pt x="309" y="87"/>
                    </a:lnTo>
                    <a:lnTo>
                      <a:pt x="336" y="94"/>
                    </a:lnTo>
                    <a:lnTo>
                      <a:pt x="363" y="94"/>
                    </a:lnTo>
                    <a:lnTo>
                      <a:pt x="383" y="94"/>
                    </a:lnTo>
                    <a:lnTo>
                      <a:pt x="410" y="87"/>
                    </a:lnTo>
                    <a:lnTo>
                      <a:pt x="424" y="87"/>
                    </a:lnTo>
                    <a:lnTo>
                      <a:pt x="437" y="80"/>
                    </a:lnTo>
                    <a:lnTo>
                      <a:pt x="444" y="80"/>
                    </a:lnTo>
                    <a:lnTo>
                      <a:pt x="464" y="74"/>
                    </a:lnTo>
                    <a:lnTo>
                      <a:pt x="484" y="67"/>
                    </a:lnTo>
                    <a:lnTo>
                      <a:pt x="498" y="60"/>
                    </a:lnTo>
                    <a:lnTo>
                      <a:pt x="518" y="53"/>
                    </a:lnTo>
                    <a:lnTo>
                      <a:pt x="525" y="47"/>
                    </a:lnTo>
                    <a:lnTo>
                      <a:pt x="538" y="40"/>
                    </a:lnTo>
                  </a:path>
                </a:pathLst>
              </a:custGeom>
              <a:solidFill>
                <a:srgbClr val="FF3300"/>
              </a:solidFill>
              <a:ln w="11113">
                <a:solidFill>
                  <a:srgbClr val="000000"/>
                </a:solidFill>
                <a:prstDash val="solid"/>
                <a:round/>
                <a:headEnd/>
                <a:tailEnd/>
              </a:ln>
            </p:spPr>
            <p:txBody>
              <a:bodyPr/>
              <a:lstStyle/>
              <a:p>
                <a:endParaRPr lang="en-US"/>
              </a:p>
            </p:txBody>
          </p:sp>
          <p:sp>
            <p:nvSpPr>
              <p:cNvPr id="21646" name="Rectangle 156"/>
              <p:cNvSpPr>
                <a:spLocks noChangeArrowheads="1"/>
              </p:cNvSpPr>
              <p:nvPr/>
            </p:nvSpPr>
            <p:spPr bwMode="auto">
              <a:xfrm>
                <a:off x="3688" y="2927"/>
                <a:ext cx="242" cy="94"/>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647" name="Rectangle 157"/>
              <p:cNvSpPr>
                <a:spLocks noChangeArrowheads="1"/>
              </p:cNvSpPr>
              <p:nvPr/>
            </p:nvSpPr>
            <p:spPr bwMode="auto">
              <a:xfrm>
                <a:off x="3696" y="2926"/>
                <a:ext cx="259" cy="113"/>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Pol IIa</a:t>
                </a:r>
                <a:endParaRPr lang="en-US" sz="2800">
                  <a:latin typeface="Helvetica" pitchFamily="34" charset="0"/>
                </a:endParaRPr>
              </a:p>
            </p:txBody>
          </p:sp>
        </p:grpSp>
        <p:sp>
          <p:nvSpPr>
            <p:cNvPr id="21552" name="Oval 158"/>
            <p:cNvSpPr>
              <a:spLocks noChangeArrowheads="1"/>
            </p:cNvSpPr>
            <p:nvPr/>
          </p:nvSpPr>
          <p:spPr bwMode="auto">
            <a:xfrm>
              <a:off x="3997" y="2678"/>
              <a:ext cx="216" cy="188"/>
            </a:xfrm>
            <a:prstGeom prst="ellipse">
              <a:avLst/>
            </a:prstGeom>
            <a:solidFill>
              <a:srgbClr val="FF6600"/>
            </a:solidFill>
            <a:ln w="11113">
              <a:solidFill>
                <a:srgbClr val="000000"/>
              </a:solidFill>
              <a:round/>
              <a:headEnd/>
              <a:tailEnd/>
            </a:ln>
          </p:spPr>
          <p:txBody>
            <a:bodyPr/>
            <a:lstStyle/>
            <a:p>
              <a:endParaRPr lang="en-US"/>
            </a:p>
          </p:txBody>
        </p:sp>
        <p:sp>
          <p:nvSpPr>
            <p:cNvPr id="21553" name="Oval 159"/>
            <p:cNvSpPr>
              <a:spLocks noChangeArrowheads="1"/>
            </p:cNvSpPr>
            <p:nvPr/>
          </p:nvSpPr>
          <p:spPr bwMode="auto">
            <a:xfrm>
              <a:off x="4018" y="2745"/>
              <a:ext cx="309" cy="263"/>
            </a:xfrm>
            <a:prstGeom prst="ellipse">
              <a:avLst/>
            </a:prstGeom>
            <a:solidFill>
              <a:srgbClr val="FF6600"/>
            </a:solidFill>
            <a:ln w="11113">
              <a:solidFill>
                <a:srgbClr val="000000"/>
              </a:solidFill>
              <a:round/>
              <a:headEnd/>
              <a:tailEnd/>
            </a:ln>
          </p:spPr>
          <p:txBody>
            <a:bodyPr/>
            <a:lstStyle/>
            <a:p>
              <a:endParaRPr lang="en-US"/>
            </a:p>
          </p:txBody>
        </p:sp>
        <p:sp>
          <p:nvSpPr>
            <p:cNvPr id="21554" name="Rectangle 160"/>
            <p:cNvSpPr>
              <a:spLocks noChangeArrowheads="1"/>
            </p:cNvSpPr>
            <p:nvPr/>
          </p:nvSpPr>
          <p:spPr bwMode="auto">
            <a:xfrm>
              <a:off x="4045" y="2725"/>
              <a:ext cx="121"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555" name="Rectangle 161"/>
            <p:cNvSpPr>
              <a:spLocks noChangeArrowheads="1"/>
            </p:cNvSpPr>
            <p:nvPr/>
          </p:nvSpPr>
          <p:spPr bwMode="auto">
            <a:xfrm>
              <a:off x="4051" y="2725"/>
              <a:ext cx="118"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IIF</a:t>
              </a:r>
              <a:endParaRPr lang="en-US" sz="2800">
                <a:latin typeface="Helvetica" pitchFamily="34" charset="0"/>
              </a:endParaRPr>
            </a:p>
          </p:txBody>
        </p:sp>
        <p:grpSp>
          <p:nvGrpSpPr>
            <p:cNvPr id="21556" name="Group 162"/>
            <p:cNvGrpSpPr>
              <a:grpSpLocks/>
            </p:cNvGrpSpPr>
            <p:nvPr/>
          </p:nvGrpSpPr>
          <p:grpSpPr bwMode="auto">
            <a:xfrm>
              <a:off x="3573" y="2678"/>
              <a:ext cx="377" cy="229"/>
              <a:chOff x="3573" y="2678"/>
              <a:chExt cx="377" cy="229"/>
            </a:xfrm>
          </p:grpSpPr>
          <p:sp>
            <p:nvSpPr>
              <p:cNvPr id="21638" name="Oval 163"/>
              <p:cNvSpPr>
                <a:spLocks noChangeArrowheads="1"/>
              </p:cNvSpPr>
              <p:nvPr/>
            </p:nvSpPr>
            <p:spPr bwMode="auto">
              <a:xfrm>
                <a:off x="3573" y="2705"/>
                <a:ext cx="236" cy="195"/>
              </a:xfrm>
              <a:prstGeom prst="ellipse">
                <a:avLst/>
              </a:prstGeom>
              <a:solidFill>
                <a:srgbClr val="FFFF00"/>
              </a:solidFill>
              <a:ln w="11113">
                <a:solidFill>
                  <a:srgbClr val="000000"/>
                </a:solidFill>
                <a:round/>
                <a:headEnd/>
                <a:tailEnd/>
              </a:ln>
            </p:spPr>
            <p:txBody>
              <a:bodyPr/>
              <a:lstStyle/>
              <a:p>
                <a:endParaRPr lang="en-US"/>
              </a:p>
            </p:txBody>
          </p:sp>
          <p:sp>
            <p:nvSpPr>
              <p:cNvPr id="21639" name="Oval 164"/>
              <p:cNvSpPr>
                <a:spLocks noChangeArrowheads="1"/>
              </p:cNvSpPr>
              <p:nvPr/>
            </p:nvSpPr>
            <p:spPr bwMode="auto">
              <a:xfrm>
                <a:off x="3668" y="2678"/>
                <a:ext cx="282" cy="229"/>
              </a:xfrm>
              <a:prstGeom prst="ellipse">
                <a:avLst/>
              </a:prstGeom>
              <a:solidFill>
                <a:srgbClr val="FFFF00"/>
              </a:solidFill>
              <a:ln w="11113">
                <a:solidFill>
                  <a:srgbClr val="000000"/>
                </a:solidFill>
                <a:round/>
                <a:headEnd/>
                <a:tailEnd/>
              </a:ln>
            </p:spPr>
            <p:txBody>
              <a:bodyPr/>
              <a:lstStyle/>
              <a:p>
                <a:endParaRPr lang="en-US"/>
              </a:p>
            </p:txBody>
          </p:sp>
          <p:sp>
            <p:nvSpPr>
              <p:cNvPr id="21640" name="Rectangle 165"/>
              <p:cNvSpPr>
                <a:spLocks noChangeArrowheads="1"/>
              </p:cNvSpPr>
              <p:nvPr/>
            </p:nvSpPr>
            <p:spPr bwMode="auto">
              <a:xfrm>
                <a:off x="3634" y="2745"/>
                <a:ext cx="128"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641" name="Rectangle 166"/>
              <p:cNvSpPr>
                <a:spLocks noChangeArrowheads="1"/>
              </p:cNvSpPr>
              <p:nvPr/>
            </p:nvSpPr>
            <p:spPr bwMode="auto">
              <a:xfrm>
                <a:off x="3640" y="2745"/>
                <a:ext cx="123"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IIE</a:t>
                </a:r>
                <a:endParaRPr lang="en-US" sz="2800">
                  <a:latin typeface="Helvetica" pitchFamily="34" charset="0"/>
                </a:endParaRPr>
              </a:p>
            </p:txBody>
          </p:sp>
        </p:grpSp>
        <p:sp>
          <p:nvSpPr>
            <p:cNvPr id="21557" name="Rectangle 167"/>
            <p:cNvSpPr>
              <a:spLocks noChangeArrowheads="1"/>
            </p:cNvSpPr>
            <p:nvPr/>
          </p:nvSpPr>
          <p:spPr bwMode="auto">
            <a:xfrm>
              <a:off x="4246" y="3210"/>
              <a:ext cx="834"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preinitiation complex</a:t>
              </a:r>
              <a:endParaRPr lang="en-US" sz="2800">
                <a:latin typeface="Helvetica" pitchFamily="34" charset="0"/>
              </a:endParaRPr>
            </a:p>
          </p:txBody>
        </p:sp>
        <p:grpSp>
          <p:nvGrpSpPr>
            <p:cNvPr id="21558" name="Group 168"/>
            <p:cNvGrpSpPr>
              <a:grpSpLocks/>
            </p:cNvGrpSpPr>
            <p:nvPr/>
          </p:nvGrpSpPr>
          <p:grpSpPr bwMode="auto">
            <a:xfrm>
              <a:off x="2928" y="3997"/>
              <a:ext cx="289" cy="127"/>
              <a:chOff x="2928" y="3997"/>
              <a:chExt cx="289" cy="127"/>
            </a:xfrm>
          </p:grpSpPr>
          <p:sp>
            <p:nvSpPr>
              <p:cNvPr id="21636" name="Rectangle 169"/>
              <p:cNvSpPr>
                <a:spLocks noChangeArrowheads="1"/>
              </p:cNvSpPr>
              <p:nvPr/>
            </p:nvSpPr>
            <p:spPr bwMode="auto">
              <a:xfrm>
                <a:off x="2928" y="3997"/>
                <a:ext cx="289" cy="114"/>
              </a:xfrm>
              <a:prstGeom prst="rect">
                <a:avLst/>
              </a:prstGeom>
              <a:solidFill>
                <a:srgbClr val="FFFFFF"/>
              </a:solidFill>
              <a:ln w="11113">
                <a:solidFill>
                  <a:srgbClr val="000000"/>
                </a:solidFill>
                <a:miter lim="800000"/>
                <a:headEnd/>
                <a:tailEnd/>
              </a:ln>
            </p:spPr>
            <p:txBody>
              <a:bodyPr/>
              <a:lstStyle/>
              <a:p>
                <a:endParaRPr lang="en-US"/>
              </a:p>
            </p:txBody>
          </p:sp>
          <p:sp>
            <p:nvSpPr>
              <p:cNvPr id="21637" name="Rectangle 170"/>
              <p:cNvSpPr>
                <a:spLocks noChangeArrowheads="1"/>
              </p:cNvSpPr>
              <p:nvPr/>
            </p:nvSpPr>
            <p:spPr bwMode="auto">
              <a:xfrm>
                <a:off x="2942" y="4012"/>
                <a:ext cx="235"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TATA</a:t>
                </a:r>
                <a:endParaRPr lang="en-US" sz="2800">
                  <a:latin typeface="Helvetica" pitchFamily="34" charset="0"/>
                </a:endParaRPr>
              </a:p>
            </p:txBody>
          </p:sp>
        </p:grpSp>
        <p:grpSp>
          <p:nvGrpSpPr>
            <p:cNvPr id="21559" name="Group 171"/>
            <p:cNvGrpSpPr>
              <a:grpSpLocks/>
            </p:cNvGrpSpPr>
            <p:nvPr/>
          </p:nvGrpSpPr>
          <p:grpSpPr bwMode="auto">
            <a:xfrm>
              <a:off x="3479" y="3990"/>
              <a:ext cx="162" cy="132"/>
              <a:chOff x="3479" y="3990"/>
              <a:chExt cx="162" cy="132"/>
            </a:xfrm>
          </p:grpSpPr>
          <p:sp>
            <p:nvSpPr>
              <p:cNvPr id="21634" name="Rectangle 172"/>
              <p:cNvSpPr>
                <a:spLocks noChangeArrowheads="1"/>
              </p:cNvSpPr>
              <p:nvPr/>
            </p:nvSpPr>
            <p:spPr bwMode="auto">
              <a:xfrm>
                <a:off x="3479" y="3990"/>
                <a:ext cx="162" cy="121"/>
              </a:xfrm>
              <a:prstGeom prst="rect">
                <a:avLst/>
              </a:prstGeom>
              <a:solidFill>
                <a:srgbClr val="FFFFFF"/>
              </a:solidFill>
              <a:ln w="11113">
                <a:solidFill>
                  <a:srgbClr val="000000"/>
                </a:solidFill>
                <a:miter lim="800000"/>
                <a:headEnd/>
                <a:tailEnd/>
              </a:ln>
            </p:spPr>
            <p:txBody>
              <a:bodyPr/>
              <a:lstStyle/>
              <a:p>
                <a:endParaRPr lang="en-US"/>
              </a:p>
            </p:txBody>
          </p:sp>
          <p:sp>
            <p:nvSpPr>
              <p:cNvPr id="21635" name="Rectangle 173"/>
              <p:cNvSpPr>
                <a:spLocks noChangeArrowheads="1"/>
              </p:cNvSpPr>
              <p:nvPr/>
            </p:nvSpPr>
            <p:spPr bwMode="auto">
              <a:xfrm>
                <a:off x="3499" y="4010"/>
                <a:ext cx="106"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Inr</a:t>
                </a:r>
                <a:endParaRPr lang="en-US" sz="2800">
                  <a:latin typeface="Helvetica" pitchFamily="34" charset="0"/>
                </a:endParaRPr>
              </a:p>
            </p:txBody>
          </p:sp>
        </p:grpSp>
        <p:sp>
          <p:nvSpPr>
            <p:cNvPr id="21560" name="AutoShape 174"/>
            <p:cNvSpPr>
              <a:spLocks noChangeArrowheads="1"/>
            </p:cNvSpPr>
            <p:nvPr/>
          </p:nvSpPr>
          <p:spPr bwMode="auto">
            <a:xfrm>
              <a:off x="2961" y="3707"/>
              <a:ext cx="269" cy="296"/>
            </a:xfrm>
            <a:prstGeom prst="roundRect">
              <a:avLst>
                <a:gd name="adj" fmla="val 33829"/>
              </a:avLst>
            </a:prstGeom>
            <a:solidFill>
              <a:srgbClr val="FFFFFF"/>
            </a:solidFill>
            <a:ln w="11113">
              <a:solidFill>
                <a:srgbClr val="000000"/>
              </a:solidFill>
              <a:round/>
              <a:headEnd/>
              <a:tailEnd/>
            </a:ln>
          </p:spPr>
          <p:txBody>
            <a:bodyPr/>
            <a:lstStyle/>
            <a:p>
              <a:endParaRPr lang="en-US"/>
            </a:p>
          </p:txBody>
        </p:sp>
        <p:sp>
          <p:nvSpPr>
            <p:cNvPr id="21561" name="Oval 175"/>
            <p:cNvSpPr>
              <a:spLocks noChangeArrowheads="1"/>
            </p:cNvSpPr>
            <p:nvPr/>
          </p:nvSpPr>
          <p:spPr bwMode="auto">
            <a:xfrm>
              <a:off x="3069" y="4071"/>
              <a:ext cx="807" cy="134"/>
            </a:xfrm>
            <a:prstGeom prst="ellipse">
              <a:avLst/>
            </a:prstGeom>
            <a:solidFill>
              <a:srgbClr val="FFFFFF"/>
            </a:solidFill>
            <a:ln w="11113">
              <a:solidFill>
                <a:srgbClr val="000000"/>
              </a:solidFill>
              <a:round/>
              <a:headEnd/>
              <a:tailEnd/>
            </a:ln>
          </p:spPr>
          <p:txBody>
            <a:bodyPr/>
            <a:lstStyle/>
            <a:p>
              <a:endParaRPr lang="en-US"/>
            </a:p>
          </p:txBody>
        </p:sp>
        <p:grpSp>
          <p:nvGrpSpPr>
            <p:cNvPr id="21562" name="Group 176"/>
            <p:cNvGrpSpPr>
              <a:grpSpLocks/>
            </p:cNvGrpSpPr>
            <p:nvPr/>
          </p:nvGrpSpPr>
          <p:grpSpPr bwMode="auto">
            <a:xfrm>
              <a:off x="2954" y="4003"/>
              <a:ext cx="216" cy="138"/>
              <a:chOff x="2954" y="4003"/>
              <a:chExt cx="216" cy="138"/>
            </a:xfrm>
          </p:grpSpPr>
          <p:sp>
            <p:nvSpPr>
              <p:cNvPr id="21629" name="Arc 177"/>
              <p:cNvSpPr>
                <a:spLocks/>
              </p:cNvSpPr>
              <p:nvPr/>
            </p:nvSpPr>
            <p:spPr bwMode="auto">
              <a:xfrm>
                <a:off x="2954" y="4003"/>
                <a:ext cx="111" cy="122"/>
              </a:xfrm>
              <a:custGeom>
                <a:avLst/>
                <a:gdLst>
                  <a:gd name="T0" fmla="*/ 0 w 21599"/>
                  <a:gd name="T1" fmla="*/ 121 h 21600"/>
                  <a:gd name="T2" fmla="*/ 111 w 21599"/>
                  <a:gd name="T3" fmla="*/ 0 h 21600"/>
                  <a:gd name="T4" fmla="*/ 111 w 21599"/>
                  <a:gd name="T5" fmla="*/ 122 h 21600"/>
                  <a:gd name="T6" fmla="*/ 0 60000 65536"/>
                  <a:gd name="T7" fmla="*/ 0 60000 65536"/>
                  <a:gd name="T8" fmla="*/ 0 60000 65536"/>
                </a:gdLst>
                <a:ahLst/>
                <a:cxnLst>
                  <a:cxn ang="T6">
                    <a:pos x="T0" y="T1"/>
                  </a:cxn>
                  <a:cxn ang="T7">
                    <a:pos x="T2" y="T3"/>
                  </a:cxn>
                  <a:cxn ang="T8">
                    <a:pos x="T4" y="T5"/>
                  </a:cxn>
                </a:cxnLst>
                <a:rect l="0" t="0" r="r" b="b"/>
                <a:pathLst>
                  <a:path w="21599" h="21600" fill="none" extrusionOk="0">
                    <a:moveTo>
                      <a:pt x="-1" y="21422"/>
                    </a:moveTo>
                    <a:cubicBezTo>
                      <a:pt x="96" y="9563"/>
                      <a:pt x="9738" y="0"/>
                      <a:pt x="21599" y="0"/>
                    </a:cubicBezTo>
                  </a:path>
                  <a:path w="21599" h="21600" stroke="0" extrusionOk="0">
                    <a:moveTo>
                      <a:pt x="-1" y="21422"/>
                    </a:moveTo>
                    <a:cubicBezTo>
                      <a:pt x="96" y="9563"/>
                      <a:pt x="9738" y="0"/>
                      <a:pt x="21599" y="0"/>
                    </a:cubicBezTo>
                    <a:lnTo>
                      <a:pt x="21599" y="21600"/>
                    </a:lnTo>
                    <a:lnTo>
                      <a:pt x="-1" y="21422"/>
                    </a:lnTo>
                    <a:close/>
                  </a:path>
                </a:pathLst>
              </a:custGeom>
              <a:noFill/>
              <a:ln w="11113">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630" name="Freeform 178"/>
              <p:cNvSpPr>
                <a:spLocks/>
              </p:cNvSpPr>
              <p:nvPr/>
            </p:nvSpPr>
            <p:spPr bwMode="auto">
              <a:xfrm>
                <a:off x="3062" y="4003"/>
                <a:ext cx="108" cy="115"/>
              </a:xfrm>
              <a:custGeom>
                <a:avLst/>
                <a:gdLst>
                  <a:gd name="T0" fmla="*/ 0 w 108"/>
                  <a:gd name="T1" fmla="*/ 0 h 115"/>
                  <a:gd name="T2" fmla="*/ 14 w 108"/>
                  <a:gd name="T3" fmla="*/ 0 h 115"/>
                  <a:gd name="T4" fmla="*/ 34 w 108"/>
                  <a:gd name="T5" fmla="*/ 7 h 115"/>
                  <a:gd name="T6" fmla="*/ 54 w 108"/>
                  <a:gd name="T7" fmla="*/ 14 h 115"/>
                  <a:gd name="T8" fmla="*/ 67 w 108"/>
                  <a:gd name="T9" fmla="*/ 27 h 115"/>
                  <a:gd name="T10" fmla="*/ 74 w 108"/>
                  <a:gd name="T11" fmla="*/ 34 h 115"/>
                  <a:gd name="T12" fmla="*/ 81 w 108"/>
                  <a:gd name="T13" fmla="*/ 41 h 115"/>
                  <a:gd name="T14" fmla="*/ 94 w 108"/>
                  <a:gd name="T15" fmla="*/ 61 h 115"/>
                  <a:gd name="T16" fmla="*/ 101 w 108"/>
                  <a:gd name="T17" fmla="*/ 81 h 115"/>
                  <a:gd name="T18" fmla="*/ 108 w 108"/>
                  <a:gd name="T19" fmla="*/ 101 h 115"/>
                  <a:gd name="T20" fmla="*/ 108 w 108"/>
                  <a:gd name="T21" fmla="*/ 115 h 1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8" h="115">
                    <a:moveTo>
                      <a:pt x="0" y="0"/>
                    </a:moveTo>
                    <a:lnTo>
                      <a:pt x="14" y="0"/>
                    </a:lnTo>
                    <a:lnTo>
                      <a:pt x="34" y="7"/>
                    </a:lnTo>
                    <a:lnTo>
                      <a:pt x="54" y="14"/>
                    </a:lnTo>
                    <a:lnTo>
                      <a:pt x="67" y="27"/>
                    </a:lnTo>
                    <a:lnTo>
                      <a:pt x="74" y="34"/>
                    </a:lnTo>
                    <a:lnTo>
                      <a:pt x="81" y="41"/>
                    </a:lnTo>
                    <a:lnTo>
                      <a:pt x="94" y="61"/>
                    </a:lnTo>
                    <a:lnTo>
                      <a:pt x="101" y="81"/>
                    </a:lnTo>
                    <a:lnTo>
                      <a:pt x="108" y="101"/>
                    </a:lnTo>
                    <a:lnTo>
                      <a:pt x="108" y="115"/>
                    </a:lnTo>
                  </a:path>
                </a:pathLst>
              </a:custGeom>
              <a:noFill/>
              <a:ln w="111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21631" name="Group 179"/>
              <p:cNvGrpSpPr>
                <a:grpSpLocks/>
              </p:cNvGrpSpPr>
              <p:nvPr/>
            </p:nvGrpSpPr>
            <p:grpSpPr bwMode="auto">
              <a:xfrm>
                <a:off x="2954" y="4071"/>
                <a:ext cx="216" cy="70"/>
                <a:chOff x="2954" y="4071"/>
                <a:chExt cx="216" cy="70"/>
              </a:xfrm>
            </p:grpSpPr>
            <p:sp>
              <p:nvSpPr>
                <p:cNvPr id="21632" name="Arc 180"/>
                <p:cNvSpPr>
                  <a:spLocks/>
                </p:cNvSpPr>
                <p:nvPr/>
              </p:nvSpPr>
              <p:spPr bwMode="auto">
                <a:xfrm>
                  <a:off x="2954" y="4077"/>
                  <a:ext cx="111" cy="64"/>
                </a:xfrm>
                <a:custGeom>
                  <a:avLst/>
                  <a:gdLst>
                    <a:gd name="T0" fmla="*/ 0 w 21600"/>
                    <a:gd name="T1" fmla="*/ 64 h 21600"/>
                    <a:gd name="T2" fmla="*/ 111 w 21600"/>
                    <a:gd name="T3" fmla="*/ 0 h 21600"/>
                    <a:gd name="T4" fmla="*/ 111 w 21600"/>
                    <a:gd name="T5" fmla="*/ 64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599"/>
                      </a:moveTo>
                      <a:cubicBezTo>
                        <a:pt x="0" y="9670"/>
                        <a:pt x="9670" y="0"/>
                        <a:pt x="21600" y="0"/>
                      </a:cubicBezTo>
                    </a:path>
                    <a:path w="21600" h="21600" stroke="0" extrusionOk="0">
                      <a:moveTo>
                        <a:pt x="0" y="21599"/>
                      </a:moveTo>
                      <a:cubicBezTo>
                        <a:pt x="0" y="9670"/>
                        <a:pt x="9670" y="0"/>
                        <a:pt x="21600" y="0"/>
                      </a:cubicBezTo>
                      <a:lnTo>
                        <a:pt x="21600" y="21600"/>
                      </a:lnTo>
                      <a:lnTo>
                        <a:pt x="0" y="21599"/>
                      </a:lnTo>
                      <a:close/>
                    </a:path>
                  </a:pathLst>
                </a:custGeom>
                <a:noFill/>
                <a:ln w="11113">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633" name="Arc 181"/>
                <p:cNvSpPr>
                  <a:spLocks/>
                </p:cNvSpPr>
                <p:nvPr/>
              </p:nvSpPr>
              <p:spPr bwMode="auto">
                <a:xfrm>
                  <a:off x="3062" y="4071"/>
                  <a:ext cx="108" cy="67"/>
                </a:xfrm>
                <a:custGeom>
                  <a:avLst/>
                  <a:gdLst>
                    <a:gd name="T0" fmla="*/ 0 w 21600"/>
                    <a:gd name="T1" fmla="*/ 0 h 21600"/>
                    <a:gd name="T2" fmla="*/ 108 w 21600"/>
                    <a:gd name="T3" fmla="*/ 67 h 21600"/>
                    <a:gd name="T4" fmla="*/ 0 w 21600"/>
                    <a:gd name="T5" fmla="*/ 67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11113">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21563" name="Group 182"/>
            <p:cNvGrpSpPr>
              <a:grpSpLocks/>
            </p:cNvGrpSpPr>
            <p:nvPr/>
          </p:nvGrpSpPr>
          <p:grpSpPr bwMode="auto">
            <a:xfrm>
              <a:off x="3217" y="3815"/>
              <a:ext cx="208" cy="229"/>
              <a:chOff x="3217" y="3815"/>
              <a:chExt cx="208" cy="229"/>
            </a:xfrm>
          </p:grpSpPr>
          <p:sp>
            <p:nvSpPr>
              <p:cNvPr id="21624" name="AutoShape 183"/>
              <p:cNvSpPr>
                <a:spLocks noChangeArrowheads="1"/>
              </p:cNvSpPr>
              <p:nvPr/>
            </p:nvSpPr>
            <p:spPr bwMode="auto">
              <a:xfrm>
                <a:off x="3217" y="3815"/>
                <a:ext cx="134" cy="148"/>
              </a:xfrm>
              <a:prstGeom prst="roundRect">
                <a:avLst>
                  <a:gd name="adj" fmla="val 67912"/>
                </a:avLst>
              </a:prstGeom>
              <a:solidFill>
                <a:srgbClr val="FF7C80"/>
              </a:solidFill>
              <a:ln w="11113">
                <a:solidFill>
                  <a:srgbClr val="000000"/>
                </a:solidFill>
                <a:round/>
                <a:headEnd/>
                <a:tailEnd/>
              </a:ln>
            </p:spPr>
            <p:txBody>
              <a:bodyPr/>
              <a:lstStyle/>
              <a:p>
                <a:endParaRPr lang="en-US"/>
              </a:p>
            </p:txBody>
          </p:sp>
          <p:sp>
            <p:nvSpPr>
              <p:cNvPr id="21625" name="AutoShape 184"/>
              <p:cNvSpPr>
                <a:spLocks noChangeArrowheads="1"/>
              </p:cNvSpPr>
              <p:nvPr/>
            </p:nvSpPr>
            <p:spPr bwMode="auto">
              <a:xfrm>
                <a:off x="3284" y="3828"/>
                <a:ext cx="135" cy="148"/>
              </a:xfrm>
              <a:prstGeom prst="roundRect">
                <a:avLst>
                  <a:gd name="adj" fmla="val 67407"/>
                </a:avLst>
              </a:prstGeom>
              <a:solidFill>
                <a:srgbClr val="FF7C80"/>
              </a:solidFill>
              <a:ln w="11113">
                <a:solidFill>
                  <a:srgbClr val="000000"/>
                </a:solidFill>
                <a:round/>
                <a:headEnd/>
                <a:tailEnd/>
              </a:ln>
            </p:spPr>
            <p:txBody>
              <a:bodyPr/>
              <a:lstStyle/>
              <a:p>
                <a:endParaRPr lang="en-US"/>
              </a:p>
            </p:txBody>
          </p:sp>
          <p:sp>
            <p:nvSpPr>
              <p:cNvPr id="21626" name="AutoShape 185"/>
              <p:cNvSpPr>
                <a:spLocks noChangeArrowheads="1"/>
              </p:cNvSpPr>
              <p:nvPr/>
            </p:nvSpPr>
            <p:spPr bwMode="auto">
              <a:xfrm>
                <a:off x="3224" y="3889"/>
                <a:ext cx="201" cy="155"/>
              </a:xfrm>
              <a:prstGeom prst="roundRect">
                <a:avLst>
                  <a:gd name="adj" fmla="val 58708"/>
                </a:avLst>
              </a:prstGeom>
              <a:solidFill>
                <a:srgbClr val="FF7C80"/>
              </a:solidFill>
              <a:ln w="11113">
                <a:solidFill>
                  <a:srgbClr val="000000"/>
                </a:solidFill>
                <a:round/>
                <a:headEnd/>
                <a:tailEnd/>
              </a:ln>
            </p:spPr>
            <p:txBody>
              <a:bodyPr/>
              <a:lstStyle/>
              <a:p>
                <a:endParaRPr lang="en-US"/>
              </a:p>
            </p:txBody>
          </p:sp>
          <p:sp>
            <p:nvSpPr>
              <p:cNvPr id="21627" name="Rectangle 186"/>
              <p:cNvSpPr>
                <a:spLocks noChangeArrowheads="1"/>
              </p:cNvSpPr>
              <p:nvPr/>
            </p:nvSpPr>
            <p:spPr bwMode="auto">
              <a:xfrm>
                <a:off x="3244" y="3862"/>
                <a:ext cx="128"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628" name="Rectangle 187"/>
              <p:cNvSpPr>
                <a:spLocks noChangeArrowheads="1"/>
              </p:cNvSpPr>
              <p:nvPr/>
            </p:nvSpPr>
            <p:spPr bwMode="auto">
              <a:xfrm>
                <a:off x="3257" y="3859"/>
                <a:ext cx="122"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IIA</a:t>
                </a:r>
                <a:endParaRPr lang="en-US" sz="2800">
                  <a:latin typeface="Helvetica" pitchFamily="34" charset="0"/>
                </a:endParaRPr>
              </a:p>
            </p:txBody>
          </p:sp>
        </p:grpSp>
        <p:sp>
          <p:nvSpPr>
            <p:cNvPr id="21564" name="Oval 188"/>
            <p:cNvSpPr>
              <a:spLocks noChangeArrowheads="1"/>
            </p:cNvSpPr>
            <p:nvPr/>
          </p:nvSpPr>
          <p:spPr bwMode="auto">
            <a:xfrm>
              <a:off x="3089" y="3997"/>
              <a:ext cx="310" cy="161"/>
            </a:xfrm>
            <a:prstGeom prst="ellipse">
              <a:avLst/>
            </a:prstGeom>
            <a:solidFill>
              <a:srgbClr val="FFFFFF"/>
            </a:solidFill>
            <a:ln w="11113">
              <a:solidFill>
                <a:srgbClr val="000000"/>
              </a:solidFill>
              <a:round/>
              <a:headEnd/>
              <a:tailEnd/>
            </a:ln>
          </p:spPr>
          <p:txBody>
            <a:bodyPr/>
            <a:lstStyle/>
            <a:p>
              <a:endParaRPr lang="en-US"/>
            </a:p>
          </p:txBody>
        </p:sp>
        <p:sp>
          <p:nvSpPr>
            <p:cNvPr id="21565" name="Line 189"/>
            <p:cNvSpPr>
              <a:spLocks noChangeShapeType="1"/>
            </p:cNvSpPr>
            <p:nvPr/>
          </p:nvSpPr>
          <p:spPr bwMode="auto">
            <a:xfrm flipV="1">
              <a:off x="2914" y="4057"/>
              <a:ext cx="121" cy="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1566" name="Group 190"/>
            <p:cNvGrpSpPr>
              <a:grpSpLocks/>
            </p:cNvGrpSpPr>
            <p:nvPr/>
          </p:nvGrpSpPr>
          <p:grpSpPr bwMode="auto">
            <a:xfrm>
              <a:off x="2665" y="3822"/>
              <a:ext cx="289" cy="249"/>
              <a:chOff x="2665" y="3822"/>
              <a:chExt cx="289" cy="249"/>
            </a:xfrm>
          </p:grpSpPr>
          <p:sp>
            <p:nvSpPr>
              <p:cNvPr id="21621" name="Oval 191"/>
              <p:cNvSpPr>
                <a:spLocks noChangeArrowheads="1"/>
              </p:cNvSpPr>
              <p:nvPr/>
            </p:nvSpPr>
            <p:spPr bwMode="auto">
              <a:xfrm>
                <a:off x="2665" y="3822"/>
                <a:ext cx="289" cy="249"/>
              </a:xfrm>
              <a:prstGeom prst="ellipse">
                <a:avLst/>
              </a:prstGeom>
              <a:solidFill>
                <a:srgbClr val="3333CC"/>
              </a:solidFill>
              <a:ln w="11113">
                <a:solidFill>
                  <a:srgbClr val="000000"/>
                </a:solidFill>
                <a:round/>
                <a:headEnd/>
                <a:tailEnd/>
              </a:ln>
            </p:spPr>
            <p:txBody>
              <a:bodyPr/>
              <a:lstStyle/>
              <a:p>
                <a:endParaRPr lang="en-US"/>
              </a:p>
            </p:txBody>
          </p:sp>
          <p:sp>
            <p:nvSpPr>
              <p:cNvPr id="21622" name="Rectangle 192"/>
              <p:cNvSpPr>
                <a:spLocks noChangeArrowheads="1"/>
              </p:cNvSpPr>
              <p:nvPr/>
            </p:nvSpPr>
            <p:spPr bwMode="auto">
              <a:xfrm>
                <a:off x="2739" y="3896"/>
                <a:ext cx="128"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623" name="Rectangle 193"/>
              <p:cNvSpPr>
                <a:spLocks noChangeArrowheads="1"/>
              </p:cNvSpPr>
              <p:nvPr/>
            </p:nvSpPr>
            <p:spPr bwMode="auto">
              <a:xfrm>
                <a:off x="2745" y="3896"/>
                <a:ext cx="122"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IIB</a:t>
                </a:r>
                <a:endParaRPr lang="en-US" sz="2800">
                  <a:latin typeface="Helvetica" pitchFamily="34" charset="0"/>
                </a:endParaRPr>
              </a:p>
            </p:txBody>
          </p:sp>
        </p:grpSp>
        <p:grpSp>
          <p:nvGrpSpPr>
            <p:cNvPr id="21567" name="Group 194"/>
            <p:cNvGrpSpPr>
              <a:grpSpLocks/>
            </p:cNvGrpSpPr>
            <p:nvPr/>
          </p:nvGrpSpPr>
          <p:grpSpPr bwMode="auto">
            <a:xfrm>
              <a:off x="3102" y="3754"/>
              <a:ext cx="1037" cy="391"/>
              <a:chOff x="3102" y="3754"/>
              <a:chExt cx="1037" cy="391"/>
            </a:xfrm>
          </p:grpSpPr>
          <p:grpSp>
            <p:nvGrpSpPr>
              <p:cNvPr id="21608" name="Group 195"/>
              <p:cNvGrpSpPr>
                <a:grpSpLocks/>
              </p:cNvGrpSpPr>
              <p:nvPr/>
            </p:nvGrpSpPr>
            <p:grpSpPr bwMode="auto">
              <a:xfrm>
                <a:off x="3392" y="3754"/>
                <a:ext cx="747" cy="337"/>
                <a:chOff x="3392" y="3754"/>
                <a:chExt cx="747" cy="337"/>
              </a:xfrm>
            </p:grpSpPr>
            <p:sp>
              <p:nvSpPr>
                <p:cNvPr id="21614" name="AutoShape 196"/>
                <p:cNvSpPr>
                  <a:spLocks noChangeArrowheads="1"/>
                </p:cNvSpPr>
                <p:nvPr/>
              </p:nvSpPr>
              <p:spPr bwMode="auto">
                <a:xfrm>
                  <a:off x="3540" y="3754"/>
                  <a:ext cx="215" cy="142"/>
                </a:xfrm>
                <a:prstGeom prst="roundRect">
                  <a:avLst>
                    <a:gd name="adj" fmla="val 64083"/>
                  </a:avLst>
                </a:prstGeom>
                <a:solidFill>
                  <a:srgbClr val="FF3300"/>
                </a:solidFill>
                <a:ln w="11113">
                  <a:solidFill>
                    <a:srgbClr val="000000"/>
                  </a:solidFill>
                  <a:round/>
                  <a:headEnd/>
                  <a:tailEnd/>
                </a:ln>
              </p:spPr>
              <p:txBody>
                <a:bodyPr/>
                <a:lstStyle/>
                <a:p>
                  <a:endParaRPr lang="en-US"/>
                </a:p>
              </p:txBody>
            </p:sp>
            <p:sp>
              <p:nvSpPr>
                <p:cNvPr id="21615" name="Rectangle 197"/>
                <p:cNvSpPr>
                  <a:spLocks noChangeArrowheads="1"/>
                </p:cNvSpPr>
                <p:nvPr/>
              </p:nvSpPr>
              <p:spPr bwMode="auto">
                <a:xfrm>
                  <a:off x="3661" y="3815"/>
                  <a:ext cx="235" cy="141"/>
                </a:xfrm>
                <a:prstGeom prst="rect">
                  <a:avLst/>
                </a:prstGeom>
                <a:solidFill>
                  <a:srgbClr val="FF3300"/>
                </a:solidFill>
                <a:ln w="11113">
                  <a:solidFill>
                    <a:srgbClr val="000000"/>
                  </a:solidFill>
                  <a:miter lim="800000"/>
                  <a:headEnd/>
                  <a:tailEnd/>
                </a:ln>
              </p:spPr>
              <p:txBody>
                <a:bodyPr/>
                <a:lstStyle/>
                <a:p>
                  <a:endParaRPr lang="en-US"/>
                </a:p>
              </p:txBody>
            </p:sp>
            <p:sp>
              <p:nvSpPr>
                <p:cNvPr id="21616" name="Oval 198"/>
                <p:cNvSpPr>
                  <a:spLocks noChangeArrowheads="1"/>
                </p:cNvSpPr>
                <p:nvPr/>
              </p:nvSpPr>
              <p:spPr bwMode="auto">
                <a:xfrm>
                  <a:off x="3459" y="3943"/>
                  <a:ext cx="148" cy="148"/>
                </a:xfrm>
                <a:prstGeom prst="ellipse">
                  <a:avLst/>
                </a:prstGeom>
                <a:solidFill>
                  <a:srgbClr val="FF3300"/>
                </a:solidFill>
                <a:ln w="11113">
                  <a:solidFill>
                    <a:srgbClr val="000000"/>
                  </a:solidFill>
                  <a:round/>
                  <a:headEnd/>
                  <a:tailEnd/>
                </a:ln>
              </p:spPr>
              <p:txBody>
                <a:bodyPr/>
                <a:lstStyle/>
                <a:p>
                  <a:endParaRPr lang="en-US"/>
                </a:p>
              </p:txBody>
            </p:sp>
            <p:sp>
              <p:nvSpPr>
                <p:cNvPr id="21617" name="Oval 199"/>
                <p:cNvSpPr>
                  <a:spLocks noChangeArrowheads="1"/>
                </p:cNvSpPr>
                <p:nvPr/>
              </p:nvSpPr>
              <p:spPr bwMode="auto">
                <a:xfrm>
                  <a:off x="3392" y="3929"/>
                  <a:ext cx="747" cy="155"/>
                </a:xfrm>
                <a:prstGeom prst="ellipse">
                  <a:avLst/>
                </a:prstGeom>
                <a:solidFill>
                  <a:srgbClr val="FF3300"/>
                </a:solidFill>
                <a:ln w="11113">
                  <a:solidFill>
                    <a:srgbClr val="000000"/>
                  </a:solidFill>
                  <a:round/>
                  <a:headEnd/>
                  <a:tailEnd/>
                </a:ln>
              </p:spPr>
              <p:txBody>
                <a:bodyPr/>
                <a:lstStyle/>
                <a:p>
                  <a:endParaRPr lang="en-US"/>
                </a:p>
              </p:txBody>
            </p:sp>
            <p:sp>
              <p:nvSpPr>
                <p:cNvPr id="21618" name="Oval 200"/>
                <p:cNvSpPr>
                  <a:spLocks noChangeArrowheads="1"/>
                </p:cNvSpPr>
                <p:nvPr/>
              </p:nvSpPr>
              <p:spPr bwMode="auto">
                <a:xfrm>
                  <a:off x="3432" y="3849"/>
                  <a:ext cx="545" cy="127"/>
                </a:xfrm>
                <a:prstGeom prst="ellipse">
                  <a:avLst/>
                </a:prstGeom>
                <a:solidFill>
                  <a:srgbClr val="FF3300"/>
                </a:solidFill>
                <a:ln w="11113">
                  <a:solidFill>
                    <a:srgbClr val="000000"/>
                  </a:solidFill>
                  <a:round/>
                  <a:headEnd/>
                  <a:tailEnd/>
                </a:ln>
              </p:spPr>
              <p:txBody>
                <a:bodyPr/>
                <a:lstStyle/>
                <a:p>
                  <a:endParaRPr lang="en-US"/>
                </a:p>
              </p:txBody>
            </p:sp>
            <p:sp>
              <p:nvSpPr>
                <p:cNvPr id="21619" name="Oval 201"/>
                <p:cNvSpPr>
                  <a:spLocks noChangeArrowheads="1"/>
                </p:cNvSpPr>
                <p:nvPr/>
              </p:nvSpPr>
              <p:spPr bwMode="auto">
                <a:xfrm>
                  <a:off x="3479" y="3808"/>
                  <a:ext cx="148" cy="148"/>
                </a:xfrm>
                <a:prstGeom prst="ellipse">
                  <a:avLst/>
                </a:prstGeom>
                <a:solidFill>
                  <a:srgbClr val="FF3300"/>
                </a:solidFill>
                <a:ln w="11113">
                  <a:solidFill>
                    <a:srgbClr val="000000"/>
                  </a:solidFill>
                  <a:round/>
                  <a:headEnd/>
                  <a:tailEnd/>
                </a:ln>
              </p:spPr>
              <p:txBody>
                <a:bodyPr/>
                <a:lstStyle/>
                <a:p>
                  <a:endParaRPr lang="en-US"/>
                </a:p>
              </p:txBody>
            </p:sp>
            <p:sp>
              <p:nvSpPr>
                <p:cNvPr id="21620" name="AutoShape 202"/>
                <p:cNvSpPr>
                  <a:spLocks noChangeArrowheads="1"/>
                </p:cNvSpPr>
                <p:nvPr/>
              </p:nvSpPr>
              <p:spPr bwMode="auto">
                <a:xfrm>
                  <a:off x="3587" y="3909"/>
                  <a:ext cx="215" cy="162"/>
                </a:xfrm>
                <a:prstGeom prst="roundRect">
                  <a:avLst>
                    <a:gd name="adj" fmla="val 56171"/>
                  </a:avLst>
                </a:prstGeom>
                <a:solidFill>
                  <a:srgbClr val="FF3300"/>
                </a:solidFill>
                <a:ln w="11113">
                  <a:solidFill>
                    <a:srgbClr val="000000"/>
                  </a:solidFill>
                  <a:round/>
                  <a:headEnd/>
                  <a:tailEnd/>
                </a:ln>
              </p:spPr>
              <p:txBody>
                <a:bodyPr/>
                <a:lstStyle/>
                <a:p>
                  <a:endParaRPr lang="en-US"/>
                </a:p>
              </p:txBody>
            </p:sp>
          </p:grpSp>
          <p:sp>
            <p:nvSpPr>
              <p:cNvPr id="21609" name="Freeform 203"/>
              <p:cNvSpPr>
                <a:spLocks/>
              </p:cNvSpPr>
              <p:nvPr/>
            </p:nvSpPr>
            <p:spPr bwMode="auto">
              <a:xfrm>
                <a:off x="3123" y="4037"/>
                <a:ext cx="538" cy="94"/>
              </a:xfrm>
              <a:custGeom>
                <a:avLst/>
                <a:gdLst>
                  <a:gd name="T0" fmla="*/ 343 w 538"/>
                  <a:gd name="T1" fmla="*/ 34 h 94"/>
                  <a:gd name="T2" fmla="*/ 309 w 538"/>
                  <a:gd name="T3" fmla="*/ 27 h 94"/>
                  <a:gd name="T4" fmla="*/ 249 w 538"/>
                  <a:gd name="T5" fmla="*/ 13 h 94"/>
                  <a:gd name="T6" fmla="*/ 202 w 538"/>
                  <a:gd name="T7" fmla="*/ 7 h 94"/>
                  <a:gd name="T8" fmla="*/ 154 w 538"/>
                  <a:gd name="T9" fmla="*/ 0 h 94"/>
                  <a:gd name="T10" fmla="*/ 121 w 538"/>
                  <a:gd name="T11" fmla="*/ 0 h 94"/>
                  <a:gd name="T12" fmla="*/ 87 w 538"/>
                  <a:gd name="T13" fmla="*/ 0 h 94"/>
                  <a:gd name="T14" fmla="*/ 53 w 538"/>
                  <a:gd name="T15" fmla="*/ 0 h 94"/>
                  <a:gd name="T16" fmla="*/ 40 w 538"/>
                  <a:gd name="T17" fmla="*/ 7 h 94"/>
                  <a:gd name="T18" fmla="*/ 33 w 538"/>
                  <a:gd name="T19" fmla="*/ 7 h 94"/>
                  <a:gd name="T20" fmla="*/ 27 w 538"/>
                  <a:gd name="T21" fmla="*/ 13 h 94"/>
                  <a:gd name="T22" fmla="*/ 13 w 538"/>
                  <a:gd name="T23" fmla="*/ 20 h 94"/>
                  <a:gd name="T24" fmla="*/ 6 w 538"/>
                  <a:gd name="T25" fmla="*/ 27 h 94"/>
                  <a:gd name="T26" fmla="*/ 0 w 538"/>
                  <a:gd name="T27" fmla="*/ 34 h 94"/>
                  <a:gd name="T28" fmla="*/ 0 w 538"/>
                  <a:gd name="T29" fmla="*/ 34 h 94"/>
                  <a:gd name="T30" fmla="*/ 0 w 538"/>
                  <a:gd name="T31" fmla="*/ 40 h 94"/>
                  <a:gd name="T32" fmla="*/ 0 w 538"/>
                  <a:gd name="T33" fmla="*/ 54 h 94"/>
                  <a:gd name="T34" fmla="*/ 6 w 538"/>
                  <a:gd name="T35" fmla="*/ 54 h 94"/>
                  <a:gd name="T36" fmla="*/ 6 w 538"/>
                  <a:gd name="T37" fmla="*/ 54 h 94"/>
                  <a:gd name="T38" fmla="*/ 20 w 538"/>
                  <a:gd name="T39" fmla="*/ 61 h 94"/>
                  <a:gd name="T40" fmla="*/ 33 w 538"/>
                  <a:gd name="T41" fmla="*/ 61 h 94"/>
                  <a:gd name="T42" fmla="*/ 53 w 538"/>
                  <a:gd name="T43" fmla="*/ 61 h 94"/>
                  <a:gd name="T44" fmla="*/ 74 w 538"/>
                  <a:gd name="T45" fmla="*/ 61 h 94"/>
                  <a:gd name="T46" fmla="*/ 87 w 538"/>
                  <a:gd name="T47" fmla="*/ 54 h 94"/>
                  <a:gd name="T48" fmla="*/ 87 w 538"/>
                  <a:gd name="T49" fmla="*/ 54 h 94"/>
                  <a:gd name="T50" fmla="*/ 107 w 538"/>
                  <a:gd name="T51" fmla="*/ 47 h 94"/>
                  <a:gd name="T52" fmla="*/ 128 w 538"/>
                  <a:gd name="T53" fmla="*/ 47 h 94"/>
                  <a:gd name="T54" fmla="*/ 141 w 538"/>
                  <a:gd name="T55" fmla="*/ 54 h 94"/>
                  <a:gd name="T56" fmla="*/ 161 w 538"/>
                  <a:gd name="T57" fmla="*/ 54 h 94"/>
                  <a:gd name="T58" fmla="*/ 181 w 538"/>
                  <a:gd name="T59" fmla="*/ 61 h 94"/>
                  <a:gd name="T60" fmla="*/ 202 w 538"/>
                  <a:gd name="T61" fmla="*/ 61 h 94"/>
                  <a:gd name="T62" fmla="*/ 228 w 538"/>
                  <a:gd name="T63" fmla="*/ 67 h 94"/>
                  <a:gd name="T64" fmla="*/ 242 w 538"/>
                  <a:gd name="T65" fmla="*/ 74 h 94"/>
                  <a:gd name="T66" fmla="*/ 262 w 538"/>
                  <a:gd name="T67" fmla="*/ 81 h 94"/>
                  <a:gd name="T68" fmla="*/ 289 w 538"/>
                  <a:gd name="T69" fmla="*/ 87 h 94"/>
                  <a:gd name="T70" fmla="*/ 309 w 538"/>
                  <a:gd name="T71" fmla="*/ 87 h 94"/>
                  <a:gd name="T72" fmla="*/ 336 w 538"/>
                  <a:gd name="T73" fmla="*/ 94 h 94"/>
                  <a:gd name="T74" fmla="*/ 363 w 538"/>
                  <a:gd name="T75" fmla="*/ 94 h 94"/>
                  <a:gd name="T76" fmla="*/ 383 w 538"/>
                  <a:gd name="T77" fmla="*/ 94 h 94"/>
                  <a:gd name="T78" fmla="*/ 410 w 538"/>
                  <a:gd name="T79" fmla="*/ 87 h 94"/>
                  <a:gd name="T80" fmla="*/ 424 w 538"/>
                  <a:gd name="T81" fmla="*/ 87 h 94"/>
                  <a:gd name="T82" fmla="*/ 437 w 538"/>
                  <a:gd name="T83" fmla="*/ 81 h 94"/>
                  <a:gd name="T84" fmla="*/ 444 w 538"/>
                  <a:gd name="T85" fmla="*/ 81 h 94"/>
                  <a:gd name="T86" fmla="*/ 464 w 538"/>
                  <a:gd name="T87" fmla="*/ 74 h 94"/>
                  <a:gd name="T88" fmla="*/ 484 w 538"/>
                  <a:gd name="T89" fmla="*/ 67 h 94"/>
                  <a:gd name="T90" fmla="*/ 498 w 538"/>
                  <a:gd name="T91" fmla="*/ 61 h 94"/>
                  <a:gd name="T92" fmla="*/ 518 w 538"/>
                  <a:gd name="T93" fmla="*/ 54 h 94"/>
                  <a:gd name="T94" fmla="*/ 525 w 538"/>
                  <a:gd name="T95" fmla="*/ 47 h 94"/>
                  <a:gd name="T96" fmla="*/ 525 w 538"/>
                  <a:gd name="T97" fmla="*/ 47 h 94"/>
                  <a:gd name="T98" fmla="*/ 538 w 538"/>
                  <a:gd name="T99" fmla="*/ 40 h 94"/>
                  <a:gd name="T100" fmla="*/ 538 w 538"/>
                  <a:gd name="T101" fmla="*/ 40 h 94"/>
                  <a:gd name="T102" fmla="*/ 343 w 538"/>
                  <a:gd name="T103" fmla="*/ 34 h 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8" h="94">
                    <a:moveTo>
                      <a:pt x="343" y="34"/>
                    </a:moveTo>
                    <a:lnTo>
                      <a:pt x="309" y="27"/>
                    </a:lnTo>
                    <a:lnTo>
                      <a:pt x="249" y="13"/>
                    </a:lnTo>
                    <a:lnTo>
                      <a:pt x="202" y="7"/>
                    </a:lnTo>
                    <a:lnTo>
                      <a:pt x="154" y="0"/>
                    </a:lnTo>
                    <a:lnTo>
                      <a:pt x="121" y="0"/>
                    </a:lnTo>
                    <a:lnTo>
                      <a:pt x="87" y="0"/>
                    </a:lnTo>
                    <a:lnTo>
                      <a:pt x="53" y="0"/>
                    </a:lnTo>
                    <a:lnTo>
                      <a:pt x="40" y="7"/>
                    </a:lnTo>
                    <a:lnTo>
                      <a:pt x="33" y="7"/>
                    </a:lnTo>
                    <a:lnTo>
                      <a:pt x="27" y="13"/>
                    </a:lnTo>
                    <a:lnTo>
                      <a:pt x="13" y="20"/>
                    </a:lnTo>
                    <a:lnTo>
                      <a:pt x="6" y="27"/>
                    </a:lnTo>
                    <a:lnTo>
                      <a:pt x="0" y="34"/>
                    </a:lnTo>
                    <a:lnTo>
                      <a:pt x="0" y="40"/>
                    </a:lnTo>
                    <a:lnTo>
                      <a:pt x="0" y="54"/>
                    </a:lnTo>
                    <a:lnTo>
                      <a:pt x="6" y="54"/>
                    </a:lnTo>
                    <a:lnTo>
                      <a:pt x="20" y="61"/>
                    </a:lnTo>
                    <a:lnTo>
                      <a:pt x="33" y="61"/>
                    </a:lnTo>
                    <a:lnTo>
                      <a:pt x="53" y="61"/>
                    </a:lnTo>
                    <a:lnTo>
                      <a:pt x="74" y="61"/>
                    </a:lnTo>
                    <a:lnTo>
                      <a:pt x="87" y="54"/>
                    </a:lnTo>
                    <a:lnTo>
                      <a:pt x="107" y="47"/>
                    </a:lnTo>
                    <a:lnTo>
                      <a:pt x="128" y="47"/>
                    </a:lnTo>
                    <a:lnTo>
                      <a:pt x="141" y="54"/>
                    </a:lnTo>
                    <a:lnTo>
                      <a:pt x="161" y="54"/>
                    </a:lnTo>
                    <a:lnTo>
                      <a:pt x="181" y="61"/>
                    </a:lnTo>
                    <a:lnTo>
                      <a:pt x="202" y="61"/>
                    </a:lnTo>
                    <a:lnTo>
                      <a:pt x="228" y="67"/>
                    </a:lnTo>
                    <a:lnTo>
                      <a:pt x="242" y="74"/>
                    </a:lnTo>
                    <a:lnTo>
                      <a:pt x="262" y="81"/>
                    </a:lnTo>
                    <a:lnTo>
                      <a:pt x="289" y="87"/>
                    </a:lnTo>
                    <a:lnTo>
                      <a:pt x="309" y="87"/>
                    </a:lnTo>
                    <a:lnTo>
                      <a:pt x="336" y="94"/>
                    </a:lnTo>
                    <a:lnTo>
                      <a:pt x="363" y="94"/>
                    </a:lnTo>
                    <a:lnTo>
                      <a:pt x="383" y="94"/>
                    </a:lnTo>
                    <a:lnTo>
                      <a:pt x="410" y="87"/>
                    </a:lnTo>
                    <a:lnTo>
                      <a:pt x="424" y="87"/>
                    </a:lnTo>
                    <a:lnTo>
                      <a:pt x="437" y="81"/>
                    </a:lnTo>
                    <a:lnTo>
                      <a:pt x="444" y="81"/>
                    </a:lnTo>
                    <a:lnTo>
                      <a:pt x="464" y="74"/>
                    </a:lnTo>
                    <a:lnTo>
                      <a:pt x="484" y="67"/>
                    </a:lnTo>
                    <a:lnTo>
                      <a:pt x="498" y="61"/>
                    </a:lnTo>
                    <a:lnTo>
                      <a:pt x="518" y="54"/>
                    </a:lnTo>
                    <a:lnTo>
                      <a:pt x="525" y="47"/>
                    </a:lnTo>
                    <a:lnTo>
                      <a:pt x="538" y="40"/>
                    </a:lnTo>
                    <a:lnTo>
                      <a:pt x="343" y="34"/>
                    </a:ln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610" name="Freeform 204"/>
              <p:cNvSpPr>
                <a:spLocks/>
              </p:cNvSpPr>
              <p:nvPr/>
            </p:nvSpPr>
            <p:spPr bwMode="auto">
              <a:xfrm>
                <a:off x="3102" y="4017"/>
                <a:ext cx="559" cy="128"/>
              </a:xfrm>
              <a:custGeom>
                <a:avLst/>
                <a:gdLst>
                  <a:gd name="T0" fmla="*/ 364 w 559"/>
                  <a:gd name="T1" fmla="*/ 54 h 128"/>
                  <a:gd name="T2" fmla="*/ 108 w 559"/>
                  <a:gd name="T3" fmla="*/ 0 h 128"/>
                  <a:gd name="T4" fmla="*/ 0 w 559"/>
                  <a:gd name="T5" fmla="*/ 60 h 128"/>
                  <a:gd name="T6" fmla="*/ 61 w 559"/>
                  <a:gd name="T7" fmla="*/ 87 h 128"/>
                  <a:gd name="T8" fmla="*/ 155 w 559"/>
                  <a:gd name="T9" fmla="*/ 60 h 128"/>
                  <a:gd name="T10" fmla="*/ 377 w 559"/>
                  <a:gd name="T11" fmla="*/ 128 h 128"/>
                  <a:gd name="T12" fmla="*/ 546 w 559"/>
                  <a:gd name="T13" fmla="*/ 74 h 128"/>
                  <a:gd name="T14" fmla="*/ 559 w 559"/>
                  <a:gd name="T15" fmla="*/ 60 h 1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9" h="128">
                    <a:moveTo>
                      <a:pt x="364" y="54"/>
                    </a:moveTo>
                    <a:lnTo>
                      <a:pt x="108" y="0"/>
                    </a:lnTo>
                    <a:lnTo>
                      <a:pt x="0" y="60"/>
                    </a:lnTo>
                    <a:lnTo>
                      <a:pt x="61" y="87"/>
                    </a:lnTo>
                    <a:lnTo>
                      <a:pt x="155" y="60"/>
                    </a:lnTo>
                    <a:lnTo>
                      <a:pt x="377" y="128"/>
                    </a:lnTo>
                    <a:lnTo>
                      <a:pt x="546" y="74"/>
                    </a:lnTo>
                    <a:lnTo>
                      <a:pt x="559" y="60"/>
                    </a:lnTo>
                  </a:path>
                </a:pathLst>
              </a:custGeom>
              <a:solidFill>
                <a:srgbClr val="FF3300"/>
              </a:solidFill>
              <a:ln w="11113">
                <a:solidFill>
                  <a:srgbClr val="000000"/>
                </a:solidFill>
                <a:prstDash val="solid"/>
                <a:round/>
                <a:headEnd/>
                <a:tailEnd/>
              </a:ln>
            </p:spPr>
            <p:txBody>
              <a:bodyPr/>
              <a:lstStyle/>
              <a:p>
                <a:endParaRPr lang="en-US"/>
              </a:p>
            </p:txBody>
          </p:sp>
          <p:sp>
            <p:nvSpPr>
              <p:cNvPr id="21611" name="Freeform 205"/>
              <p:cNvSpPr>
                <a:spLocks/>
              </p:cNvSpPr>
              <p:nvPr/>
            </p:nvSpPr>
            <p:spPr bwMode="auto">
              <a:xfrm>
                <a:off x="3123" y="4037"/>
                <a:ext cx="538" cy="94"/>
              </a:xfrm>
              <a:custGeom>
                <a:avLst/>
                <a:gdLst>
                  <a:gd name="T0" fmla="*/ 343 w 538"/>
                  <a:gd name="T1" fmla="*/ 34 h 94"/>
                  <a:gd name="T2" fmla="*/ 309 w 538"/>
                  <a:gd name="T3" fmla="*/ 27 h 94"/>
                  <a:gd name="T4" fmla="*/ 249 w 538"/>
                  <a:gd name="T5" fmla="*/ 13 h 94"/>
                  <a:gd name="T6" fmla="*/ 202 w 538"/>
                  <a:gd name="T7" fmla="*/ 7 h 94"/>
                  <a:gd name="T8" fmla="*/ 154 w 538"/>
                  <a:gd name="T9" fmla="*/ 0 h 94"/>
                  <a:gd name="T10" fmla="*/ 121 w 538"/>
                  <a:gd name="T11" fmla="*/ 0 h 94"/>
                  <a:gd name="T12" fmla="*/ 87 w 538"/>
                  <a:gd name="T13" fmla="*/ 0 h 94"/>
                  <a:gd name="T14" fmla="*/ 53 w 538"/>
                  <a:gd name="T15" fmla="*/ 0 h 94"/>
                  <a:gd name="T16" fmla="*/ 40 w 538"/>
                  <a:gd name="T17" fmla="*/ 7 h 94"/>
                  <a:gd name="T18" fmla="*/ 33 w 538"/>
                  <a:gd name="T19" fmla="*/ 7 h 94"/>
                  <a:gd name="T20" fmla="*/ 27 w 538"/>
                  <a:gd name="T21" fmla="*/ 13 h 94"/>
                  <a:gd name="T22" fmla="*/ 13 w 538"/>
                  <a:gd name="T23" fmla="*/ 20 h 94"/>
                  <a:gd name="T24" fmla="*/ 6 w 538"/>
                  <a:gd name="T25" fmla="*/ 27 h 94"/>
                  <a:gd name="T26" fmla="*/ 0 w 538"/>
                  <a:gd name="T27" fmla="*/ 34 h 94"/>
                  <a:gd name="T28" fmla="*/ 0 w 538"/>
                  <a:gd name="T29" fmla="*/ 34 h 94"/>
                  <a:gd name="T30" fmla="*/ 0 w 538"/>
                  <a:gd name="T31" fmla="*/ 40 h 94"/>
                  <a:gd name="T32" fmla="*/ 0 w 538"/>
                  <a:gd name="T33" fmla="*/ 54 h 94"/>
                  <a:gd name="T34" fmla="*/ 6 w 538"/>
                  <a:gd name="T35" fmla="*/ 54 h 94"/>
                  <a:gd name="T36" fmla="*/ 6 w 538"/>
                  <a:gd name="T37" fmla="*/ 54 h 94"/>
                  <a:gd name="T38" fmla="*/ 20 w 538"/>
                  <a:gd name="T39" fmla="*/ 61 h 94"/>
                  <a:gd name="T40" fmla="*/ 33 w 538"/>
                  <a:gd name="T41" fmla="*/ 61 h 94"/>
                  <a:gd name="T42" fmla="*/ 53 w 538"/>
                  <a:gd name="T43" fmla="*/ 61 h 94"/>
                  <a:gd name="T44" fmla="*/ 74 w 538"/>
                  <a:gd name="T45" fmla="*/ 61 h 94"/>
                  <a:gd name="T46" fmla="*/ 87 w 538"/>
                  <a:gd name="T47" fmla="*/ 54 h 94"/>
                  <a:gd name="T48" fmla="*/ 87 w 538"/>
                  <a:gd name="T49" fmla="*/ 54 h 94"/>
                  <a:gd name="T50" fmla="*/ 107 w 538"/>
                  <a:gd name="T51" fmla="*/ 47 h 94"/>
                  <a:gd name="T52" fmla="*/ 128 w 538"/>
                  <a:gd name="T53" fmla="*/ 47 h 94"/>
                  <a:gd name="T54" fmla="*/ 141 w 538"/>
                  <a:gd name="T55" fmla="*/ 54 h 94"/>
                  <a:gd name="T56" fmla="*/ 161 w 538"/>
                  <a:gd name="T57" fmla="*/ 54 h 94"/>
                  <a:gd name="T58" fmla="*/ 181 w 538"/>
                  <a:gd name="T59" fmla="*/ 61 h 94"/>
                  <a:gd name="T60" fmla="*/ 202 w 538"/>
                  <a:gd name="T61" fmla="*/ 61 h 94"/>
                  <a:gd name="T62" fmla="*/ 228 w 538"/>
                  <a:gd name="T63" fmla="*/ 67 h 94"/>
                  <a:gd name="T64" fmla="*/ 242 w 538"/>
                  <a:gd name="T65" fmla="*/ 74 h 94"/>
                  <a:gd name="T66" fmla="*/ 262 w 538"/>
                  <a:gd name="T67" fmla="*/ 81 h 94"/>
                  <a:gd name="T68" fmla="*/ 289 w 538"/>
                  <a:gd name="T69" fmla="*/ 87 h 94"/>
                  <a:gd name="T70" fmla="*/ 309 w 538"/>
                  <a:gd name="T71" fmla="*/ 87 h 94"/>
                  <a:gd name="T72" fmla="*/ 336 w 538"/>
                  <a:gd name="T73" fmla="*/ 94 h 94"/>
                  <a:gd name="T74" fmla="*/ 363 w 538"/>
                  <a:gd name="T75" fmla="*/ 94 h 94"/>
                  <a:gd name="T76" fmla="*/ 383 w 538"/>
                  <a:gd name="T77" fmla="*/ 94 h 94"/>
                  <a:gd name="T78" fmla="*/ 410 w 538"/>
                  <a:gd name="T79" fmla="*/ 87 h 94"/>
                  <a:gd name="T80" fmla="*/ 424 w 538"/>
                  <a:gd name="T81" fmla="*/ 87 h 94"/>
                  <a:gd name="T82" fmla="*/ 437 w 538"/>
                  <a:gd name="T83" fmla="*/ 81 h 94"/>
                  <a:gd name="T84" fmla="*/ 444 w 538"/>
                  <a:gd name="T85" fmla="*/ 81 h 94"/>
                  <a:gd name="T86" fmla="*/ 464 w 538"/>
                  <a:gd name="T87" fmla="*/ 74 h 94"/>
                  <a:gd name="T88" fmla="*/ 484 w 538"/>
                  <a:gd name="T89" fmla="*/ 67 h 94"/>
                  <a:gd name="T90" fmla="*/ 498 w 538"/>
                  <a:gd name="T91" fmla="*/ 61 h 94"/>
                  <a:gd name="T92" fmla="*/ 518 w 538"/>
                  <a:gd name="T93" fmla="*/ 54 h 94"/>
                  <a:gd name="T94" fmla="*/ 525 w 538"/>
                  <a:gd name="T95" fmla="*/ 47 h 94"/>
                  <a:gd name="T96" fmla="*/ 525 w 538"/>
                  <a:gd name="T97" fmla="*/ 47 h 94"/>
                  <a:gd name="T98" fmla="*/ 538 w 538"/>
                  <a:gd name="T99" fmla="*/ 40 h 94"/>
                  <a:gd name="T100" fmla="*/ 538 w 538"/>
                  <a:gd name="T101" fmla="*/ 40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38" h="94">
                    <a:moveTo>
                      <a:pt x="343" y="34"/>
                    </a:moveTo>
                    <a:lnTo>
                      <a:pt x="309" y="27"/>
                    </a:lnTo>
                    <a:lnTo>
                      <a:pt x="249" y="13"/>
                    </a:lnTo>
                    <a:lnTo>
                      <a:pt x="202" y="7"/>
                    </a:lnTo>
                    <a:lnTo>
                      <a:pt x="154" y="0"/>
                    </a:lnTo>
                    <a:lnTo>
                      <a:pt x="121" y="0"/>
                    </a:lnTo>
                    <a:lnTo>
                      <a:pt x="87" y="0"/>
                    </a:lnTo>
                    <a:lnTo>
                      <a:pt x="53" y="0"/>
                    </a:lnTo>
                    <a:lnTo>
                      <a:pt x="40" y="7"/>
                    </a:lnTo>
                    <a:lnTo>
                      <a:pt x="33" y="7"/>
                    </a:lnTo>
                    <a:lnTo>
                      <a:pt x="27" y="13"/>
                    </a:lnTo>
                    <a:lnTo>
                      <a:pt x="13" y="20"/>
                    </a:lnTo>
                    <a:lnTo>
                      <a:pt x="6" y="27"/>
                    </a:lnTo>
                    <a:lnTo>
                      <a:pt x="0" y="34"/>
                    </a:lnTo>
                    <a:lnTo>
                      <a:pt x="0" y="40"/>
                    </a:lnTo>
                    <a:lnTo>
                      <a:pt x="0" y="54"/>
                    </a:lnTo>
                    <a:lnTo>
                      <a:pt x="6" y="54"/>
                    </a:lnTo>
                    <a:lnTo>
                      <a:pt x="20" y="61"/>
                    </a:lnTo>
                    <a:lnTo>
                      <a:pt x="33" y="61"/>
                    </a:lnTo>
                    <a:lnTo>
                      <a:pt x="53" y="61"/>
                    </a:lnTo>
                    <a:lnTo>
                      <a:pt x="74" y="61"/>
                    </a:lnTo>
                    <a:lnTo>
                      <a:pt x="87" y="54"/>
                    </a:lnTo>
                    <a:lnTo>
                      <a:pt x="107" y="47"/>
                    </a:lnTo>
                    <a:lnTo>
                      <a:pt x="128" y="47"/>
                    </a:lnTo>
                    <a:lnTo>
                      <a:pt x="141" y="54"/>
                    </a:lnTo>
                    <a:lnTo>
                      <a:pt x="161" y="54"/>
                    </a:lnTo>
                    <a:lnTo>
                      <a:pt x="181" y="61"/>
                    </a:lnTo>
                    <a:lnTo>
                      <a:pt x="202" y="61"/>
                    </a:lnTo>
                    <a:lnTo>
                      <a:pt x="228" y="67"/>
                    </a:lnTo>
                    <a:lnTo>
                      <a:pt x="242" y="74"/>
                    </a:lnTo>
                    <a:lnTo>
                      <a:pt x="262" y="81"/>
                    </a:lnTo>
                    <a:lnTo>
                      <a:pt x="289" y="87"/>
                    </a:lnTo>
                    <a:lnTo>
                      <a:pt x="309" y="87"/>
                    </a:lnTo>
                    <a:lnTo>
                      <a:pt x="336" y="94"/>
                    </a:lnTo>
                    <a:lnTo>
                      <a:pt x="363" y="94"/>
                    </a:lnTo>
                    <a:lnTo>
                      <a:pt x="383" y="94"/>
                    </a:lnTo>
                    <a:lnTo>
                      <a:pt x="410" y="87"/>
                    </a:lnTo>
                    <a:lnTo>
                      <a:pt x="424" y="87"/>
                    </a:lnTo>
                    <a:lnTo>
                      <a:pt x="437" y="81"/>
                    </a:lnTo>
                    <a:lnTo>
                      <a:pt x="444" y="81"/>
                    </a:lnTo>
                    <a:lnTo>
                      <a:pt x="464" y="74"/>
                    </a:lnTo>
                    <a:lnTo>
                      <a:pt x="484" y="67"/>
                    </a:lnTo>
                    <a:lnTo>
                      <a:pt x="498" y="61"/>
                    </a:lnTo>
                    <a:lnTo>
                      <a:pt x="518" y="54"/>
                    </a:lnTo>
                    <a:lnTo>
                      <a:pt x="525" y="47"/>
                    </a:lnTo>
                    <a:lnTo>
                      <a:pt x="538" y="40"/>
                    </a:lnTo>
                  </a:path>
                </a:pathLst>
              </a:custGeom>
              <a:solidFill>
                <a:srgbClr val="FF3300"/>
              </a:solidFill>
              <a:ln w="11113">
                <a:solidFill>
                  <a:srgbClr val="000000"/>
                </a:solidFill>
                <a:prstDash val="solid"/>
                <a:round/>
                <a:headEnd/>
                <a:tailEnd/>
              </a:ln>
            </p:spPr>
            <p:txBody>
              <a:bodyPr/>
              <a:lstStyle/>
              <a:p>
                <a:endParaRPr lang="en-US"/>
              </a:p>
            </p:txBody>
          </p:sp>
          <p:sp>
            <p:nvSpPr>
              <p:cNvPr id="21612" name="Rectangle 206"/>
              <p:cNvSpPr>
                <a:spLocks noChangeArrowheads="1"/>
              </p:cNvSpPr>
              <p:nvPr/>
            </p:nvSpPr>
            <p:spPr bwMode="auto">
              <a:xfrm>
                <a:off x="3594" y="3882"/>
                <a:ext cx="242" cy="94"/>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613" name="Rectangle 207"/>
              <p:cNvSpPr>
                <a:spLocks noChangeArrowheads="1"/>
              </p:cNvSpPr>
              <p:nvPr/>
            </p:nvSpPr>
            <p:spPr bwMode="auto">
              <a:xfrm>
                <a:off x="3605" y="3888"/>
                <a:ext cx="258" cy="112"/>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Pol IIa</a:t>
                </a:r>
                <a:endParaRPr lang="en-US" sz="2800">
                  <a:latin typeface="Helvetica" pitchFamily="34" charset="0"/>
                </a:endParaRPr>
              </a:p>
            </p:txBody>
          </p:sp>
        </p:grpSp>
        <p:sp>
          <p:nvSpPr>
            <p:cNvPr id="21568" name="Oval 208"/>
            <p:cNvSpPr>
              <a:spLocks noChangeArrowheads="1"/>
            </p:cNvSpPr>
            <p:nvPr/>
          </p:nvSpPr>
          <p:spPr bwMode="auto">
            <a:xfrm>
              <a:off x="3903" y="3633"/>
              <a:ext cx="216" cy="189"/>
            </a:xfrm>
            <a:prstGeom prst="ellipse">
              <a:avLst/>
            </a:prstGeom>
            <a:solidFill>
              <a:srgbClr val="FF6600"/>
            </a:solidFill>
            <a:ln w="11113">
              <a:solidFill>
                <a:srgbClr val="000000"/>
              </a:solidFill>
              <a:round/>
              <a:headEnd/>
              <a:tailEnd/>
            </a:ln>
          </p:spPr>
          <p:txBody>
            <a:bodyPr/>
            <a:lstStyle/>
            <a:p>
              <a:endParaRPr lang="en-US"/>
            </a:p>
          </p:txBody>
        </p:sp>
        <p:sp>
          <p:nvSpPr>
            <p:cNvPr id="21569" name="Oval 209"/>
            <p:cNvSpPr>
              <a:spLocks noChangeArrowheads="1"/>
            </p:cNvSpPr>
            <p:nvPr/>
          </p:nvSpPr>
          <p:spPr bwMode="auto">
            <a:xfrm>
              <a:off x="3923" y="3701"/>
              <a:ext cx="310" cy="262"/>
            </a:xfrm>
            <a:prstGeom prst="ellipse">
              <a:avLst/>
            </a:prstGeom>
            <a:solidFill>
              <a:srgbClr val="FF6600"/>
            </a:solidFill>
            <a:ln w="11113">
              <a:solidFill>
                <a:srgbClr val="000000"/>
              </a:solidFill>
              <a:round/>
              <a:headEnd/>
              <a:tailEnd/>
            </a:ln>
          </p:spPr>
          <p:txBody>
            <a:bodyPr/>
            <a:lstStyle/>
            <a:p>
              <a:endParaRPr lang="en-US"/>
            </a:p>
          </p:txBody>
        </p:sp>
        <p:sp>
          <p:nvSpPr>
            <p:cNvPr id="21570" name="Rectangle 210"/>
            <p:cNvSpPr>
              <a:spLocks noChangeArrowheads="1"/>
            </p:cNvSpPr>
            <p:nvPr/>
          </p:nvSpPr>
          <p:spPr bwMode="auto">
            <a:xfrm>
              <a:off x="3950" y="3680"/>
              <a:ext cx="121"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571" name="Rectangle 211"/>
            <p:cNvSpPr>
              <a:spLocks noChangeArrowheads="1"/>
            </p:cNvSpPr>
            <p:nvPr/>
          </p:nvSpPr>
          <p:spPr bwMode="auto">
            <a:xfrm>
              <a:off x="3957" y="3680"/>
              <a:ext cx="117"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IIF</a:t>
              </a:r>
              <a:endParaRPr lang="en-US" sz="2800">
                <a:latin typeface="Helvetica" pitchFamily="34" charset="0"/>
              </a:endParaRPr>
            </a:p>
          </p:txBody>
        </p:sp>
        <p:grpSp>
          <p:nvGrpSpPr>
            <p:cNvPr id="21572" name="Group 212"/>
            <p:cNvGrpSpPr>
              <a:grpSpLocks/>
            </p:cNvGrpSpPr>
            <p:nvPr/>
          </p:nvGrpSpPr>
          <p:grpSpPr bwMode="auto">
            <a:xfrm>
              <a:off x="3479" y="3633"/>
              <a:ext cx="377" cy="229"/>
              <a:chOff x="3479" y="3633"/>
              <a:chExt cx="377" cy="229"/>
            </a:xfrm>
          </p:grpSpPr>
          <p:sp>
            <p:nvSpPr>
              <p:cNvPr id="21604" name="Oval 213"/>
              <p:cNvSpPr>
                <a:spLocks noChangeArrowheads="1"/>
              </p:cNvSpPr>
              <p:nvPr/>
            </p:nvSpPr>
            <p:spPr bwMode="auto">
              <a:xfrm>
                <a:off x="3479" y="3660"/>
                <a:ext cx="236" cy="195"/>
              </a:xfrm>
              <a:prstGeom prst="ellipse">
                <a:avLst/>
              </a:prstGeom>
              <a:solidFill>
                <a:srgbClr val="FFFF00"/>
              </a:solidFill>
              <a:ln w="11113">
                <a:solidFill>
                  <a:srgbClr val="000000"/>
                </a:solidFill>
                <a:round/>
                <a:headEnd/>
                <a:tailEnd/>
              </a:ln>
            </p:spPr>
            <p:txBody>
              <a:bodyPr/>
              <a:lstStyle/>
              <a:p>
                <a:endParaRPr lang="en-US"/>
              </a:p>
            </p:txBody>
          </p:sp>
          <p:sp>
            <p:nvSpPr>
              <p:cNvPr id="21605" name="Oval 214"/>
              <p:cNvSpPr>
                <a:spLocks noChangeArrowheads="1"/>
              </p:cNvSpPr>
              <p:nvPr/>
            </p:nvSpPr>
            <p:spPr bwMode="auto">
              <a:xfrm>
                <a:off x="3573" y="3633"/>
                <a:ext cx="283" cy="229"/>
              </a:xfrm>
              <a:prstGeom prst="ellipse">
                <a:avLst/>
              </a:prstGeom>
              <a:solidFill>
                <a:srgbClr val="FFFF00"/>
              </a:solidFill>
              <a:ln w="11113">
                <a:solidFill>
                  <a:srgbClr val="000000"/>
                </a:solidFill>
                <a:round/>
                <a:headEnd/>
                <a:tailEnd/>
              </a:ln>
            </p:spPr>
            <p:txBody>
              <a:bodyPr/>
              <a:lstStyle/>
              <a:p>
                <a:endParaRPr lang="en-US"/>
              </a:p>
            </p:txBody>
          </p:sp>
          <p:sp>
            <p:nvSpPr>
              <p:cNvPr id="21606" name="Rectangle 215"/>
              <p:cNvSpPr>
                <a:spLocks noChangeArrowheads="1"/>
              </p:cNvSpPr>
              <p:nvPr/>
            </p:nvSpPr>
            <p:spPr bwMode="auto">
              <a:xfrm>
                <a:off x="3540" y="3701"/>
                <a:ext cx="128" cy="1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607" name="Rectangle 216"/>
              <p:cNvSpPr>
                <a:spLocks noChangeArrowheads="1"/>
              </p:cNvSpPr>
              <p:nvPr/>
            </p:nvSpPr>
            <p:spPr bwMode="auto">
              <a:xfrm>
                <a:off x="3547" y="3701"/>
                <a:ext cx="122"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a:solidFill>
                      <a:srgbClr val="000000"/>
                    </a:solidFill>
                    <a:latin typeface="Helvetica" pitchFamily="34" charset="0"/>
                  </a:rPr>
                  <a:t>IIE</a:t>
                </a:r>
                <a:endParaRPr lang="en-US" sz="2800">
                  <a:latin typeface="Helvetica" pitchFamily="34" charset="0"/>
                </a:endParaRPr>
              </a:p>
            </p:txBody>
          </p:sp>
        </p:grpSp>
        <p:grpSp>
          <p:nvGrpSpPr>
            <p:cNvPr id="21573" name="Group 217"/>
            <p:cNvGrpSpPr>
              <a:grpSpLocks/>
            </p:cNvGrpSpPr>
            <p:nvPr/>
          </p:nvGrpSpPr>
          <p:grpSpPr bwMode="auto">
            <a:xfrm>
              <a:off x="3499" y="3277"/>
              <a:ext cx="54" cy="329"/>
              <a:chOff x="3499" y="3277"/>
              <a:chExt cx="54" cy="329"/>
            </a:xfrm>
          </p:grpSpPr>
          <p:sp>
            <p:nvSpPr>
              <p:cNvPr id="21602" name="Freeform 218"/>
              <p:cNvSpPr>
                <a:spLocks/>
              </p:cNvSpPr>
              <p:nvPr/>
            </p:nvSpPr>
            <p:spPr bwMode="auto">
              <a:xfrm>
                <a:off x="3499" y="3512"/>
                <a:ext cx="54" cy="94"/>
              </a:xfrm>
              <a:custGeom>
                <a:avLst/>
                <a:gdLst>
                  <a:gd name="T0" fmla="*/ 27 w 54"/>
                  <a:gd name="T1" fmla="*/ 94 h 94"/>
                  <a:gd name="T2" fmla="*/ 0 w 54"/>
                  <a:gd name="T3" fmla="*/ 0 h 94"/>
                  <a:gd name="T4" fmla="*/ 27 w 54"/>
                  <a:gd name="T5" fmla="*/ 0 h 94"/>
                  <a:gd name="T6" fmla="*/ 54 w 54"/>
                  <a:gd name="T7" fmla="*/ 0 h 94"/>
                  <a:gd name="T8" fmla="*/ 27 w 54"/>
                  <a:gd name="T9" fmla="*/ 94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94">
                    <a:moveTo>
                      <a:pt x="27" y="94"/>
                    </a:moveTo>
                    <a:lnTo>
                      <a:pt x="0" y="0"/>
                    </a:lnTo>
                    <a:lnTo>
                      <a:pt x="27" y="0"/>
                    </a:lnTo>
                    <a:lnTo>
                      <a:pt x="54" y="0"/>
                    </a:lnTo>
                    <a:lnTo>
                      <a:pt x="27"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603" name="Line 219"/>
              <p:cNvSpPr>
                <a:spLocks noChangeShapeType="1"/>
              </p:cNvSpPr>
              <p:nvPr/>
            </p:nvSpPr>
            <p:spPr bwMode="auto">
              <a:xfrm>
                <a:off x="3526" y="3277"/>
                <a:ext cx="1" cy="23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1574" name="Rectangle 220"/>
            <p:cNvSpPr>
              <a:spLocks noChangeArrowheads="1"/>
            </p:cNvSpPr>
            <p:nvPr/>
          </p:nvSpPr>
          <p:spPr bwMode="auto">
            <a:xfrm>
              <a:off x="2732" y="3391"/>
              <a:ext cx="611"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ATP hydrolysis</a:t>
              </a:r>
              <a:endParaRPr lang="en-US" sz="2800">
                <a:latin typeface="Helvetica" pitchFamily="34" charset="0"/>
              </a:endParaRPr>
            </a:p>
          </p:txBody>
        </p:sp>
        <p:sp>
          <p:nvSpPr>
            <p:cNvPr id="21575" name="Rectangle 221"/>
            <p:cNvSpPr>
              <a:spLocks noChangeArrowheads="1"/>
            </p:cNvSpPr>
            <p:nvPr/>
          </p:nvSpPr>
          <p:spPr bwMode="auto">
            <a:xfrm>
              <a:off x="4045" y="4185"/>
              <a:ext cx="147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initiation complex, DNA melted at Inr</a:t>
              </a:r>
              <a:endParaRPr lang="en-US" sz="2800">
                <a:latin typeface="Helvetica" pitchFamily="34" charset="0"/>
              </a:endParaRPr>
            </a:p>
          </p:txBody>
        </p:sp>
        <p:grpSp>
          <p:nvGrpSpPr>
            <p:cNvPr id="21576" name="Group 222"/>
            <p:cNvGrpSpPr>
              <a:grpSpLocks/>
            </p:cNvGrpSpPr>
            <p:nvPr/>
          </p:nvGrpSpPr>
          <p:grpSpPr bwMode="auto">
            <a:xfrm>
              <a:off x="3792" y="2832"/>
              <a:ext cx="404" cy="430"/>
              <a:chOff x="2954" y="2113"/>
              <a:chExt cx="404" cy="430"/>
            </a:xfrm>
          </p:grpSpPr>
          <p:sp>
            <p:nvSpPr>
              <p:cNvPr id="21591" name="AutoShape 223"/>
              <p:cNvSpPr>
                <a:spLocks noChangeArrowheads="1"/>
              </p:cNvSpPr>
              <p:nvPr/>
            </p:nvSpPr>
            <p:spPr bwMode="auto">
              <a:xfrm>
                <a:off x="2954" y="2133"/>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592" name="AutoShape 224"/>
              <p:cNvSpPr>
                <a:spLocks noChangeArrowheads="1"/>
              </p:cNvSpPr>
              <p:nvPr/>
            </p:nvSpPr>
            <p:spPr bwMode="auto">
              <a:xfrm>
                <a:off x="3028" y="2153"/>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593" name="AutoShape 225"/>
              <p:cNvSpPr>
                <a:spLocks noChangeArrowheads="1"/>
              </p:cNvSpPr>
              <p:nvPr/>
            </p:nvSpPr>
            <p:spPr bwMode="auto">
              <a:xfrm>
                <a:off x="3116" y="2113"/>
                <a:ext cx="141" cy="148"/>
              </a:xfrm>
              <a:prstGeom prst="roundRect">
                <a:avLst>
                  <a:gd name="adj" fmla="val 64537"/>
                </a:avLst>
              </a:prstGeom>
              <a:solidFill>
                <a:srgbClr val="009900"/>
              </a:solidFill>
              <a:ln w="11113">
                <a:solidFill>
                  <a:srgbClr val="000000"/>
                </a:solidFill>
                <a:round/>
                <a:headEnd/>
                <a:tailEnd/>
              </a:ln>
            </p:spPr>
            <p:txBody>
              <a:bodyPr/>
              <a:lstStyle/>
              <a:p>
                <a:endParaRPr lang="en-US"/>
              </a:p>
            </p:txBody>
          </p:sp>
          <p:sp>
            <p:nvSpPr>
              <p:cNvPr id="21594" name="AutoShape 226"/>
              <p:cNvSpPr>
                <a:spLocks noChangeArrowheads="1"/>
              </p:cNvSpPr>
              <p:nvPr/>
            </p:nvSpPr>
            <p:spPr bwMode="auto">
              <a:xfrm>
                <a:off x="3190" y="2133"/>
                <a:ext cx="141" cy="148"/>
              </a:xfrm>
              <a:prstGeom prst="roundRect">
                <a:avLst>
                  <a:gd name="adj" fmla="val 64537"/>
                </a:avLst>
              </a:prstGeom>
              <a:solidFill>
                <a:srgbClr val="009900"/>
              </a:solidFill>
              <a:ln w="11113">
                <a:solidFill>
                  <a:srgbClr val="000000"/>
                </a:solidFill>
                <a:round/>
                <a:headEnd/>
                <a:tailEnd/>
              </a:ln>
            </p:spPr>
            <p:txBody>
              <a:bodyPr/>
              <a:lstStyle/>
              <a:p>
                <a:endParaRPr lang="en-US"/>
              </a:p>
            </p:txBody>
          </p:sp>
          <p:sp>
            <p:nvSpPr>
              <p:cNvPr id="21595" name="AutoShape 227"/>
              <p:cNvSpPr>
                <a:spLocks noChangeArrowheads="1"/>
              </p:cNvSpPr>
              <p:nvPr/>
            </p:nvSpPr>
            <p:spPr bwMode="auto">
              <a:xfrm>
                <a:off x="2981" y="2241"/>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596" name="AutoShape 228"/>
              <p:cNvSpPr>
                <a:spLocks noChangeArrowheads="1"/>
              </p:cNvSpPr>
              <p:nvPr/>
            </p:nvSpPr>
            <p:spPr bwMode="auto">
              <a:xfrm>
                <a:off x="3102" y="2214"/>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597" name="AutoShape 229"/>
              <p:cNvSpPr>
                <a:spLocks noChangeArrowheads="1"/>
              </p:cNvSpPr>
              <p:nvPr/>
            </p:nvSpPr>
            <p:spPr bwMode="auto">
              <a:xfrm>
                <a:off x="3028" y="2328"/>
                <a:ext cx="142" cy="215"/>
              </a:xfrm>
              <a:prstGeom prst="roundRect">
                <a:avLst>
                  <a:gd name="adj" fmla="val 64083"/>
                </a:avLst>
              </a:prstGeom>
              <a:solidFill>
                <a:srgbClr val="996633"/>
              </a:solidFill>
              <a:ln w="11113">
                <a:solidFill>
                  <a:srgbClr val="000000"/>
                </a:solidFill>
                <a:round/>
                <a:headEnd/>
                <a:tailEnd/>
              </a:ln>
            </p:spPr>
            <p:txBody>
              <a:bodyPr/>
              <a:lstStyle/>
              <a:p>
                <a:endParaRPr lang="en-US"/>
              </a:p>
            </p:txBody>
          </p:sp>
          <p:sp>
            <p:nvSpPr>
              <p:cNvPr id="21598" name="AutoShape 230"/>
              <p:cNvSpPr>
                <a:spLocks noChangeArrowheads="1"/>
              </p:cNvSpPr>
              <p:nvPr/>
            </p:nvSpPr>
            <p:spPr bwMode="auto">
              <a:xfrm>
                <a:off x="3129" y="2301"/>
                <a:ext cx="142" cy="215"/>
              </a:xfrm>
              <a:prstGeom prst="roundRect">
                <a:avLst>
                  <a:gd name="adj" fmla="val 64083"/>
                </a:avLst>
              </a:prstGeom>
              <a:solidFill>
                <a:srgbClr val="996633"/>
              </a:solidFill>
              <a:ln w="11113">
                <a:solidFill>
                  <a:srgbClr val="000000"/>
                </a:solidFill>
                <a:round/>
                <a:headEnd/>
                <a:tailEnd/>
              </a:ln>
            </p:spPr>
            <p:txBody>
              <a:bodyPr/>
              <a:lstStyle/>
              <a:p>
                <a:endParaRPr lang="en-US"/>
              </a:p>
            </p:txBody>
          </p:sp>
          <p:sp>
            <p:nvSpPr>
              <p:cNvPr id="21599" name="AutoShape 231"/>
              <p:cNvSpPr>
                <a:spLocks noChangeArrowheads="1"/>
              </p:cNvSpPr>
              <p:nvPr/>
            </p:nvSpPr>
            <p:spPr bwMode="auto">
              <a:xfrm>
                <a:off x="3217" y="2227"/>
                <a:ext cx="141" cy="215"/>
              </a:xfrm>
              <a:prstGeom prst="roundRect">
                <a:avLst>
                  <a:gd name="adj" fmla="val 64537"/>
                </a:avLst>
              </a:prstGeom>
              <a:solidFill>
                <a:srgbClr val="996633"/>
              </a:solidFill>
              <a:ln w="11113">
                <a:solidFill>
                  <a:srgbClr val="000000"/>
                </a:solidFill>
                <a:round/>
                <a:headEnd/>
                <a:tailEnd/>
              </a:ln>
            </p:spPr>
            <p:txBody>
              <a:bodyPr/>
              <a:lstStyle/>
              <a:p>
                <a:endParaRPr lang="en-US"/>
              </a:p>
            </p:txBody>
          </p:sp>
          <p:sp>
            <p:nvSpPr>
              <p:cNvPr id="21600" name="Rectangle 232"/>
              <p:cNvSpPr>
                <a:spLocks noChangeArrowheads="1"/>
              </p:cNvSpPr>
              <p:nvPr/>
            </p:nvSpPr>
            <p:spPr bwMode="auto">
              <a:xfrm>
                <a:off x="3102" y="2267"/>
                <a:ext cx="115"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601" name="Rectangle 233"/>
              <p:cNvSpPr>
                <a:spLocks noChangeArrowheads="1"/>
              </p:cNvSpPr>
              <p:nvPr/>
            </p:nvSpPr>
            <p:spPr bwMode="auto">
              <a:xfrm>
                <a:off x="3102" y="2271"/>
                <a:ext cx="11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IIH</a:t>
                </a:r>
                <a:endParaRPr lang="en-US" sz="2800">
                  <a:latin typeface="Helvetica" pitchFamily="34" charset="0"/>
                </a:endParaRPr>
              </a:p>
            </p:txBody>
          </p:sp>
        </p:grpSp>
        <p:grpSp>
          <p:nvGrpSpPr>
            <p:cNvPr id="21577" name="Group 234"/>
            <p:cNvGrpSpPr>
              <a:grpSpLocks/>
            </p:cNvGrpSpPr>
            <p:nvPr/>
          </p:nvGrpSpPr>
          <p:grpSpPr bwMode="auto">
            <a:xfrm>
              <a:off x="3696" y="3792"/>
              <a:ext cx="404" cy="430"/>
              <a:chOff x="2954" y="2113"/>
              <a:chExt cx="404" cy="430"/>
            </a:xfrm>
          </p:grpSpPr>
          <p:sp>
            <p:nvSpPr>
              <p:cNvPr id="21580" name="AutoShape 235"/>
              <p:cNvSpPr>
                <a:spLocks noChangeArrowheads="1"/>
              </p:cNvSpPr>
              <p:nvPr/>
            </p:nvSpPr>
            <p:spPr bwMode="auto">
              <a:xfrm>
                <a:off x="2954" y="2133"/>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581" name="AutoShape 236"/>
              <p:cNvSpPr>
                <a:spLocks noChangeArrowheads="1"/>
              </p:cNvSpPr>
              <p:nvPr/>
            </p:nvSpPr>
            <p:spPr bwMode="auto">
              <a:xfrm>
                <a:off x="3028" y="2153"/>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582" name="AutoShape 237"/>
              <p:cNvSpPr>
                <a:spLocks noChangeArrowheads="1"/>
              </p:cNvSpPr>
              <p:nvPr/>
            </p:nvSpPr>
            <p:spPr bwMode="auto">
              <a:xfrm>
                <a:off x="3116" y="2113"/>
                <a:ext cx="141" cy="148"/>
              </a:xfrm>
              <a:prstGeom prst="roundRect">
                <a:avLst>
                  <a:gd name="adj" fmla="val 64537"/>
                </a:avLst>
              </a:prstGeom>
              <a:solidFill>
                <a:srgbClr val="009900"/>
              </a:solidFill>
              <a:ln w="11113">
                <a:solidFill>
                  <a:srgbClr val="000000"/>
                </a:solidFill>
                <a:round/>
                <a:headEnd/>
                <a:tailEnd/>
              </a:ln>
            </p:spPr>
            <p:txBody>
              <a:bodyPr/>
              <a:lstStyle/>
              <a:p>
                <a:endParaRPr lang="en-US"/>
              </a:p>
            </p:txBody>
          </p:sp>
          <p:sp>
            <p:nvSpPr>
              <p:cNvPr id="21583" name="AutoShape 238"/>
              <p:cNvSpPr>
                <a:spLocks noChangeArrowheads="1"/>
              </p:cNvSpPr>
              <p:nvPr/>
            </p:nvSpPr>
            <p:spPr bwMode="auto">
              <a:xfrm>
                <a:off x="3190" y="2133"/>
                <a:ext cx="141" cy="148"/>
              </a:xfrm>
              <a:prstGeom prst="roundRect">
                <a:avLst>
                  <a:gd name="adj" fmla="val 64537"/>
                </a:avLst>
              </a:prstGeom>
              <a:solidFill>
                <a:srgbClr val="009900"/>
              </a:solidFill>
              <a:ln w="11113">
                <a:solidFill>
                  <a:srgbClr val="000000"/>
                </a:solidFill>
                <a:round/>
                <a:headEnd/>
                <a:tailEnd/>
              </a:ln>
            </p:spPr>
            <p:txBody>
              <a:bodyPr/>
              <a:lstStyle/>
              <a:p>
                <a:endParaRPr lang="en-US"/>
              </a:p>
            </p:txBody>
          </p:sp>
          <p:sp>
            <p:nvSpPr>
              <p:cNvPr id="21584" name="AutoShape 239"/>
              <p:cNvSpPr>
                <a:spLocks noChangeArrowheads="1"/>
              </p:cNvSpPr>
              <p:nvPr/>
            </p:nvSpPr>
            <p:spPr bwMode="auto">
              <a:xfrm>
                <a:off x="2981" y="2241"/>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585" name="AutoShape 240"/>
              <p:cNvSpPr>
                <a:spLocks noChangeArrowheads="1"/>
              </p:cNvSpPr>
              <p:nvPr/>
            </p:nvSpPr>
            <p:spPr bwMode="auto">
              <a:xfrm>
                <a:off x="3102" y="2214"/>
                <a:ext cx="142" cy="148"/>
              </a:xfrm>
              <a:prstGeom prst="roundRect">
                <a:avLst>
                  <a:gd name="adj" fmla="val 64083"/>
                </a:avLst>
              </a:prstGeom>
              <a:solidFill>
                <a:srgbClr val="009900"/>
              </a:solidFill>
              <a:ln w="11113">
                <a:solidFill>
                  <a:srgbClr val="000000"/>
                </a:solidFill>
                <a:round/>
                <a:headEnd/>
                <a:tailEnd/>
              </a:ln>
            </p:spPr>
            <p:txBody>
              <a:bodyPr/>
              <a:lstStyle/>
              <a:p>
                <a:endParaRPr lang="en-US"/>
              </a:p>
            </p:txBody>
          </p:sp>
          <p:sp>
            <p:nvSpPr>
              <p:cNvPr id="21586" name="AutoShape 241"/>
              <p:cNvSpPr>
                <a:spLocks noChangeArrowheads="1"/>
              </p:cNvSpPr>
              <p:nvPr/>
            </p:nvSpPr>
            <p:spPr bwMode="auto">
              <a:xfrm>
                <a:off x="3028" y="2328"/>
                <a:ext cx="142" cy="215"/>
              </a:xfrm>
              <a:prstGeom prst="roundRect">
                <a:avLst>
                  <a:gd name="adj" fmla="val 64083"/>
                </a:avLst>
              </a:prstGeom>
              <a:solidFill>
                <a:srgbClr val="996633"/>
              </a:solidFill>
              <a:ln w="11113">
                <a:solidFill>
                  <a:srgbClr val="000000"/>
                </a:solidFill>
                <a:round/>
                <a:headEnd/>
                <a:tailEnd/>
              </a:ln>
            </p:spPr>
            <p:txBody>
              <a:bodyPr/>
              <a:lstStyle/>
              <a:p>
                <a:endParaRPr lang="en-US"/>
              </a:p>
            </p:txBody>
          </p:sp>
          <p:sp>
            <p:nvSpPr>
              <p:cNvPr id="21587" name="AutoShape 242"/>
              <p:cNvSpPr>
                <a:spLocks noChangeArrowheads="1"/>
              </p:cNvSpPr>
              <p:nvPr/>
            </p:nvSpPr>
            <p:spPr bwMode="auto">
              <a:xfrm>
                <a:off x="3129" y="2301"/>
                <a:ext cx="142" cy="215"/>
              </a:xfrm>
              <a:prstGeom prst="roundRect">
                <a:avLst>
                  <a:gd name="adj" fmla="val 64083"/>
                </a:avLst>
              </a:prstGeom>
              <a:solidFill>
                <a:srgbClr val="996633"/>
              </a:solidFill>
              <a:ln w="11113">
                <a:solidFill>
                  <a:srgbClr val="000000"/>
                </a:solidFill>
                <a:round/>
                <a:headEnd/>
                <a:tailEnd/>
              </a:ln>
            </p:spPr>
            <p:txBody>
              <a:bodyPr/>
              <a:lstStyle/>
              <a:p>
                <a:endParaRPr lang="en-US"/>
              </a:p>
            </p:txBody>
          </p:sp>
          <p:sp>
            <p:nvSpPr>
              <p:cNvPr id="21588" name="AutoShape 243"/>
              <p:cNvSpPr>
                <a:spLocks noChangeArrowheads="1"/>
              </p:cNvSpPr>
              <p:nvPr/>
            </p:nvSpPr>
            <p:spPr bwMode="auto">
              <a:xfrm>
                <a:off x="3217" y="2227"/>
                <a:ext cx="141" cy="215"/>
              </a:xfrm>
              <a:prstGeom prst="roundRect">
                <a:avLst>
                  <a:gd name="adj" fmla="val 64537"/>
                </a:avLst>
              </a:prstGeom>
              <a:solidFill>
                <a:srgbClr val="996633"/>
              </a:solidFill>
              <a:ln w="11113">
                <a:solidFill>
                  <a:srgbClr val="000000"/>
                </a:solidFill>
                <a:round/>
                <a:headEnd/>
                <a:tailEnd/>
              </a:ln>
            </p:spPr>
            <p:txBody>
              <a:bodyPr/>
              <a:lstStyle/>
              <a:p>
                <a:endParaRPr lang="en-US"/>
              </a:p>
            </p:txBody>
          </p:sp>
          <p:sp>
            <p:nvSpPr>
              <p:cNvPr id="21589" name="Rectangle 244"/>
              <p:cNvSpPr>
                <a:spLocks noChangeArrowheads="1"/>
              </p:cNvSpPr>
              <p:nvPr/>
            </p:nvSpPr>
            <p:spPr bwMode="auto">
              <a:xfrm>
                <a:off x="3102" y="2267"/>
                <a:ext cx="115"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1590" name="Rectangle 245"/>
              <p:cNvSpPr>
                <a:spLocks noChangeArrowheads="1"/>
              </p:cNvSpPr>
              <p:nvPr/>
            </p:nvSpPr>
            <p:spPr bwMode="auto">
              <a:xfrm>
                <a:off x="3105" y="2268"/>
                <a:ext cx="11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100">
                    <a:solidFill>
                      <a:srgbClr val="000000"/>
                    </a:solidFill>
                    <a:latin typeface="Helvetica" pitchFamily="34" charset="0"/>
                  </a:rPr>
                  <a:t>IIH</a:t>
                </a:r>
                <a:endParaRPr lang="en-US" sz="2800">
                  <a:latin typeface="Helvetica" pitchFamily="34" charset="0"/>
                </a:endParaRPr>
              </a:p>
            </p:txBody>
          </p:sp>
        </p:grpSp>
        <p:sp>
          <p:nvSpPr>
            <p:cNvPr id="21578" name="Rectangle 246"/>
            <p:cNvSpPr>
              <a:spLocks noChangeArrowheads="1"/>
            </p:cNvSpPr>
            <p:nvPr/>
          </p:nvSpPr>
          <p:spPr bwMode="auto">
            <a:xfrm>
              <a:off x="2214" y="4037"/>
              <a:ext cx="2705" cy="47"/>
            </a:xfrm>
            <a:prstGeom prst="rect">
              <a:avLst/>
            </a:prstGeom>
            <a:solidFill>
              <a:srgbClr val="FFFFFF"/>
            </a:solidFill>
            <a:ln w="11113">
              <a:solidFill>
                <a:srgbClr val="000000"/>
              </a:solidFill>
              <a:miter lim="800000"/>
              <a:headEnd/>
              <a:tailEnd/>
            </a:ln>
          </p:spPr>
          <p:txBody>
            <a:bodyPr/>
            <a:lstStyle/>
            <a:p>
              <a:endParaRPr lang="en-US"/>
            </a:p>
          </p:txBody>
        </p:sp>
        <p:sp>
          <p:nvSpPr>
            <p:cNvPr id="21579" name="Oval 247"/>
            <p:cNvSpPr>
              <a:spLocks noChangeArrowheads="1"/>
            </p:cNvSpPr>
            <p:nvPr/>
          </p:nvSpPr>
          <p:spPr bwMode="auto">
            <a:xfrm>
              <a:off x="3614" y="4003"/>
              <a:ext cx="188" cy="115"/>
            </a:xfrm>
            <a:prstGeom prst="ellipse">
              <a:avLst/>
            </a:prstGeom>
            <a:solidFill>
              <a:srgbClr val="FFFFFF"/>
            </a:solidFill>
            <a:ln w="11113">
              <a:solidFill>
                <a:srgbClr val="000000"/>
              </a:solidFill>
              <a:round/>
              <a:headEnd/>
              <a:tailEnd/>
            </a:ln>
          </p:spPr>
          <p:txBody>
            <a:bodyPr/>
            <a:lstStyle/>
            <a:p>
              <a:endParaRPr lang="en-US"/>
            </a:p>
          </p:txBody>
        </p:sp>
      </p:grpSp>
      <p:sp>
        <p:nvSpPr>
          <p:cNvPr id="21511" name="Text Box 248"/>
          <p:cNvSpPr txBox="1">
            <a:spLocks noChangeArrowheads="1"/>
          </p:cNvSpPr>
          <p:nvPr/>
        </p:nvSpPr>
        <p:spPr bwMode="auto">
          <a:xfrm>
            <a:off x="8077200" y="4800600"/>
            <a:ext cx="76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r>
              <a:rPr lang="en-US" sz="1800">
                <a:latin typeface="Helvetica" pitchFamily="34" charset="0"/>
              </a:rPr>
              <a:t>= PIC</a:t>
            </a:r>
          </a:p>
        </p:txBody>
      </p:sp>
      <p:sp>
        <p:nvSpPr>
          <p:cNvPr id="21512" name="Text Box 249"/>
          <p:cNvSpPr txBox="1">
            <a:spLocks noChangeArrowheads="1"/>
          </p:cNvSpPr>
          <p:nvPr/>
        </p:nvSpPr>
        <p:spPr bwMode="auto">
          <a:xfrm>
            <a:off x="5791200" y="6324600"/>
            <a:ext cx="1568450"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r>
              <a:rPr lang="en-US" sz="1800">
                <a:latin typeface="Helvetica" pitchFamily="34" charset="0"/>
              </a:rPr>
              <a:t>Activated PIC</a:t>
            </a:r>
          </a:p>
        </p:txBody>
      </p:sp>
      <p:sp>
        <p:nvSpPr>
          <p:cNvPr id="2" name="Slide Number Placeholder 1"/>
          <p:cNvSpPr>
            <a:spLocks noGrp="1"/>
          </p:cNvSpPr>
          <p:nvPr>
            <p:ph type="sldNum" sz="quarter" idx="12"/>
          </p:nvPr>
        </p:nvSpPr>
        <p:spPr/>
        <p:txBody>
          <a:bodyPr/>
          <a:lstStyle/>
          <a:p>
            <a:fld id="{781C0F97-348B-46A2-84FE-EBA07D71BB30}" type="slidenum">
              <a:rPr lang="en-GB" smtClean="0"/>
              <a:t>19</a:t>
            </a:fld>
            <a:endParaRPr lang="en-GB"/>
          </a:p>
        </p:txBody>
      </p:sp>
    </p:spTree>
    <p:extLst>
      <p:ext uri="{BB962C8B-B14F-4D97-AF65-F5344CB8AC3E}">
        <p14:creationId xmlns:p14="http://schemas.microsoft.com/office/powerpoint/2010/main" val="1244296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06002"/>
          <p:cNvPicPr>
            <a:picLocks noChangeAspect="1" noChangeArrowheads="1"/>
          </p:cNvPicPr>
          <p:nvPr/>
        </p:nvPicPr>
        <p:blipFill>
          <a:blip r:embed="rId2">
            <a:extLst>
              <a:ext uri="{28A0092B-C50C-407E-A947-70E740481C1C}">
                <a14:useLocalDpi xmlns:a14="http://schemas.microsoft.com/office/drawing/2010/main" val="0"/>
              </a:ext>
            </a:extLst>
          </a:blip>
          <a:srcRect t="20000" b="39999"/>
          <a:stretch>
            <a:fillRect/>
          </a:stretch>
        </p:blipFill>
        <p:spPr bwMode="auto">
          <a:xfrm>
            <a:off x="228600" y="304800"/>
            <a:ext cx="449262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9" name="Text Box 6"/>
          <p:cNvSpPr txBox="1">
            <a:spLocks noChangeArrowheads="1"/>
          </p:cNvSpPr>
          <p:nvPr/>
        </p:nvSpPr>
        <p:spPr bwMode="auto">
          <a:xfrm>
            <a:off x="3810000" y="685800"/>
            <a:ext cx="5105400" cy="270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buFontTx/>
              <a:buAutoNum type="arabicPeriod"/>
            </a:pPr>
            <a:r>
              <a:rPr lang="en-US">
                <a:latin typeface="Times New Roman" pitchFamily="16" charset="0"/>
                <a:cs typeface="Times New Roman" pitchFamily="16" charset="0"/>
              </a:rPr>
              <a:t>What are two major differences between transcription in prokaryotic and eukaryotic cells?</a:t>
            </a:r>
          </a:p>
          <a:p>
            <a:pPr eaLnBrk="1" hangingPunct="1">
              <a:spcBef>
                <a:spcPct val="50000"/>
              </a:spcBef>
              <a:buFontTx/>
              <a:buAutoNum type="arabicPeriod"/>
            </a:pPr>
            <a:r>
              <a:rPr lang="en-US">
                <a:latin typeface="Times New Roman" pitchFamily="16" charset="0"/>
                <a:cs typeface="Times New Roman" pitchFamily="16" charset="0"/>
              </a:rPr>
              <a:t>RNA polymerase and DNA polymerase enzymes catalyze the “same” reaction, but there are some distinct differences in what is required to make them begin catalysis and end catalysis.  What are these differences?</a:t>
            </a:r>
          </a:p>
        </p:txBody>
      </p:sp>
      <p:sp>
        <p:nvSpPr>
          <p:cNvPr id="4100" name="Text Box 7"/>
          <p:cNvSpPr txBox="1">
            <a:spLocks noChangeArrowheads="1"/>
          </p:cNvSpPr>
          <p:nvPr/>
        </p:nvSpPr>
        <p:spPr bwMode="auto">
          <a:xfrm>
            <a:off x="304800" y="4038600"/>
            <a:ext cx="8610600" cy="178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buFontTx/>
              <a:buAutoNum type="arabicPeriod" startAt="3"/>
            </a:pPr>
            <a:r>
              <a:rPr lang="en-US">
                <a:latin typeface="Times New Roman" pitchFamily="16" charset="0"/>
                <a:cs typeface="Times New Roman" pitchFamily="16" charset="0"/>
              </a:rPr>
              <a:t>Which is more accurate, DNA replication or RNA transcription?  </a:t>
            </a:r>
          </a:p>
          <a:p>
            <a:pPr eaLnBrk="1" hangingPunct="1">
              <a:spcBef>
                <a:spcPct val="50000"/>
              </a:spcBef>
              <a:buFontTx/>
              <a:buAutoNum type="arabicPeriod" startAt="3"/>
            </a:pPr>
            <a:r>
              <a:rPr lang="en-US">
                <a:latin typeface="Times New Roman" pitchFamily="16" charset="0"/>
                <a:cs typeface="Times New Roman" pitchFamily="16" charset="0"/>
              </a:rPr>
              <a:t>Explain the proteins and mechanisms involved in the </a:t>
            </a:r>
            <a:r>
              <a:rPr lang="en-US" i="1">
                <a:latin typeface="Times New Roman" pitchFamily="16" charset="0"/>
                <a:cs typeface="Times New Roman" pitchFamily="16" charset="0"/>
              </a:rPr>
              <a:t>initiation</a:t>
            </a:r>
            <a:r>
              <a:rPr lang="en-US">
                <a:latin typeface="Times New Roman" pitchFamily="16" charset="0"/>
                <a:cs typeface="Times New Roman" pitchFamily="16" charset="0"/>
              </a:rPr>
              <a:t> of transcription</a:t>
            </a:r>
          </a:p>
          <a:p>
            <a:pPr eaLnBrk="1" hangingPunct="1">
              <a:spcBef>
                <a:spcPct val="50000"/>
              </a:spcBef>
              <a:buFontTx/>
              <a:buAutoNum type="arabicPeriod" startAt="3"/>
            </a:pPr>
            <a:r>
              <a:rPr lang="en-US">
                <a:latin typeface="Times New Roman" pitchFamily="16" charset="0"/>
                <a:cs typeface="Times New Roman" pitchFamily="16" charset="0"/>
              </a:rPr>
              <a:t>What determines how many copies of a transcript (mRNA) are made?</a:t>
            </a:r>
          </a:p>
          <a:p>
            <a:pPr eaLnBrk="1" hangingPunct="1">
              <a:spcBef>
                <a:spcPct val="50000"/>
              </a:spcBef>
              <a:buFontTx/>
              <a:buAutoNum type="arabicPeriod" startAt="3"/>
            </a:pPr>
            <a:r>
              <a:rPr lang="en-US">
                <a:latin typeface="Times New Roman" pitchFamily="16" charset="0"/>
                <a:cs typeface="Times New Roman" pitchFamily="16" charset="0"/>
              </a:rPr>
              <a:t>How are </a:t>
            </a:r>
            <a:r>
              <a:rPr lang="en-US" i="1">
                <a:latin typeface="Times New Roman" pitchFamily="16" charset="0"/>
                <a:cs typeface="Times New Roman" pitchFamily="16" charset="0"/>
              </a:rPr>
              <a:t>elongation</a:t>
            </a:r>
            <a:r>
              <a:rPr lang="en-US">
                <a:latin typeface="Times New Roman" pitchFamily="16" charset="0"/>
                <a:cs typeface="Times New Roman" pitchFamily="16" charset="0"/>
              </a:rPr>
              <a:t> and </a:t>
            </a:r>
            <a:r>
              <a:rPr lang="en-US" i="1">
                <a:latin typeface="Times New Roman" pitchFamily="16" charset="0"/>
                <a:cs typeface="Times New Roman" pitchFamily="16" charset="0"/>
              </a:rPr>
              <a:t>termination</a:t>
            </a:r>
            <a:r>
              <a:rPr lang="en-US">
                <a:latin typeface="Times New Roman" pitchFamily="16" charset="0"/>
                <a:cs typeface="Times New Roman" pitchFamily="16" charset="0"/>
              </a:rPr>
              <a:t> of the transcript regulated?</a:t>
            </a:r>
          </a:p>
        </p:txBody>
      </p:sp>
      <p:sp>
        <p:nvSpPr>
          <p:cNvPr id="2" name="Slide Number Placeholder 1"/>
          <p:cNvSpPr>
            <a:spLocks noGrp="1"/>
          </p:cNvSpPr>
          <p:nvPr>
            <p:ph type="sldNum" sz="quarter" idx="12"/>
          </p:nvPr>
        </p:nvSpPr>
        <p:spPr/>
        <p:txBody>
          <a:bodyPr/>
          <a:lstStyle/>
          <a:p>
            <a:fld id="{781C0F97-348B-46A2-84FE-EBA07D71BB30}" type="slidenum">
              <a:rPr lang="en-GB" smtClean="0"/>
              <a:t>2</a:t>
            </a:fld>
            <a:endParaRPr lang="en-GB"/>
          </a:p>
        </p:txBody>
      </p:sp>
    </p:spTree>
    <p:extLst>
      <p:ext uri="{BB962C8B-B14F-4D97-AF65-F5344CB8AC3E}">
        <p14:creationId xmlns:p14="http://schemas.microsoft.com/office/powerpoint/2010/main" val="24656000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descr="06019"/>
          <p:cNvPicPr>
            <a:picLocks noChangeAspect="1" noChangeArrowheads="1"/>
          </p:cNvPicPr>
          <p:nvPr/>
        </p:nvPicPr>
        <p:blipFill>
          <a:blip r:embed="rId2">
            <a:extLst>
              <a:ext uri="{28A0092B-C50C-407E-A947-70E740481C1C}">
                <a14:useLocalDpi xmlns:a14="http://schemas.microsoft.com/office/drawing/2010/main" val="0"/>
              </a:ext>
            </a:extLst>
          </a:blip>
          <a:srcRect b="8333"/>
          <a:stretch>
            <a:fillRect/>
          </a:stretch>
        </p:blipFill>
        <p:spPr bwMode="auto">
          <a:xfrm>
            <a:off x="914400" y="457200"/>
            <a:ext cx="7054850" cy="482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1" name="Text Box 5"/>
          <p:cNvSpPr txBox="1">
            <a:spLocks noChangeArrowheads="1"/>
          </p:cNvSpPr>
          <p:nvPr/>
        </p:nvSpPr>
        <p:spPr bwMode="auto">
          <a:xfrm>
            <a:off x="381000" y="5791200"/>
            <a:ext cx="85344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800">
                <a:latin typeface="Times New Roman" pitchFamily="16" charset="0"/>
                <a:cs typeface="Times New Roman" pitchFamily="16" charset="0"/>
              </a:rPr>
              <a:t>Transcription initiation in the cell often requires the local recruitment of chromatin-modifying enzymes, including chromatin remodeling complexes and histone acetylases - greater accessibility to the DNA present in chromatin</a:t>
            </a:r>
            <a:r>
              <a:rPr lang="en-US">
                <a:latin typeface="Times New Roman" pitchFamily="16" charset="0"/>
                <a:cs typeface="Times New Roman" pitchFamily="16" charset="0"/>
              </a:rPr>
              <a:t> </a:t>
            </a:r>
          </a:p>
        </p:txBody>
      </p:sp>
      <p:sp>
        <p:nvSpPr>
          <p:cNvPr id="2" name="Slide Number Placeholder 1"/>
          <p:cNvSpPr>
            <a:spLocks noGrp="1"/>
          </p:cNvSpPr>
          <p:nvPr>
            <p:ph type="sldNum" sz="quarter" idx="12"/>
          </p:nvPr>
        </p:nvSpPr>
        <p:spPr/>
        <p:txBody>
          <a:bodyPr/>
          <a:lstStyle/>
          <a:p>
            <a:fld id="{781C0F97-348B-46A2-84FE-EBA07D71BB30}" type="slidenum">
              <a:rPr lang="en-GB" smtClean="0"/>
              <a:t>20</a:t>
            </a:fld>
            <a:endParaRPr lang="en-GB"/>
          </a:p>
        </p:txBody>
      </p:sp>
    </p:spTree>
    <p:extLst>
      <p:ext uri="{BB962C8B-B14F-4D97-AF65-F5344CB8AC3E}">
        <p14:creationId xmlns:p14="http://schemas.microsoft.com/office/powerpoint/2010/main" val="1940010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06020"/>
          <p:cNvPicPr>
            <a:picLocks noChangeAspect="1" noChangeArrowheads="1"/>
          </p:cNvPicPr>
          <p:nvPr/>
        </p:nvPicPr>
        <p:blipFill>
          <a:blip r:embed="rId2">
            <a:extLst>
              <a:ext uri="{28A0092B-C50C-407E-A947-70E740481C1C}">
                <a14:useLocalDpi xmlns:a14="http://schemas.microsoft.com/office/drawing/2010/main" val="0"/>
              </a:ext>
            </a:extLst>
          </a:blip>
          <a:srcRect b="7143"/>
          <a:stretch>
            <a:fillRect/>
          </a:stretch>
        </p:blipFill>
        <p:spPr bwMode="auto">
          <a:xfrm>
            <a:off x="1066800" y="228600"/>
            <a:ext cx="7010400" cy="530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5" name="Text Box 5"/>
          <p:cNvSpPr txBox="1">
            <a:spLocks noChangeArrowheads="1"/>
          </p:cNvSpPr>
          <p:nvPr/>
        </p:nvSpPr>
        <p:spPr bwMode="auto">
          <a:xfrm>
            <a:off x="457200" y="5867400"/>
            <a:ext cx="8229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t>RNA polymerase is also assisted by DNA supercoiling</a:t>
            </a:r>
          </a:p>
        </p:txBody>
      </p:sp>
      <p:sp>
        <p:nvSpPr>
          <p:cNvPr id="2" name="Slide Number Placeholder 1"/>
          <p:cNvSpPr>
            <a:spLocks noGrp="1"/>
          </p:cNvSpPr>
          <p:nvPr>
            <p:ph type="sldNum" sz="quarter" idx="12"/>
          </p:nvPr>
        </p:nvSpPr>
        <p:spPr/>
        <p:txBody>
          <a:bodyPr/>
          <a:lstStyle/>
          <a:p>
            <a:fld id="{781C0F97-348B-46A2-84FE-EBA07D71BB30}" type="slidenum">
              <a:rPr lang="en-GB" smtClean="0"/>
              <a:t>21</a:t>
            </a:fld>
            <a:endParaRPr lang="en-GB"/>
          </a:p>
        </p:txBody>
      </p:sp>
    </p:spTree>
    <p:extLst>
      <p:ext uri="{BB962C8B-B14F-4D97-AF65-F5344CB8AC3E}">
        <p14:creationId xmlns:p14="http://schemas.microsoft.com/office/powerpoint/2010/main" val="1392858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06016_2"/>
          <p:cNvPicPr>
            <a:picLocks noChangeAspect="1" noChangeArrowheads="1"/>
          </p:cNvPicPr>
          <p:nvPr/>
        </p:nvPicPr>
        <p:blipFill>
          <a:blip r:embed="rId2">
            <a:extLst>
              <a:ext uri="{28A0092B-C50C-407E-A947-70E740481C1C}">
                <a14:useLocalDpi xmlns:a14="http://schemas.microsoft.com/office/drawing/2010/main" val="0"/>
              </a:ext>
            </a:extLst>
          </a:blip>
          <a:srcRect r="34848" b="6047"/>
          <a:stretch>
            <a:fillRect/>
          </a:stretch>
        </p:blipFill>
        <p:spPr bwMode="auto">
          <a:xfrm>
            <a:off x="762000" y="1833563"/>
            <a:ext cx="32766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79" name="Text Box 5"/>
          <p:cNvSpPr txBox="1">
            <a:spLocks noChangeArrowheads="1"/>
          </p:cNvSpPr>
          <p:nvPr/>
        </p:nvSpPr>
        <p:spPr bwMode="auto">
          <a:xfrm>
            <a:off x="4495800" y="838200"/>
            <a:ext cx="4267200" cy="526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Phosphorylation of the carboxy terminal domain (CTD) of one of the subunits of RNA PolII; </a:t>
            </a:r>
          </a:p>
          <a:p>
            <a:pPr eaLnBrk="1" hangingPunct="1">
              <a:spcBef>
                <a:spcPct val="50000"/>
              </a:spcBef>
            </a:pPr>
            <a:r>
              <a:rPr lang="en-US">
                <a:latin typeface="Times New Roman" pitchFamily="16" charset="0"/>
                <a:cs typeface="Times New Roman" pitchFamily="16" charset="0"/>
              </a:rPr>
              <a:t>RNA polymerase II dissociates from the transcription factors and other protein complexes that were required for assembly</a:t>
            </a:r>
            <a:r>
              <a:rPr lang="en-US" sz="2400">
                <a:latin typeface="Times New Roman" pitchFamily="16" charset="0"/>
                <a:cs typeface="Times New Roman" pitchFamily="16" charset="0"/>
              </a:rPr>
              <a:t> </a:t>
            </a:r>
            <a:r>
              <a:rPr lang="en-US">
                <a:latin typeface="Times New Roman" pitchFamily="16" charset="0"/>
                <a:cs typeface="Times New Roman" pitchFamily="16" charset="0"/>
              </a:rPr>
              <a:t>and elongation begins</a:t>
            </a:r>
            <a:r>
              <a:rPr lang="en-US" sz="2400">
                <a:latin typeface="Times New Roman" pitchFamily="16" charset="0"/>
                <a:cs typeface="Times New Roman" pitchFamily="16" charset="0"/>
              </a:rPr>
              <a:t> </a:t>
            </a:r>
          </a:p>
          <a:p>
            <a:pPr eaLnBrk="1" hangingPunct="1">
              <a:spcBef>
                <a:spcPct val="50000"/>
              </a:spcBef>
            </a:pPr>
            <a:endParaRPr lang="en-US" sz="2400">
              <a:latin typeface="Times New Roman" pitchFamily="16" charset="0"/>
              <a:cs typeface="Times New Roman" pitchFamily="16" charset="0"/>
            </a:endParaRPr>
          </a:p>
          <a:p>
            <a:pPr eaLnBrk="1" hangingPunct="1">
              <a:spcBef>
                <a:spcPct val="50000"/>
              </a:spcBef>
            </a:pPr>
            <a:endParaRPr lang="en-US" sz="2400">
              <a:latin typeface="Times New Roman" pitchFamily="16" charset="0"/>
              <a:cs typeface="Times New Roman" pitchFamily="16" charset="0"/>
            </a:endParaRPr>
          </a:p>
          <a:p>
            <a:pPr eaLnBrk="1" hangingPunct="1">
              <a:spcBef>
                <a:spcPct val="50000"/>
              </a:spcBef>
            </a:pPr>
            <a:r>
              <a:rPr lang="en-US">
                <a:latin typeface="Times New Roman" pitchFamily="16" charset="0"/>
                <a:cs typeface="Times New Roman" pitchFamily="16" charset="0"/>
              </a:rPr>
              <a:t>Phosphorylation also promotes the accumulation of elongation factors – other proteins that arrest transcription long enough to recruiting RNA processing enzymes</a:t>
            </a:r>
          </a:p>
        </p:txBody>
      </p:sp>
      <p:sp>
        <p:nvSpPr>
          <p:cNvPr id="2" name="Slide Number Placeholder 1"/>
          <p:cNvSpPr>
            <a:spLocks noGrp="1"/>
          </p:cNvSpPr>
          <p:nvPr>
            <p:ph type="sldNum" sz="quarter" idx="12"/>
          </p:nvPr>
        </p:nvSpPr>
        <p:spPr/>
        <p:txBody>
          <a:bodyPr/>
          <a:lstStyle/>
          <a:p>
            <a:fld id="{781C0F97-348B-46A2-84FE-EBA07D71BB30}" type="slidenum">
              <a:rPr lang="en-GB" smtClean="0"/>
              <a:t>22</a:t>
            </a:fld>
            <a:endParaRPr lang="en-GB"/>
          </a:p>
        </p:txBody>
      </p:sp>
    </p:spTree>
    <p:extLst>
      <p:ext uri="{BB962C8B-B14F-4D97-AF65-F5344CB8AC3E}">
        <p14:creationId xmlns:p14="http://schemas.microsoft.com/office/powerpoint/2010/main" val="487833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z="2400" smtClean="0">
                <a:latin typeface="Times New Roman" pitchFamily="16" charset="0"/>
                <a:cs typeface="Times New Roman" pitchFamily="16" charset="0"/>
              </a:rPr>
              <a:t>Elongation is Coupled to RNA Processing</a:t>
            </a:r>
          </a:p>
        </p:txBody>
      </p:sp>
      <p:sp>
        <p:nvSpPr>
          <p:cNvPr id="25603" name="Rectangle 3"/>
          <p:cNvSpPr>
            <a:spLocks noGrp="1" noChangeArrowheads="1"/>
          </p:cNvSpPr>
          <p:nvPr>
            <p:ph type="body" idx="1"/>
          </p:nvPr>
        </p:nvSpPr>
        <p:spPr/>
        <p:txBody>
          <a:bodyPr/>
          <a:lstStyle/>
          <a:p>
            <a:pPr eaLnBrk="1" hangingPunct="1"/>
            <a:r>
              <a:rPr lang="en-US" sz="2000" smtClean="0">
                <a:latin typeface="Times New Roman" pitchFamily="16" charset="0"/>
                <a:cs typeface="Times New Roman" pitchFamily="16" charset="0"/>
              </a:rPr>
              <a:t>Capping</a:t>
            </a:r>
          </a:p>
          <a:p>
            <a:pPr eaLnBrk="1" hangingPunct="1"/>
            <a:r>
              <a:rPr lang="en-US" sz="2000" smtClean="0">
                <a:latin typeface="Times New Roman" pitchFamily="16" charset="0"/>
                <a:cs typeface="Times New Roman" pitchFamily="16" charset="0"/>
              </a:rPr>
              <a:t>Splicing</a:t>
            </a:r>
          </a:p>
          <a:p>
            <a:pPr eaLnBrk="1" hangingPunct="1"/>
            <a:r>
              <a:rPr lang="en-US" sz="2000" smtClean="0">
                <a:latin typeface="Times New Roman" pitchFamily="16" charset="0"/>
                <a:cs typeface="Times New Roman" pitchFamily="16" charset="0"/>
              </a:rPr>
              <a:t>Polyadenylation</a:t>
            </a:r>
          </a:p>
          <a:p>
            <a:pPr eaLnBrk="1" hangingPunct="1"/>
            <a:endParaRPr lang="en-US" sz="2000" smtClean="0">
              <a:latin typeface="Times New Roman" pitchFamily="16" charset="0"/>
              <a:cs typeface="Times New Roman" pitchFamily="16" charset="0"/>
            </a:endParaRPr>
          </a:p>
        </p:txBody>
      </p:sp>
      <p:pic>
        <p:nvPicPr>
          <p:cNvPr id="25604" name="Picture 4" descr="06021_1"/>
          <p:cNvPicPr>
            <a:picLocks noChangeAspect="1" noChangeArrowheads="1"/>
          </p:cNvPicPr>
          <p:nvPr/>
        </p:nvPicPr>
        <p:blipFill>
          <a:blip r:embed="rId2">
            <a:extLst>
              <a:ext uri="{28A0092B-C50C-407E-A947-70E740481C1C}">
                <a14:useLocalDpi xmlns:a14="http://schemas.microsoft.com/office/drawing/2010/main" val="0"/>
              </a:ext>
            </a:extLst>
          </a:blip>
          <a:srcRect b="4477"/>
          <a:stretch>
            <a:fillRect/>
          </a:stretch>
        </p:blipFill>
        <p:spPr bwMode="auto">
          <a:xfrm>
            <a:off x="4495800" y="1524000"/>
            <a:ext cx="4300538"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5" name="Picture 5" descr="06021_2"/>
          <p:cNvPicPr>
            <a:picLocks noChangeAspect="1" noChangeArrowheads="1"/>
          </p:cNvPicPr>
          <p:nvPr/>
        </p:nvPicPr>
        <p:blipFill>
          <a:blip r:embed="rId3">
            <a:extLst>
              <a:ext uri="{28A0092B-C50C-407E-A947-70E740481C1C}">
                <a14:useLocalDpi xmlns:a14="http://schemas.microsoft.com/office/drawing/2010/main" val="0"/>
              </a:ext>
            </a:extLst>
          </a:blip>
          <a:srcRect r="22989"/>
          <a:stretch>
            <a:fillRect/>
          </a:stretch>
        </p:blipFill>
        <p:spPr bwMode="auto">
          <a:xfrm>
            <a:off x="381000" y="3886200"/>
            <a:ext cx="3962400" cy="255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23</a:t>
            </a:fld>
            <a:endParaRPr lang="en-GB"/>
          </a:p>
        </p:txBody>
      </p:sp>
    </p:spTree>
    <p:extLst>
      <p:ext uri="{BB962C8B-B14F-4D97-AF65-F5344CB8AC3E}">
        <p14:creationId xmlns:p14="http://schemas.microsoft.com/office/powerpoint/2010/main" val="369679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06022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8610600" cy="634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24</a:t>
            </a:fld>
            <a:endParaRPr lang="en-GB"/>
          </a:p>
        </p:txBody>
      </p:sp>
    </p:spTree>
    <p:extLst>
      <p:ext uri="{BB962C8B-B14F-4D97-AF65-F5344CB8AC3E}">
        <p14:creationId xmlns:p14="http://schemas.microsoft.com/office/powerpoint/2010/main" val="3379730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060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0"/>
            <a:ext cx="6072188"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25</a:t>
            </a:fld>
            <a:endParaRPr lang="en-GB"/>
          </a:p>
        </p:txBody>
      </p:sp>
    </p:spTree>
    <p:extLst>
      <p:ext uri="{BB962C8B-B14F-4D97-AF65-F5344CB8AC3E}">
        <p14:creationId xmlns:p14="http://schemas.microsoft.com/office/powerpoint/2010/main" val="12147437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06022_2"/>
          <p:cNvPicPr>
            <a:picLocks noChangeAspect="1" noChangeArrowheads="1"/>
          </p:cNvPicPr>
          <p:nvPr/>
        </p:nvPicPr>
        <p:blipFill>
          <a:blip r:embed="rId2">
            <a:extLst>
              <a:ext uri="{28A0092B-C50C-407E-A947-70E740481C1C}">
                <a14:useLocalDpi xmlns:a14="http://schemas.microsoft.com/office/drawing/2010/main" val="0"/>
              </a:ext>
            </a:extLst>
          </a:blip>
          <a:srcRect b="4839"/>
          <a:stretch>
            <a:fillRect/>
          </a:stretch>
        </p:blipFill>
        <p:spPr bwMode="auto">
          <a:xfrm>
            <a:off x="5029200" y="2133600"/>
            <a:ext cx="398145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5" name="Text Box 5"/>
          <p:cNvSpPr txBox="1">
            <a:spLocks noChangeArrowheads="1"/>
          </p:cNvSpPr>
          <p:nvPr/>
        </p:nvSpPr>
        <p:spPr bwMode="auto">
          <a:xfrm>
            <a:off x="2514600" y="6521450"/>
            <a:ext cx="449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600">
                <a:hlinkClick r:id="rId3"/>
              </a:rPr>
              <a:t>Video of transcription and capping</a:t>
            </a:r>
            <a:endParaRPr lang="en-US" sz="1600"/>
          </a:p>
        </p:txBody>
      </p:sp>
      <p:sp>
        <p:nvSpPr>
          <p:cNvPr id="28676" name="Text Box 7"/>
          <p:cNvSpPr txBox="1">
            <a:spLocks noChangeArrowheads="1"/>
          </p:cNvSpPr>
          <p:nvPr/>
        </p:nvSpPr>
        <p:spPr bwMode="auto">
          <a:xfrm>
            <a:off x="4038600" y="0"/>
            <a:ext cx="4800600" cy="170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3038" indent="-173038"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2400">
                <a:latin typeface="Times New Roman" pitchFamily="16" charset="0"/>
                <a:cs typeface="Times New Roman" pitchFamily="16" charset="0"/>
              </a:rPr>
              <a:t>RNA Capping enzymes:</a:t>
            </a:r>
          </a:p>
          <a:p>
            <a:pPr eaLnBrk="1" hangingPunct="1">
              <a:spcBef>
                <a:spcPct val="50000"/>
              </a:spcBef>
              <a:buFontTx/>
              <a:buChar char="•"/>
            </a:pPr>
            <a:r>
              <a:rPr lang="en-US" sz="1800">
                <a:latin typeface="Times New Roman" pitchFamily="16" charset="0"/>
                <a:cs typeface="Times New Roman" pitchFamily="16" charset="0"/>
              </a:rPr>
              <a:t>Phosphatase</a:t>
            </a:r>
          </a:p>
          <a:p>
            <a:pPr eaLnBrk="1" hangingPunct="1">
              <a:spcBef>
                <a:spcPct val="50000"/>
              </a:spcBef>
              <a:buFontTx/>
              <a:buChar char="•"/>
            </a:pPr>
            <a:r>
              <a:rPr lang="en-US" sz="1800">
                <a:latin typeface="Times New Roman" pitchFamily="16" charset="0"/>
                <a:cs typeface="Times New Roman" pitchFamily="16" charset="0"/>
              </a:rPr>
              <a:t>Guanyl transferase – GMP in 5’ to5’ linkage</a:t>
            </a:r>
          </a:p>
          <a:p>
            <a:pPr eaLnBrk="1" hangingPunct="1">
              <a:spcBef>
                <a:spcPct val="50000"/>
              </a:spcBef>
              <a:buFontTx/>
              <a:buChar char="•"/>
            </a:pPr>
            <a:r>
              <a:rPr lang="en-US" sz="1800">
                <a:latin typeface="Times New Roman" pitchFamily="16" charset="0"/>
                <a:cs typeface="Times New Roman" pitchFamily="16" charset="0"/>
              </a:rPr>
              <a:t>methyltransferase</a:t>
            </a:r>
          </a:p>
        </p:txBody>
      </p:sp>
      <p:pic>
        <p:nvPicPr>
          <p:cNvPr id="28677" name="Picture 9" descr="06024"/>
          <p:cNvPicPr>
            <a:picLocks noChangeAspect="1" noChangeArrowheads="1"/>
          </p:cNvPicPr>
          <p:nvPr/>
        </p:nvPicPr>
        <p:blipFill>
          <a:blip r:embed="rId4">
            <a:extLst>
              <a:ext uri="{28A0092B-C50C-407E-A947-70E740481C1C}">
                <a14:useLocalDpi xmlns:a14="http://schemas.microsoft.com/office/drawing/2010/main" val="0"/>
              </a:ext>
            </a:extLst>
          </a:blip>
          <a:srcRect b="3572"/>
          <a:stretch>
            <a:fillRect/>
          </a:stretch>
        </p:blipFill>
        <p:spPr bwMode="auto">
          <a:xfrm>
            <a:off x="228600" y="304800"/>
            <a:ext cx="3803650"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8" name="Text Box 10"/>
          <p:cNvSpPr txBox="1">
            <a:spLocks noChangeArrowheads="1"/>
          </p:cNvSpPr>
          <p:nvPr/>
        </p:nvSpPr>
        <p:spPr bwMode="auto">
          <a:xfrm>
            <a:off x="3810000" y="4495800"/>
            <a:ext cx="2590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26</a:t>
            </a:fld>
            <a:endParaRPr lang="en-GB"/>
          </a:p>
        </p:txBody>
      </p:sp>
    </p:spTree>
    <p:extLst>
      <p:ext uri="{BB962C8B-B14F-4D97-AF65-F5344CB8AC3E}">
        <p14:creationId xmlns:p14="http://schemas.microsoft.com/office/powerpoint/2010/main" val="27326960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2514600"/>
            <a:ext cx="5486400" cy="394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699" name="Rectangle 5"/>
          <p:cNvSpPr>
            <a:spLocks noChangeArrowheads="1"/>
          </p:cNvSpPr>
          <p:nvPr/>
        </p:nvSpPr>
        <p:spPr bwMode="auto">
          <a:xfrm>
            <a:off x="1828800" y="533400"/>
            <a:ext cx="7594600" cy="862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dirty="0">
                <a:latin typeface="Times New Roman" pitchFamily="16" charset="0"/>
                <a:cs typeface="Times New Roman" pitchFamily="16" charset="0"/>
              </a:rPr>
              <a:t>CBC – cap binding complex proteins also associate and protect the cap; </a:t>
            </a:r>
          </a:p>
          <a:p>
            <a:pPr>
              <a:spcBef>
                <a:spcPct val="50000"/>
              </a:spcBef>
            </a:pPr>
            <a:r>
              <a:rPr lang="en-US" dirty="0">
                <a:latin typeface="Times New Roman" pitchFamily="16" charset="0"/>
                <a:cs typeface="Times New Roman" pitchFamily="16" charset="0"/>
              </a:rPr>
              <a:t>Later they will direct transcript in its exit from the nucleus</a:t>
            </a:r>
          </a:p>
        </p:txBody>
      </p:sp>
      <p:sp>
        <p:nvSpPr>
          <p:cNvPr id="2" name="Slide Number Placeholder 1"/>
          <p:cNvSpPr>
            <a:spLocks noGrp="1"/>
          </p:cNvSpPr>
          <p:nvPr>
            <p:ph type="sldNum" sz="quarter" idx="12"/>
          </p:nvPr>
        </p:nvSpPr>
        <p:spPr/>
        <p:txBody>
          <a:bodyPr/>
          <a:lstStyle/>
          <a:p>
            <a:fld id="{781C0F97-348B-46A2-84FE-EBA07D71BB30}" type="slidenum">
              <a:rPr lang="en-GB" smtClean="0"/>
              <a:t>27</a:t>
            </a:fld>
            <a:endParaRPr lang="en-GB"/>
          </a:p>
        </p:txBody>
      </p:sp>
    </p:spTree>
    <p:extLst>
      <p:ext uri="{BB962C8B-B14F-4D97-AF65-F5344CB8AC3E}">
        <p14:creationId xmlns:p14="http://schemas.microsoft.com/office/powerpoint/2010/main" val="25253031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228600" y="152400"/>
            <a:ext cx="8305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2800"/>
              <a:t>RNA Splicing</a:t>
            </a:r>
          </a:p>
        </p:txBody>
      </p:sp>
      <p:pic>
        <p:nvPicPr>
          <p:cNvPr id="30723" name="Picture 5" descr="06026_1"/>
          <p:cNvPicPr>
            <a:picLocks noChangeAspect="1" noChangeArrowheads="1"/>
          </p:cNvPicPr>
          <p:nvPr/>
        </p:nvPicPr>
        <p:blipFill>
          <a:blip r:embed="rId2">
            <a:extLst>
              <a:ext uri="{28A0092B-C50C-407E-A947-70E740481C1C}">
                <a14:useLocalDpi xmlns:a14="http://schemas.microsoft.com/office/drawing/2010/main" val="0"/>
              </a:ext>
            </a:extLst>
          </a:blip>
          <a:srcRect r="33031" b="3572"/>
          <a:stretch>
            <a:fillRect/>
          </a:stretch>
        </p:blipFill>
        <p:spPr bwMode="auto">
          <a:xfrm>
            <a:off x="471488" y="685800"/>
            <a:ext cx="3033712"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4" name="Picture 6" descr="06026_2"/>
          <p:cNvPicPr>
            <a:picLocks noChangeAspect="1" noChangeArrowheads="1"/>
          </p:cNvPicPr>
          <p:nvPr/>
        </p:nvPicPr>
        <p:blipFill>
          <a:blip r:embed="rId3">
            <a:extLst>
              <a:ext uri="{28A0092B-C50C-407E-A947-70E740481C1C}">
                <a14:useLocalDpi xmlns:a14="http://schemas.microsoft.com/office/drawing/2010/main" val="0"/>
              </a:ext>
            </a:extLst>
          </a:blip>
          <a:srcRect b="3572"/>
          <a:stretch>
            <a:fillRect/>
          </a:stretch>
        </p:blipFill>
        <p:spPr bwMode="auto">
          <a:xfrm>
            <a:off x="4343400" y="685800"/>
            <a:ext cx="4300538"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28</a:t>
            </a:fld>
            <a:endParaRPr lang="en-GB"/>
          </a:p>
        </p:txBody>
      </p:sp>
    </p:spTree>
    <p:extLst>
      <p:ext uri="{BB962C8B-B14F-4D97-AF65-F5344CB8AC3E}">
        <p14:creationId xmlns:p14="http://schemas.microsoft.com/office/powerpoint/2010/main" val="24028533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4"/>
          <p:cNvSpPr txBox="1">
            <a:spLocks noChangeArrowheads="1"/>
          </p:cNvSpPr>
          <p:nvPr/>
        </p:nvSpPr>
        <p:spPr bwMode="auto">
          <a:xfrm>
            <a:off x="1676400" y="238836"/>
            <a:ext cx="792480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dirty="0">
                <a:latin typeface="Times New Roman" pitchFamily="16" charset="0"/>
                <a:cs typeface="Times New Roman" pitchFamily="16" charset="0"/>
              </a:rPr>
              <a:t>How Introns Are Identified:</a:t>
            </a:r>
          </a:p>
          <a:p>
            <a:pPr eaLnBrk="1" hangingPunct="1">
              <a:spcBef>
                <a:spcPct val="50000"/>
              </a:spcBef>
            </a:pPr>
            <a:r>
              <a:rPr lang="en-US" dirty="0">
                <a:latin typeface="Times New Roman" pitchFamily="16" charset="0"/>
                <a:cs typeface="Times New Roman" pitchFamily="16" charset="0"/>
              </a:rPr>
              <a:t>Consensus sequences at (5’ to 3’ direction)</a:t>
            </a:r>
          </a:p>
          <a:p>
            <a:pPr eaLnBrk="1" hangingPunct="1">
              <a:spcBef>
                <a:spcPct val="50000"/>
              </a:spcBef>
              <a:buFontTx/>
              <a:buChar char="•"/>
            </a:pPr>
            <a:r>
              <a:rPr lang="en-US" dirty="0">
                <a:latin typeface="Times New Roman" pitchFamily="16" charset="0"/>
                <a:cs typeface="Times New Roman" pitchFamily="16" charset="0"/>
              </a:rPr>
              <a:t>5’ splice site</a:t>
            </a:r>
          </a:p>
          <a:p>
            <a:pPr eaLnBrk="1" hangingPunct="1">
              <a:spcBef>
                <a:spcPct val="50000"/>
              </a:spcBef>
              <a:buFontTx/>
              <a:buChar char="•"/>
            </a:pPr>
            <a:r>
              <a:rPr lang="en-US" dirty="0" err="1">
                <a:latin typeface="Times New Roman" pitchFamily="16" charset="0"/>
                <a:cs typeface="Times New Roman" pitchFamily="16" charset="0"/>
              </a:rPr>
              <a:t>Lariate</a:t>
            </a:r>
            <a:r>
              <a:rPr lang="en-US" dirty="0">
                <a:latin typeface="Times New Roman" pitchFamily="16" charset="0"/>
                <a:cs typeface="Times New Roman" pitchFamily="16" charset="0"/>
              </a:rPr>
              <a:t> loop closure site of the intron sequence </a:t>
            </a:r>
          </a:p>
          <a:p>
            <a:pPr eaLnBrk="1" hangingPunct="1">
              <a:spcBef>
                <a:spcPct val="50000"/>
              </a:spcBef>
              <a:buFontTx/>
              <a:buChar char="•"/>
            </a:pPr>
            <a:r>
              <a:rPr lang="en-US" dirty="0">
                <a:latin typeface="Times New Roman" pitchFamily="16" charset="0"/>
                <a:cs typeface="Times New Roman" pitchFamily="16" charset="0"/>
              </a:rPr>
              <a:t>3’ splice site</a:t>
            </a:r>
          </a:p>
        </p:txBody>
      </p:sp>
      <p:pic>
        <p:nvPicPr>
          <p:cNvPr id="31747" name="Picture 5" descr="06028"/>
          <p:cNvPicPr>
            <a:picLocks noChangeAspect="1" noChangeArrowheads="1"/>
          </p:cNvPicPr>
          <p:nvPr/>
        </p:nvPicPr>
        <p:blipFill>
          <a:blip r:embed="rId2">
            <a:extLst>
              <a:ext uri="{28A0092B-C50C-407E-A947-70E740481C1C}">
                <a14:useLocalDpi xmlns:a14="http://schemas.microsoft.com/office/drawing/2010/main" val="0"/>
              </a:ext>
            </a:extLst>
          </a:blip>
          <a:srcRect b="7344"/>
          <a:stretch>
            <a:fillRect/>
          </a:stretch>
        </p:blipFill>
        <p:spPr bwMode="auto">
          <a:xfrm>
            <a:off x="1295400" y="2743200"/>
            <a:ext cx="66294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8" name="Text Box 6"/>
          <p:cNvSpPr txBox="1">
            <a:spLocks noChangeArrowheads="1"/>
          </p:cNvSpPr>
          <p:nvPr/>
        </p:nvSpPr>
        <p:spPr bwMode="auto">
          <a:xfrm>
            <a:off x="457200" y="6400800"/>
            <a:ext cx="411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800"/>
              <a:t>R=A or G,Y=C or U</a:t>
            </a:r>
          </a:p>
        </p:txBody>
      </p:sp>
      <p:sp>
        <p:nvSpPr>
          <p:cNvPr id="2" name="Slide Number Placeholder 1"/>
          <p:cNvSpPr>
            <a:spLocks noGrp="1"/>
          </p:cNvSpPr>
          <p:nvPr>
            <p:ph type="sldNum" sz="quarter" idx="12"/>
          </p:nvPr>
        </p:nvSpPr>
        <p:spPr/>
        <p:txBody>
          <a:bodyPr/>
          <a:lstStyle/>
          <a:p>
            <a:fld id="{781C0F97-348B-46A2-84FE-EBA07D71BB30}" type="slidenum">
              <a:rPr lang="en-GB" smtClean="0"/>
              <a:t>29</a:t>
            </a:fld>
            <a:endParaRPr lang="en-GB"/>
          </a:p>
        </p:txBody>
      </p:sp>
    </p:spTree>
    <p:extLst>
      <p:ext uri="{BB962C8B-B14F-4D97-AF65-F5344CB8AC3E}">
        <p14:creationId xmlns:p14="http://schemas.microsoft.com/office/powerpoint/2010/main" val="686398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600200"/>
            <a:ext cx="8534400" cy="470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3" name="Text Box 5"/>
          <p:cNvSpPr txBox="1">
            <a:spLocks noChangeArrowheads="1"/>
          </p:cNvSpPr>
          <p:nvPr/>
        </p:nvSpPr>
        <p:spPr bwMode="auto">
          <a:xfrm>
            <a:off x="1600200" y="304800"/>
            <a:ext cx="7239000"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dirty="0">
                <a:latin typeface="Times New Roman" pitchFamily="16" charset="0"/>
                <a:cs typeface="Times New Roman" pitchFamily="16" charset="0"/>
              </a:rPr>
              <a:t>“The Protein Players”  - </a:t>
            </a:r>
            <a:r>
              <a:rPr lang="en-US" sz="1800" dirty="0">
                <a:latin typeface="Times New Roman" pitchFamily="16" charset="0"/>
                <a:cs typeface="Times New Roman" pitchFamily="16" charset="0"/>
              </a:rPr>
              <a:t>RNA polymerases, transcription factors, initiation factors, enhancers, repressors</a:t>
            </a:r>
          </a:p>
        </p:txBody>
      </p:sp>
      <p:sp>
        <p:nvSpPr>
          <p:cNvPr id="2" name="Slide Number Placeholder 1"/>
          <p:cNvSpPr>
            <a:spLocks noGrp="1"/>
          </p:cNvSpPr>
          <p:nvPr>
            <p:ph type="sldNum" sz="quarter" idx="12"/>
          </p:nvPr>
        </p:nvSpPr>
        <p:spPr/>
        <p:txBody>
          <a:bodyPr/>
          <a:lstStyle/>
          <a:p>
            <a:fld id="{781C0F97-348B-46A2-84FE-EBA07D71BB30}" type="slidenum">
              <a:rPr lang="en-GB" smtClean="0"/>
              <a:t>3</a:t>
            </a:fld>
            <a:endParaRPr lang="en-GB"/>
          </a:p>
        </p:txBody>
      </p:sp>
    </p:spTree>
    <p:extLst>
      <p:ext uri="{BB962C8B-B14F-4D97-AF65-F5344CB8AC3E}">
        <p14:creationId xmlns:p14="http://schemas.microsoft.com/office/powerpoint/2010/main" val="15848303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4"/>
          <p:cNvSpPr txBox="1">
            <a:spLocks noChangeArrowheads="1"/>
          </p:cNvSpPr>
          <p:nvPr/>
        </p:nvSpPr>
        <p:spPr bwMode="auto">
          <a:xfrm>
            <a:off x="1524000" y="152400"/>
            <a:ext cx="8001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2800" dirty="0">
                <a:latin typeface="Times New Roman" pitchFamily="16" charset="0"/>
                <a:cs typeface="Times New Roman" pitchFamily="16" charset="0"/>
              </a:rPr>
              <a:t>The </a:t>
            </a:r>
            <a:r>
              <a:rPr lang="en-US" sz="2800" dirty="0" err="1">
                <a:latin typeface="Times New Roman" pitchFamily="16" charset="0"/>
                <a:cs typeface="Times New Roman" pitchFamily="16" charset="0"/>
              </a:rPr>
              <a:t>Spliceosome</a:t>
            </a:r>
            <a:r>
              <a:rPr lang="en-US" sz="2800" dirty="0">
                <a:latin typeface="Times New Roman" pitchFamily="16" charset="0"/>
                <a:cs typeface="Times New Roman" pitchFamily="16" charset="0"/>
              </a:rPr>
              <a:t> Forms</a:t>
            </a:r>
          </a:p>
        </p:txBody>
      </p:sp>
      <p:sp>
        <p:nvSpPr>
          <p:cNvPr id="32771" name="Text Box 5"/>
          <p:cNvSpPr txBox="1">
            <a:spLocks noChangeArrowheads="1"/>
          </p:cNvSpPr>
          <p:nvPr/>
        </p:nvSpPr>
        <p:spPr bwMode="auto">
          <a:xfrm>
            <a:off x="1371600" y="680612"/>
            <a:ext cx="7162800" cy="615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92100" indent="-292100"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dirty="0" err="1">
                <a:latin typeface="Times New Roman" pitchFamily="16" charset="0"/>
                <a:cs typeface="Times New Roman" pitchFamily="16" charset="0"/>
              </a:rPr>
              <a:t>snRNAs</a:t>
            </a:r>
            <a:r>
              <a:rPr lang="en-US" dirty="0">
                <a:latin typeface="Times New Roman" pitchFamily="16" charset="0"/>
                <a:cs typeface="Times New Roman" pitchFamily="16" charset="0"/>
              </a:rPr>
              <a:t> (U1, U2, U4, U5 and U6) and associated proteins = </a:t>
            </a:r>
            <a:r>
              <a:rPr lang="en-US" dirty="0" err="1">
                <a:latin typeface="Times New Roman" pitchFamily="16" charset="0"/>
                <a:cs typeface="Times New Roman" pitchFamily="16" charset="0"/>
              </a:rPr>
              <a:t>snRNPs</a:t>
            </a:r>
            <a:endParaRPr lang="en-US" dirty="0">
              <a:latin typeface="Times New Roman" pitchFamily="16" charset="0"/>
              <a:cs typeface="Times New Roman" pitchFamily="16" charset="0"/>
            </a:endParaRPr>
          </a:p>
          <a:p>
            <a:pPr eaLnBrk="1" hangingPunct="1">
              <a:spcBef>
                <a:spcPct val="50000"/>
              </a:spcBef>
            </a:pPr>
            <a:endParaRPr lang="en-US" dirty="0">
              <a:latin typeface="Times New Roman" pitchFamily="16" charset="0"/>
              <a:cs typeface="Times New Roman" pitchFamily="16" charset="0"/>
            </a:endParaRPr>
          </a:p>
          <a:p>
            <a:pPr eaLnBrk="1" hangingPunct="1">
              <a:buFontTx/>
              <a:buChar char="•"/>
            </a:pPr>
            <a:r>
              <a:rPr lang="en-US" sz="1800" dirty="0">
                <a:latin typeface="Times New Roman" pitchFamily="16" charset="0"/>
                <a:cs typeface="Times New Roman" pitchFamily="16" charset="0"/>
              </a:rPr>
              <a:t>U1 binds to the GU sequence at the 5' splice site, along with accessory proteins/enzymes, </a:t>
            </a:r>
          </a:p>
          <a:p>
            <a:pPr eaLnBrk="1" hangingPunct="1"/>
            <a:endParaRPr lang="en-US" sz="1800" dirty="0">
              <a:latin typeface="Times New Roman" pitchFamily="16" charset="0"/>
              <a:cs typeface="Times New Roman" pitchFamily="16" charset="0"/>
            </a:endParaRPr>
          </a:p>
          <a:p>
            <a:pPr eaLnBrk="1" hangingPunct="1">
              <a:buFontTx/>
              <a:buChar char="•"/>
            </a:pPr>
            <a:r>
              <a:rPr lang="en-US" sz="1800" dirty="0">
                <a:latin typeface="Times New Roman" pitchFamily="16" charset="0"/>
                <a:cs typeface="Times New Roman" pitchFamily="16" charset="0"/>
              </a:rPr>
              <a:t>U2 binds to the branch site, and ATP is hydrolyzed;</a:t>
            </a:r>
            <a:br>
              <a:rPr lang="en-US" sz="1800" dirty="0">
                <a:latin typeface="Times New Roman" pitchFamily="16" charset="0"/>
                <a:cs typeface="Times New Roman" pitchFamily="16" charset="0"/>
              </a:rPr>
            </a:br>
            <a:endParaRPr lang="en-US" sz="1800" dirty="0">
              <a:latin typeface="Times New Roman" pitchFamily="16" charset="0"/>
              <a:cs typeface="Times New Roman" pitchFamily="16" charset="0"/>
            </a:endParaRPr>
          </a:p>
          <a:p>
            <a:pPr eaLnBrk="1" hangingPunct="1">
              <a:buFontTx/>
              <a:buChar char="•"/>
            </a:pPr>
            <a:r>
              <a:rPr lang="en-US" sz="1800" dirty="0">
                <a:latin typeface="Times New Roman" pitchFamily="16" charset="0"/>
                <a:cs typeface="Times New Roman" pitchFamily="16" charset="0"/>
              </a:rPr>
              <a:t>U5/U4/U6 </a:t>
            </a:r>
            <a:r>
              <a:rPr lang="en-US" sz="1800" dirty="0" err="1">
                <a:latin typeface="Times New Roman" pitchFamily="16" charset="0"/>
                <a:cs typeface="Times New Roman" pitchFamily="16" charset="0"/>
              </a:rPr>
              <a:t>trimer</a:t>
            </a:r>
            <a:r>
              <a:rPr lang="en-US" sz="1800" dirty="0">
                <a:latin typeface="Times New Roman" pitchFamily="16" charset="0"/>
                <a:cs typeface="Times New Roman" pitchFamily="16" charset="0"/>
              </a:rPr>
              <a:t> binds, and the U5 binds exons at the 5' site, with U6 binding to U2;</a:t>
            </a:r>
            <a:br>
              <a:rPr lang="en-US" sz="1800" dirty="0">
                <a:latin typeface="Times New Roman" pitchFamily="16" charset="0"/>
                <a:cs typeface="Times New Roman" pitchFamily="16" charset="0"/>
              </a:rPr>
            </a:br>
            <a:endParaRPr lang="en-US" sz="1800" dirty="0">
              <a:latin typeface="Times New Roman" pitchFamily="16" charset="0"/>
              <a:cs typeface="Times New Roman" pitchFamily="16" charset="0"/>
            </a:endParaRPr>
          </a:p>
          <a:p>
            <a:pPr eaLnBrk="1" hangingPunct="1">
              <a:buFontTx/>
              <a:buChar char="•"/>
            </a:pPr>
            <a:r>
              <a:rPr lang="en-US" sz="1800" dirty="0">
                <a:latin typeface="Times New Roman" pitchFamily="16" charset="0"/>
                <a:cs typeface="Times New Roman" pitchFamily="16" charset="0"/>
              </a:rPr>
              <a:t>U1 is released, U5 shifts from exon to intron and the U6 binds at the 5' splice site;</a:t>
            </a:r>
            <a:br>
              <a:rPr lang="en-US" sz="1800" dirty="0">
                <a:latin typeface="Times New Roman" pitchFamily="16" charset="0"/>
                <a:cs typeface="Times New Roman" pitchFamily="16" charset="0"/>
              </a:rPr>
            </a:br>
            <a:endParaRPr lang="en-US" sz="1800" dirty="0">
              <a:latin typeface="Times New Roman" pitchFamily="16" charset="0"/>
              <a:cs typeface="Times New Roman" pitchFamily="16" charset="0"/>
            </a:endParaRPr>
          </a:p>
          <a:p>
            <a:pPr eaLnBrk="1" hangingPunct="1">
              <a:buFontTx/>
              <a:buChar char="•"/>
            </a:pPr>
            <a:r>
              <a:rPr lang="en-US" sz="1800" dirty="0">
                <a:latin typeface="Times New Roman" pitchFamily="16" charset="0"/>
                <a:cs typeface="Times New Roman" pitchFamily="16" charset="0"/>
              </a:rPr>
              <a:t>U4 is released, U6/U2 catalyzes </a:t>
            </a:r>
            <a:r>
              <a:rPr lang="en-US" sz="1800" dirty="0" err="1">
                <a:latin typeface="Times New Roman" pitchFamily="16" charset="0"/>
                <a:cs typeface="Times New Roman" pitchFamily="16" charset="0"/>
              </a:rPr>
              <a:t>transesterification</a:t>
            </a:r>
            <a:r>
              <a:rPr lang="en-US" sz="1800" dirty="0">
                <a:latin typeface="Times New Roman" pitchFamily="16" charset="0"/>
                <a:cs typeface="Times New Roman" pitchFamily="16" charset="0"/>
              </a:rPr>
              <a:t>, U5 binds exon at 3' splice site, and the 5' site is cleaved, resulting in the formation of the lariat;</a:t>
            </a:r>
            <a:br>
              <a:rPr lang="en-US" sz="1800" dirty="0">
                <a:latin typeface="Times New Roman" pitchFamily="16" charset="0"/>
                <a:cs typeface="Times New Roman" pitchFamily="16" charset="0"/>
              </a:rPr>
            </a:br>
            <a:endParaRPr lang="en-US" sz="1800" dirty="0">
              <a:latin typeface="Times New Roman" pitchFamily="16" charset="0"/>
              <a:cs typeface="Times New Roman" pitchFamily="16" charset="0"/>
            </a:endParaRPr>
          </a:p>
          <a:p>
            <a:pPr eaLnBrk="1" hangingPunct="1">
              <a:buFontTx/>
              <a:buChar char="•"/>
            </a:pPr>
            <a:r>
              <a:rPr lang="en-US" sz="1800" dirty="0">
                <a:latin typeface="Times New Roman" pitchFamily="16" charset="0"/>
                <a:cs typeface="Times New Roman" pitchFamily="16" charset="0"/>
              </a:rPr>
              <a:t>U2/U5/U6 remain bound to the lariat, and the 3' site is cleaved and exons are ligated using ATP hydrolysis. The spliced RNA is released and the lariat </a:t>
            </a:r>
            <a:r>
              <a:rPr lang="en-US" sz="1800" dirty="0" err="1">
                <a:latin typeface="Times New Roman" pitchFamily="16" charset="0"/>
                <a:cs typeface="Times New Roman" pitchFamily="16" charset="0"/>
              </a:rPr>
              <a:t>debranches</a:t>
            </a:r>
            <a:r>
              <a:rPr lang="en-US" sz="1800" dirty="0">
                <a:latin typeface="Times New Roman" pitchFamily="16" charset="0"/>
                <a:cs typeface="Times New Roman" pitchFamily="16" charset="0"/>
              </a:rPr>
              <a:t>. </a:t>
            </a:r>
          </a:p>
        </p:txBody>
      </p:sp>
      <p:sp>
        <p:nvSpPr>
          <p:cNvPr id="2" name="Slide Number Placeholder 1"/>
          <p:cNvSpPr>
            <a:spLocks noGrp="1"/>
          </p:cNvSpPr>
          <p:nvPr>
            <p:ph type="sldNum" sz="quarter" idx="12"/>
          </p:nvPr>
        </p:nvSpPr>
        <p:spPr/>
        <p:txBody>
          <a:bodyPr/>
          <a:lstStyle/>
          <a:p>
            <a:fld id="{781C0F97-348B-46A2-84FE-EBA07D71BB30}" type="slidenum">
              <a:rPr lang="en-GB" smtClean="0"/>
              <a:t>30</a:t>
            </a:fld>
            <a:endParaRPr lang="en-GB"/>
          </a:p>
        </p:txBody>
      </p:sp>
    </p:spTree>
    <p:extLst>
      <p:ext uri="{BB962C8B-B14F-4D97-AF65-F5344CB8AC3E}">
        <p14:creationId xmlns:p14="http://schemas.microsoft.com/office/powerpoint/2010/main" val="24541946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06029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4659313"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5" name="Picture 5" descr="06029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3113" y="1219200"/>
            <a:ext cx="4560887"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6" name="Text Box 6"/>
          <p:cNvSpPr txBox="1">
            <a:spLocks noChangeArrowheads="1"/>
          </p:cNvSpPr>
          <p:nvPr/>
        </p:nvSpPr>
        <p:spPr bwMode="auto">
          <a:xfrm>
            <a:off x="3124200" y="1600200"/>
            <a:ext cx="45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endParaRPr lang="en-US" sz="1600"/>
          </a:p>
        </p:txBody>
      </p:sp>
      <p:sp>
        <p:nvSpPr>
          <p:cNvPr id="2" name="Slide Number Placeholder 1"/>
          <p:cNvSpPr>
            <a:spLocks noGrp="1"/>
          </p:cNvSpPr>
          <p:nvPr>
            <p:ph type="sldNum" sz="quarter" idx="12"/>
          </p:nvPr>
        </p:nvSpPr>
        <p:spPr/>
        <p:txBody>
          <a:bodyPr/>
          <a:lstStyle/>
          <a:p>
            <a:fld id="{781C0F97-348B-46A2-84FE-EBA07D71BB30}" type="slidenum">
              <a:rPr lang="en-GB" smtClean="0"/>
              <a:t>31</a:t>
            </a:fld>
            <a:endParaRPr lang="en-GB"/>
          </a:p>
        </p:txBody>
      </p:sp>
    </p:spTree>
    <p:extLst>
      <p:ext uri="{BB962C8B-B14F-4D97-AF65-F5344CB8AC3E}">
        <p14:creationId xmlns:p14="http://schemas.microsoft.com/office/powerpoint/2010/main" val="36186389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descr="06030_1"/>
          <p:cNvPicPr>
            <a:picLocks noChangeAspect="1" noChangeArrowheads="1"/>
          </p:cNvPicPr>
          <p:nvPr/>
        </p:nvPicPr>
        <p:blipFill>
          <a:blip r:embed="rId3">
            <a:extLst>
              <a:ext uri="{28A0092B-C50C-407E-A947-70E740481C1C}">
                <a14:useLocalDpi xmlns:a14="http://schemas.microsoft.com/office/drawing/2010/main" val="0"/>
              </a:ext>
            </a:extLst>
          </a:blip>
          <a:srcRect b="6119"/>
          <a:stretch>
            <a:fillRect/>
          </a:stretch>
        </p:blipFill>
        <p:spPr bwMode="auto">
          <a:xfrm>
            <a:off x="228600" y="0"/>
            <a:ext cx="662940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19" name="Picture 7" descr="06030_2"/>
          <p:cNvPicPr>
            <a:picLocks noChangeAspect="1" noChangeArrowheads="1"/>
          </p:cNvPicPr>
          <p:nvPr/>
        </p:nvPicPr>
        <p:blipFill>
          <a:blip r:embed="rId4">
            <a:extLst>
              <a:ext uri="{28A0092B-C50C-407E-A947-70E740481C1C}">
                <a14:useLocalDpi xmlns:a14="http://schemas.microsoft.com/office/drawing/2010/main" val="0"/>
              </a:ext>
            </a:extLst>
          </a:blip>
          <a:srcRect b="3510"/>
          <a:stretch>
            <a:fillRect/>
          </a:stretch>
        </p:blipFill>
        <p:spPr bwMode="auto">
          <a:xfrm>
            <a:off x="304800" y="2667000"/>
            <a:ext cx="3370263"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0" name="Text Box 8"/>
          <p:cNvSpPr txBox="1">
            <a:spLocks noChangeArrowheads="1"/>
          </p:cNvSpPr>
          <p:nvPr/>
        </p:nvSpPr>
        <p:spPr bwMode="auto">
          <a:xfrm>
            <a:off x="3886200" y="3276600"/>
            <a:ext cx="5257800" cy="329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3038" indent="-173038"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Rearrangements that occur during splicing</a:t>
            </a:r>
          </a:p>
          <a:p>
            <a:pPr eaLnBrk="1" hangingPunct="1">
              <a:spcBef>
                <a:spcPct val="50000"/>
              </a:spcBef>
              <a:buFontTx/>
              <a:buChar char="•"/>
            </a:pPr>
            <a:r>
              <a:rPr lang="en-US">
                <a:latin typeface="Times New Roman" pitchFamily="16" charset="0"/>
                <a:cs typeface="Times New Roman" pitchFamily="16" charset="0"/>
              </a:rPr>
              <a:t> U1 replaced by U6</a:t>
            </a:r>
          </a:p>
          <a:p>
            <a:pPr eaLnBrk="1" hangingPunct="1">
              <a:spcBef>
                <a:spcPct val="50000"/>
              </a:spcBef>
              <a:buFontTx/>
              <a:buChar char="•"/>
            </a:pPr>
            <a:r>
              <a:rPr lang="en-US">
                <a:latin typeface="Times New Roman" pitchFamily="16" charset="0"/>
                <a:cs typeface="Times New Roman" pitchFamily="16" charset="0"/>
              </a:rPr>
              <a:t>BBP (branch binding protein) and U2</a:t>
            </a:r>
          </a:p>
          <a:p>
            <a:pPr eaLnBrk="1" hangingPunct="1">
              <a:spcBef>
                <a:spcPct val="50000"/>
              </a:spcBef>
              <a:buFontTx/>
              <a:buChar char="•"/>
            </a:pPr>
            <a:r>
              <a:rPr lang="en-US">
                <a:latin typeface="Times New Roman" pitchFamily="16" charset="0"/>
                <a:cs typeface="Times New Roman" pitchFamily="16" charset="0"/>
              </a:rPr>
              <a:t>U5 complex branch forming enzymes in U6 and U2</a:t>
            </a:r>
          </a:p>
          <a:p>
            <a:pPr eaLnBrk="1" hangingPunct="1">
              <a:spcBef>
                <a:spcPct val="50000"/>
              </a:spcBef>
              <a:buFontTx/>
              <a:buChar char="•"/>
            </a:pPr>
            <a:endParaRPr lang="en-US">
              <a:latin typeface="Times New Roman" pitchFamily="16" charset="0"/>
              <a:cs typeface="Times New Roman" pitchFamily="16" charset="0"/>
            </a:endParaRPr>
          </a:p>
          <a:p>
            <a:pPr eaLnBrk="1" hangingPunct="1">
              <a:spcBef>
                <a:spcPct val="50000"/>
              </a:spcBef>
            </a:pPr>
            <a:r>
              <a:rPr lang="en-US">
                <a:latin typeface="Times New Roman" pitchFamily="16" charset="0"/>
                <a:cs typeface="Times New Roman" pitchFamily="16" charset="0"/>
              </a:rPr>
              <a:t>Allows for “check and recheck” at each splice site.</a:t>
            </a:r>
          </a:p>
        </p:txBody>
      </p:sp>
      <p:sp>
        <p:nvSpPr>
          <p:cNvPr id="2" name="Slide Number Placeholder 1"/>
          <p:cNvSpPr>
            <a:spLocks noGrp="1"/>
          </p:cNvSpPr>
          <p:nvPr>
            <p:ph type="sldNum" sz="quarter" idx="12"/>
          </p:nvPr>
        </p:nvSpPr>
        <p:spPr/>
        <p:txBody>
          <a:bodyPr/>
          <a:lstStyle/>
          <a:p>
            <a:fld id="{781C0F97-348B-46A2-84FE-EBA07D71BB30}" type="slidenum">
              <a:rPr lang="en-GB" smtClean="0"/>
              <a:t>32</a:t>
            </a:fld>
            <a:endParaRPr lang="en-GB"/>
          </a:p>
        </p:txBody>
      </p:sp>
    </p:spTree>
    <p:extLst>
      <p:ext uri="{BB962C8B-B14F-4D97-AF65-F5344CB8AC3E}">
        <p14:creationId xmlns:p14="http://schemas.microsoft.com/office/powerpoint/2010/main" val="22164664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4"/>
          <p:cNvSpPr txBox="1">
            <a:spLocks noChangeArrowheads="1"/>
          </p:cNvSpPr>
          <p:nvPr/>
        </p:nvSpPr>
        <p:spPr bwMode="auto">
          <a:xfrm>
            <a:off x="304800" y="228600"/>
            <a:ext cx="8458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endParaRPr lang="en-US"/>
          </a:p>
        </p:txBody>
      </p:sp>
      <p:pic>
        <p:nvPicPr>
          <p:cNvPr id="35843" name="Picture 5" descr="060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41656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4" name="Text Box 6"/>
          <p:cNvSpPr txBox="1">
            <a:spLocks noChangeArrowheads="1"/>
          </p:cNvSpPr>
          <p:nvPr/>
        </p:nvSpPr>
        <p:spPr bwMode="auto">
          <a:xfrm>
            <a:off x="4572000" y="304800"/>
            <a:ext cx="4267200" cy="435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Why is splicing so accurate?</a:t>
            </a:r>
          </a:p>
          <a:p>
            <a:pPr eaLnBrk="1" hangingPunct="1">
              <a:spcBef>
                <a:spcPct val="50000"/>
              </a:spcBef>
            </a:pPr>
            <a:endParaRPr lang="en-US">
              <a:latin typeface="Times New Roman" pitchFamily="16" charset="0"/>
              <a:cs typeface="Times New Roman" pitchFamily="16" charset="0"/>
            </a:endParaRPr>
          </a:p>
          <a:p>
            <a:pPr eaLnBrk="1" hangingPunct="1">
              <a:spcBef>
                <a:spcPct val="50000"/>
              </a:spcBef>
            </a:pPr>
            <a:endParaRPr lang="en-US">
              <a:latin typeface="Times New Roman" pitchFamily="16" charset="0"/>
              <a:cs typeface="Times New Roman" pitchFamily="16" charset="0"/>
            </a:endParaRPr>
          </a:p>
          <a:p>
            <a:pPr eaLnBrk="1" hangingPunct="1">
              <a:spcBef>
                <a:spcPct val="50000"/>
              </a:spcBef>
            </a:pPr>
            <a:r>
              <a:rPr lang="en-US">
                <a:latin typeface="Times New Roman" pitchFamily="16" charset="0"/>
                <a:cs typeface="Times New Roman" pitchFamily="16" charset="0"/>
              </a:rPr>
              <a:t>Introns are small-large; </a:t>
            </a:r>
          </a:p>
          <a:p>
            <a:pPr eaLnBrk="1" hangingPunct="1">
              <a:spcBef>
                <a:spcPct val="50000"/>
              </a:spcBef>
            </a:pPr>
            <a:endParaRPr lang="en-US">
              <a:latin typeface="Times New Roman" pitchFamily="16" charset="0"/>
              <a:cs typeface="Times New Roman" pitchFamily="16" charset="0"/>
            </a:endParaRPr>
          </a:p>
          <a:p>
            <a:pPr eaLnBrk="1" hangingPunct="1">
              <a:spcBef>
                <a:spcPct val="50000"/>
              </a:spcBef>
            </a:pPr>
            <a:r>
              <a:rPr lang="en-US">
                <a:latin typeface="Times New Roman" pitchFamily="16" charset="0"/>
                <a:cs typeface="Times New Roman" pitchFamily="16" charset="0"/>
              </a:rPr>
              <a:t>Exons are about 150bp long</a:t>
            </a:r>
          </a:p>
          <a:p>
            <a:pPr eaLnBrk="1" hangingPunct="1">
              <a:spcBef>
                <a:spcPct val="50000"/>
              </a:spcBef>
            </a:pPr>
            <a:endParaRPr lang="en-US">
              <a:latin typeface="Times New Roman" pitchFamily="16" charset="0"/>
              <a:cs typeface="Times New Roman" pitchFamily="16" charset="0"/>
            </a:endParaRPr>
          </a:p>
          <a:p>
            <a:pPr eaLnBrk="1" hangingPunct="1">
              <a:spcBef>
                <a:spcPct val="50000"/>
              </a:spcBef>
            </a:pPr>
            <a:endParaRPr lang="en-US">
              <a:latin typeface="Times New Roman" pitchFamily="16" charset="0"/>
              <a:cs typeface="Times New Roman" pitchFamily="16" charset="0"/>
            </a:endParaRPr>
          </a:p>
          <a:p>
            <a:pPr eaLnBrk="1" hangingPunct="1">
              <a:spcBef>
                <a:spcPct val="50000"/>
              </a:spcBef>
            </a:pPr>
            <a:r>
              <a:rPr lang="en-US">
                <a:latin typeface="Times New Roman" pitchFamily="16" charset="0"/>
                <a:cs typeface="Times New Roman" pitchFamily="16" charset="0"/>
              </a:rPr>
              <a:t>Exons might be easily identified, while introns probably couldn’t be.</a:t>
            </a:r>
          </a:p>
        </p:txBody>
      </p:sp>
      <p:sp>
        <p:nvSpPr>
          <p:cNvPr id="2" name="Slide Number Placeholder 1"/>
          <p:cNvSpPr>
            <a:spLocks noGrp="1"/>
          </p:cNvSpPr>
          <p:nvPr>
            <p:ph type="sldNum" sz="quarter" idx="12"/>
          </p:nvPr>
        </p:nvSpPr>
        <p:spPr/>
        <p:txBody>
          <a:bodyPr/>
          <a:lstStyle/>
          <a:p>
            <a:fld id="{781C0F97-348B-46A2-84FE-EBA07D71BB30}" type="slidenum">
              <a:rPr lang="en-GB" smtClean="0"/>
              <a:t>33</a:t>
            </a:fld>
            <a:endParaRPr lang="en-GB"/>
          </a:p>
        </p:txBody>
      </p:sp>
    </p:spTree>
    <p:extLst>
      <p:ext uri="{BB962C8B-B14F-4D97-AF65-F5344CB8AC3E}">
        <p14:creationId xmlns:p14="http://schemas.microsoft.com/office/powerpoint/2010/main" val="30263123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descr="06033"/>
          <p:cNvPicPr>
            <a:picLocks noChangeAspect="1" noChangeArrowheads="1"/>
          </p:cNvPicPr>
          <p:nvPr/>
        </p:nvPicPr>
        <p:blipFill>
          <a:blip r:embed="rId2">
            <a:extLst>
              <a:ext uri="{28A0092B-C50C-407E-A947-70E740481C1C}">
                <a14:useLocalDpi xmlns:a14="http://schemas.microsoft.com/office/drawing/2010/main" val="0"/>
              </a:ext>
            </a:extLst>
          </a:blip>
          <a:srcRect b="8319"/>
          <a:stretch>
            <a:fillRect/>
          </a:stretch>
        </p:blipFill>
        <p:spPr bwMode="auto">
          <a:xfrm>
            <a:off x="2133600" y="152400"/>
            <a:ext cx="6553200" cy="3421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7" name="Text Box 5"/>
          <p:cNvSpPr txBox="1">
            <a:spLocks noChangeArrowheads="1"/>
          </p:cNvSpPr>
          <p:nvPr/>
        </p:nvSpPr>
        <p:spPr bwMode="auto">
          <a:xfrm>
            <a:off x="304800" y="3962400"/>
            <a:ext cx="861060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As the RNA is being transcribed, SR proteins (rich in serine (S) and arginine (R)) sit down on the exons. Along with the U proteins, demarcates the start and end of the exon.  </a:t>
            </a:r>
          </a:p>
          <a:p>
            <a:pPr eaLnBrk="1" hangingPunct="1">
              <a:spcBef>
                <a:spcPct val="50000"/>
              </a:spcBef>
            </a:pPr>
            <a:r>
              <a:rPr lang="en-US">
                <a:latin typeface="Times New Roman" pitchFamily="16" charset="0"/>
                <a:cs typeface="Times New Roman" pitchFamily="16" charset="0"/>
              </a:rPr>
              <a:t>Capping proteins or polyA binding proteins act as markers at either end of the transcript.</a:t>
            </a:r>
          </a:p>
          <a:p>
            <a:pPr eaLnBrk="1" hangingPunct="1">
              <a:spcBef>
                <a:spcPct val="50000"/>
              </a:spcBef>
            </a:pPr>
            <a:r>
              <a:rPr lang="en-US">
                <a:latin typeface="Times New Roman" pitchFamily="16" charset="0"/>
                <a:cs typeface="Times New Roman" pitchFamily="16" charset="0"/>
              </a:rPr>
              <a:t>Other hnRNPs (heterogeneous nuclear RNPs) bind along the introns, helping to distinguish these sequences from exons.</a:t>
            </a:r>
          </a:p>
        </p:txBody>
      </p:sp>
      <p:sp>
        <p:nvSpPr>
          <p:cNvPr id="2" name="Slide Number Placeholder 1"/>
          <p:cNvSpPr>
            <a:spLocks noGrp="1"/>
          </p:cNvSpPr>
          <p:nvPr>
            <p:ph type="sldNum" sz="quarter" idx="12"/>
          </p:nvPr>
        </p:nvSpPr>
        <p:spPr/>
        <p:txBody>
          <a:bodyPr/>
          <a:lstStyle/>
          <a:p>
            <a:fld id="{781C0F97-348B-46A2-84FE-EBA07D71BB30}" type="slidenum">
              <a:rPr lang="en-GB" smtClean="0"/>
              <a:t>34</a:t>
            </a:fld>
            <a:endParaRPr lang="en-GB"/>
          </a:p>
        </p:txBody>
      </p:sp>
    </p:spTree>
    <p:extLst>
      <p:ext uri="{BB962C8B-B14F-4D97-AF65-F5344CB8AC3E}">
        <p14:creationId xmlns:p14="http://schemas.microsoft.com/office/powerpoint/2010/main" val="38784219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5" descr="06035"/>
          <p:cNvPicPr>
            <a:picLocks noChangeAspect="1" noChangeArrowheads="1"/>
          </p:cNvPicPr>
          <p:nvPr/>
        </p:nvPicPr>
        <p:blipFill>
          <a:blip r:embed="rId2">
            <a:extLst>
              <a:ext uri="{28A0092B-C50C-407E-A947-70E740481C1C}">
                <a14:useLocalDpi xmlns:a14="http://schemas.microsoft.com/office/drawing/2010/main" val="0"/>
              </a:ext>
            </a:extLst>
          </a:blip>
          <a:srcRect b="6863"/>
          <a:stretch>
            <a:fillRect/>
          </a:stretch>
        </p:blipFill>
        <p:spPr bwMode="auto">
          <a:xfrm>
            <a:off x="1524000" y="228600"/>
            <a:ext cx="7239000" cy="434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891" name="Text Box 6"/>
          <p:cNvSpPr txBox="1">
            <a:spLocks noChangeArrowheads="1"/>
          </p:cNvSpPr>
          <p:nvPr/>
        </p:nvSpPr>
        <p:spPr bwMode="auto">
          <a:xfrm>
            <a:off x="381000" y="4953000"/>
            <a:ext cx="8153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dirty="0">
                <a:latin typeface="Times New Roman" pitchFamily="16" charset="0"/>
                <a:cs typeface="Times New Roman" pitchFamily="16" charset="0"/>
              </a:rPr>
              <a:t>Changes in splicing patterns caused by random mutations have been an important pathway in the evolution of genes. </a:t>
            </a:r>
          </a:p>
        </p:txBody>
      </p:sp>
      <p:sp>
        <p:nvSpPr>
          <p:cNvPr id="2" name="Slide Number Placeholder 1"/>
          <p:cNvSpPr>
            <a:spLocks noGrp="1"/>
          </p:cNvSpPr>
          <p:nvPr>
            <p:ph type="sldNum" sz="quarter" idx="12"/>
          </p:nvPr>
        </p:nvSpPr>
        <p:spPr/>
        <p:txBody>
          <a:bodyPr/>
          <a:lstStyle/>
          <a:p>
            <a:fld id="{781C0F97-348B-46A2-84FE-EBA07D71BB30}" type="slidenum">
              <a:rPr lang="en-GB" smtClean="0"/>
              <a:t>35</a:t>
            </a:fld>
            <a:endParaRPr lang="en-GB"/>
          </a:p>
        </p:txBody>
      </p:sp>
    </p:spTree>
    <p:extLst>
      <p:ext uri="{BB962C8B-B14F-4D97-AF65-F5344CB8AC3E}">
        <p14:creationId xmlns:p14="http://schemas.microsoft.com/office/powerpoint/2010/main" val="13544202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4" descr="06037"/>
          <p:cNvPicPr>
            <a:picLocks noChangeAspect="1" noChangeArrowheads="1"/>
          </p:cNvPicPr>
          <p:nvPr/>
        </p:nvPicPr>
        <p:blipFill>
          <a:blip r:embed="rId2">
            <a:extLst>
              <a:ext uri="{28A0092B-C50C-407E-A947-70E740481C1C}">
                <a14:useLocalDpi xmlns:a14="http://schemas.microsoft.com/office/drawing/2010/main" val="0"/>
              </a:ext>
            </a:extLst>
          </a:blip>
          <a:srcRect b="6850"/>
          <a:stretch>
            <a:fillRect/>
          </a:stretch>
        </p:blipFill>
        <p:spPr bwMode="auto">
          <a:xfrm>
            <a:off x="1524000" y="2713038"/>
            <a:ext cx="5715000" cy="414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15" name="Text Box 5"/>
          <p:cNvSpPr txBox="1">
            <a:spLocks noChangeArrowheads="1"/>
          </p:cNvSpPr>
          <p:nvPr/>
        </p:nvSpPr>
        <p:spPr bwMode="auto">
          <a:xfrm>
            <a:off x="1752600" y="228600"/>
            <a:ext cx="7315200" cy="207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25425" indent="-225425"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dirty="0">
                <a:latin typeface="Times New Roman" pitchFamily="16" charset="0"/>
                <a:cs typeface="Times New Roman" pitchFamily="16" charset="0"/>
              </a:rPr>
              <a:t>3’ end splicing sequence</a:t>
            </a:r>
          </a:p>
          <a:p>
            <a:pPr eaLnBrk="1" hangingPunct="1">
              <a:spcBef>
                <a:spcPct val="50000"/>
              </a:spcBef>
              <a:buFontTx/>
              <a:buChar char="•"/>
            </a:pPr>
            <a:r>
              <a:rPr lang="en-US" dirty="0">
                <a:latin typeface="Times New Roman" pitchFamily="16" charset="0"/>
                <a:cs typeface="Times New Roman" pitchFamily="16" charset="0"/>
              </a:rPr>
              <a:t>AAUAAA</a:t>
            </a:r>
          </a:p>
          <a:p>
            <a:pPr eaLnBrk="1" hangingPunct="1">
              <a:spcBef>
                <a:spcPct val="50000"/>
              </a:spcBef>
              <a:buFontTx/>
              <a:buChar char="•"/>
            </a:pPr>
            <a:r>
              <a:rPr lang="en-US" dirty="0">
                <a:latin typeface="Times New Roman" pitchFamily="16" charset="0"/>
                <a:cs typeface="Times New Roman" pitchFamily="16" charset="0"/>
              </a:rPr>
              <a:t>Cleavage site CA – 10-30 nucleotides downstream</a:t>
            </a:r>
          </a:p>
          <a:p>
            <a:pPr eaLnBrk="1" hangingPunct="1">
              <a:spcBef>
                <a:spcPct val="50000"/>
              </a:spcBef>
              <a:buFontTx/>
              <a:buChar char="•"/>
            </a:pPr>
            <a:r>
              <a:rPr lang="en-US" dirty="0" err="1">
                <a:latin typeface="Times New Roman" pitchFamily="16" charset="0"/>
                <a:cs typeface="Times New Roman" pitchFamily="16" charset="0"/>
              </a:rPr>
              <a:t>Polyadenylation</a:t>
            </a:r>
            <a:r>
              <a:rPr lang="en-US" dirty="0">
                <a:latin typeface="Times New Roman" pitchFamily="16" charset="0"/>
                <a:cs typeface="Times New Roman" pitchFamily="16" charset="0"/>
              </a:rPr>
              <a:t> site – GU- or U-rich region about 30 nucleotides downstream from the cleavage site</a:t>
            </a:r>
          </a:p>
        </p:txBody>
      </p:sp>
      <p:sp>
        <p:nvSpPr>
          <p:cNvPr id="2" name="Slide Number Placeholder 1"/>
          <p:cNvSpPr>
            <a:spLocks noGrp="1"/>
          </p:cNvSpPr>
          <p:nvPr>
            <p:ph type="sldNum" sz="quarter" idx="12"/>
          </p:nvPr>
        </p:nvSpPr>
        <p:spPr/>
        <p:txBody>
          <a:bodyPr/>
          <a:lstStyle/>
          <a:p>
            <a:fld id="{781C0F97-348B-46A2-84FE-EBA07D71BB30}" type="slidenum">
              <a:rPr lang="en-GB" smtClean="0"/>
              <a:t>36</a:t>
            </a:fld>
            <a:endParaRPr lang="en-GB"/>
          </a:p>
        </p:txBody>
      </p:sp>
    </p:spTree>
    <p:extLst>
      <p:ext uri="{BB962C8B-B14F-4D97-AF65-F5344CB8AC3E}">
        <p14:creationId xmlns:p14="http://schemas.microsoft.com/office/powerpoint/2010/main" val="3290518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4" descr="06038_1"/>
          <p:cNvPicPr>
            <a:picLocks noChangeAspect="1" noChangeArrowheads="1"/>
          </p:cNvPicPr>
          <p:nvPr/>
        </p:nvPicPr>
        <p:blipFill>
          <a:blip r:embed="rId2">
            <a:extLst>
              <a:ext uri="{28A0092B-C50C-407E-A947-70E740481C1C}">
                <a14:useLocalDpi xmlns:a14="http://schemas.microsoft.com/office/drawing/2010/main" val="0"/>
              </a:ext>
            </a:extLst>
          </a:blip>
          <a:srcRect b="3572"/>
          <a:stretch>
            <a:fillRect/>
          </a:stretch>
        </p:blipFill>
        <p:spPr bwMode="auto">
          <a:xfrm>
            <a:off x="228600" y="0"/>
            <a:ext cx="5502275"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39" name="Text Box 6"/>
          <p:cNvSpPr txBox="1">
            <a:spLocks noChangeArrowheads="1"/>
          </p:cNvSpPr>
          <p:nvPr/>
        </p:nvSpPr>
        <p:spPr bwMode="auto">
          <a:xfrm>
            <a:off x="4572000" y="990600"/>
            <a:ext cx="4419600"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CPSF = </a:t>
            </a:r>
            <a:r>
              <a:rPr lang="en-US" b="1" u="sng">
                <a:latin typeface="Times New Roman" pitchFamily="16" charset="0"/>
                <a:cs typeface="Times New Roman" pitchFamily="16" charset="0"/>
              </a:rPr>
              <a:t>C</a:t>
            </a:r>
            <a:r>
              <a:rPr lang="en-US">
                <a:latin typeface="Times New Roman" pitchFamily="16" charset="0"/>
                <a:cs typeface="Times New Roman" pitchFamily="16" charset="0"/>
              </a:rPr>
              <a:t>leavage and </a:t>
            </a:r>
            <a:r>
              <a:rPr lang="en-US" b="1" u="sng">
                <a:latin typeface="Times New Roman" pitchFamily="16" charset="0"/>
                <a:cs typeface="Times New Roman" pitchFamily="16" charset="0"/>
              </a:rPr>
              <a:t>P</a:t>
            </a:r>
            <a:r>
              <a:rPr lang="en-US">
                <a:latin typeface="Times New Roman" pitchFamily="16" charset="0"/>
                <a:cs typeface="Times New Roman" pitchFamily="16" charset="0"/>
              </a:rPr>
              <a:t>olyadenylation </a:t>
            </a:r>
            <a:r>
              <a:rPr lang="en-US" b="1" u="sng">
                <a:latin typeface="Times New Roman" pitchFamily="16" charset="0"/>
                <a:cs typeface="Times New Roman" pitchFamily="16" charset="0"/>
              </a:rPr>
              <a:t>S</a:t>
            </a:r>
            <a:r>
              <a:rPr lang="en-US">
                <a:latin typeface="Times New Roman" pitchFamily="16" charset="0"/>
                <a:cs typeface="Times New Roman" pitchFamily="16" charset="0"/>
              </a:rPr>
              <a:t>pecificity </a:t>
            </a:r>
            <a:r>
              <a:rPr lang="en-US" b="1" u="sng">
                <a:latin typeface="Times New Roman" pitchFamily="16" charset="0"/>
                <a:cs typeface="Times New Roman" pitchFamily="16" charset="0"/>
              </a:rPr>
              <a:t>F</a:t>
            </a:r>
            <a:r>
              <a:rPr lang="en-US">
                <a:latin typeface="Times New Roman" pitchFamily="16" charset="0"/>
                <a:cs typeface="Times New Roman" pitchFamily="16" charset="0"/>
              </a:rPr>
              <a:t>actor </a:t>
            </a:r>
          </a:p>
          <a:p>
            <a:pPr eaLnBrk="1" hangingPunct="1">
              <a:spcBef>
                <a:spcPct val="50000"/>
              </a:spcBef>
            </a:pPr>
            <a:r>
              <a:rPr lang="en-US">
                <a:latin typeface="Times New Roman" pitchFamily="16" charset="0"/>
                <a:cs typeface="Times New Roman" pitchFamily="16" charset="0"/>
              </a:rPr>
              <a:t>CstF = </a:t>
            </a:r>
            <a:r>
              <a:rPr lang="en-US" b="1" u="sng">
                <a:latin typeface="Times New Roman" pitchFamily="16" charset="0"/>
                <a:cs typeface="Times New Roman" pitchFamily="16" charset="0"/>
              </a:rPr>
              <a:t>C</a:t>
            </a:r>
            <a:r>
              <a:rPr lang="en-US">
                <a:latin typeface="Times New Roman" pitchFamily="16" charset="0"/>
                <a:cs typeface="Times New Roman" pitchFamily="16" charset="0"/>
              </a:rPr>
              <a:t>leavage </a:t>
            </a:r>
            <a:r>
              <a:rPr lang="en-US" b="1" u="sng">
                <a:latin typeface="Times New Roman" pitchFamily="16" charset="0"/>
                <a:cs typeface="Times New Roman" pitchFamily="16" charset="0"/>
              </a:rPr>
              <a:t>St</a:t>
            </a:r>
            <a:r>
              <a:rPr lang="en-US">
                <a:latin typeface="Times New Roman" pitchFamily="16" charset="0"/>
                <a:cs typeface="Times New Roman" pitchFamily="16" charset="0"/>
              </a:rPr>
              <a:t>imulation </a:t>
            </a:r>
            <a:r>
              <a:rPr lang="en-US" b="1" u="sng">
                <a:latin typeface="Times New Roman" pitchFamily="16" charset="0"/>
                <a:cs typeface="Times New Roman" pitchFamily="16" charset="0"/>
              </a:rPr>
              <a:t>F</a:t>
            </a:r>
            <a:r>
              <a:rPr lang="en-US">
                <a:latin typeface="Times New Roman" pitchFamily="16" charset="0"/>
                <a:cs typeface="Times New Roman" pitchFamily="16" charset="0"/>
              </a:rPr>
              <a:t>actor</a:t>
            </a:r>
          </a:p>
        </p:txBody>
      </p:sp>
      <p:sp>
        <p:nvSpPr>
          <p:cNvPr id="2" name="Slide Number Placeholder 1"/>
          <p:cNvSpPr>
            <a:spLocks noGrp="1"/>
          </p:cNvSpPr>
          <p:nvPr>
            <p:ph type="sldNum" sz="quarter" idx="12"/>
          </p:nvPr>
        </p:nvSpPr>
        <p:spPr/>
        <p:txBody>
          <a:bodyPr/>
          <a:lstStyle/>
          <a:p>
            <a:fld id="{781C0F97-348B-46A2-84FE-EBA07D71BB30}" type="slidenum">
              <a:rPr lang="en-GB" smtClean="0"/>
              <a:t>37</a:t>
            </a:fld>
            <a:endParaRPr lang="en-GB"/>
          </a:p>
        </p:txBody>
      </p:sp>
    </p:spTree>
    <p:extLst>
      <p:ext uri="{BB962C8B-B14F-4D97-AF65-F5344CB8AC3E}">
        <p14:creationId xmlns:p14="http://schemas.microsoft.com/office/powerpoint/2010/main" val="27655255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4" descr="06038_2"/>
          <p:cNvPicPr>
            <a:picLocks noChangeAspect="1" noChangeArrowheads="1"/>
          </p:cNvPicPr>
          <p:nvPr/>
        </p:nvPicPr>
        <p:blipFill>
          <a:blip r:embed="rId2">
            <a:extLst>
              <a:ext uri="{28A0092B-C50C-407E-A947-70E740481C1C}">
                <a14:useLocalDpi xmlns:a14="http://schemas.microsoft.com/office/drawing/2010/main" val="0"/>
              </a:ext>
            </a:extLst>
          </a:blip>
          <a:srcRect r="13850" b="3572"/>
          <a:stretch>
            <a:fillRect/>
          </a:stretch>
        </p:blipFill>
        <p:spPr bwMode="auto">
          <a:xfrm>
            <a:off x="4724400" y="228600"/>
            <a:ext cx="3889375"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63" name="Line 5"/>
          <p:cNvSpPr>
            <a:spLocks noChangeShapeType="1"/>
          </p:cNvSpPr>
          <p:nvPr/>
        </p:nvSpPr>
        <p:spPr bwMode="auto">
          <a:xfrm flipV="1">
            <a:off x="3352800" y="4876800"/>
            <a:ext cx="30480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64" name="Line 6"/>
          <p:cNvSpPr>
            <a:spLocks noChangeShapeType="1"/>
          </p:cNvSpPr>
          <p:nvPr/>
        </p:nvSpPr>
        <p:spPr bwMode="auto">
          <a:xfrm>
            <a:off x="3276600" y="5257800"/>
            <a:ext cx="2209800" cy="76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965" name="Text Box 7"/>
          <p:cNvSpPr txBox="1">
            <a:spLocks noChangeArrowheads="1"/>
          </p:cNvSpPr>
          <p:nvPr/>
        </p:nvSpPr>
        <p:spPr bwMode="auto">
          <a:xfrm>
            <a:off x="228600" y="4724400"/>
            <a:ext cx="3124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All of the A nucleotides are derived from ATP</a:t>
            </a:r>
          </a:p>
        </p:txBody>
      </p:sp>
      <p:sp>
        <p:nvSpPr>
          <p:cNvPr id="40966" name="Text Box 8"/>
          <p:cNvSpPr txBox="1">
            <a:spLocks noChangeArrowheads="1"/>
          </p:cNvSpPr>
          <p:nvPr/>
        </p:nvSpPr>
        <p:spPr bwMode="auto">
          <a:xfrm>
            <a:off x="762000" y="2286000"/>
            <a:ext cx="3505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Poly A polymerase – no template strand required</a:t>
            </a:r>
          </a:p>
        </p:txBody>
      </p:sp>
      <p:sp>
        <p:nvSpPr>
          <p:cNvPr id="40967" name="Text Box 9"/>
          <p:cNvSpPr txBox="1">
            <a:spLocks noChangeArrowheads="1"/>
          </p:cNvSpPr>
          <p:nvPr/>
        </p:nvSpPr>
        <p:spPr bwMode="auto">
          <a:xfrm>
            <a:off x="685800" y="6248400"/>
            <a:ext cx="8305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Poly A binding proteins remain until mRNA undergoes translation</a:t>
            </a:r>
          </a:p>
        </p:txBody>
      </p:sp>
      <p:sp>
        <p:nvSpPr>
          <p:cNvPr id="40968" name="Line 10"/>
          <p:cNvSpPr>
            <a:spLocks noChangeShapeType="1"/>
          </p:cNvSpPr>
          <p:nvPr/>
        </p:nvSpPr>
        <p:spPr bwMode="auto">
          <a:xfrm flipV="1">
            <a:off x="3352800" y="5562600"/>
            <a:ext cx="25908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38</a:t>
            </a:fld>
            <a:endParaRPr lang="en-GB"/>
          </a:p>
        </p:txBody>
      </p:sp>
    </p:spTree>
    <p:extLst>
      <p:ext uri="{BB962C8B-B14F-4D97-AF65-F5344CB8AC3E}">
        <p14:creationId xmlns:p14="http://schemas.microsoft.com/office/powerpoint/2010/main" val="11672313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060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7947025"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7" name="Text Box 5"/>
          <p:cNvSpPr txBox="1">
            <a:spLocks noChangeArrowheads="1"/>
          </p:cNvSpPr>
          <p:nvPr/>
        </p:nvSpPr>
        <p:spPr bwMode="auto">
          <a:xfrm>
            <a:off x="5181600" y="3505200"/>
            <a:ext cx="3810000"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Only very “select” RNAs can be transported out of the nucleus</a:t>
            </a:r>
          </a:p>
        </p:txBody>
      </p:sp>
      <p:sp>
        <p:nvSpPr>
          <p:cNvPr id="2" name="Slide Number Placeholder 1"/>
          <p:cNvSpPr>
            <a:spLocks noGrp="1"/>
          </p:cNvSpPr>
          <p:nvPr>
            <p:ph type="sldNum" sz="quarter" idx="12"/>
          </p:nvPr>
        </p:nvSpPr>
        <p:spPr/>
        <p:txBody>
          <a:bodyPr/>
          <a:lstStyle/>
          <a:p>
            <a:fld id="{781C0F97-348B-46A2-84FE-EBA07D71BB30}" type="slidenum">
              <a:rPr lang="en-GB" smtClean="0"/>
              <a:t>39</a:t>
            </a:fld>
            <a:endParaRPr lang="en-GB"/>
          </a:p>
        </p:txBody>
      </p:sp>
    </p:spTree>
    <p:extLst>
      <p:ext uri="{BB962C8B-B14F-4D97-AF65-F5344CB8AC3E}">
        <p14:creationId xmlns:p14="http://schemas.microsoft.com/office/powerpoint/2010/main" val="3138731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4443413" y="3230563"/>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pic>
        <p:nvPicPr>
          <p:cNvPr id="614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613" y="1074738"/>
            <a:ext cx="8942387"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4</a:t>
            </a:fld>
            <a:endParaRPr lang="en-GB"/>
          </a:p>
        </p:txBody>
      </p:sp>
    </p:spTree>
    <p:extLst>
      <p:ext uri="{BB962C8B-B14F-4D97-AF65-F5344CB8AC3E}">
        <p14:creationId xmlns:p14="http://schemas.microsoft.com/office/powerpoint/2010/main" val="23707098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4" descr="1216"/>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l="43858" b="9676"/>
          <a:stretch>
            <a:fillRect/>
          </a:stretch>
        </p:blipFill>
        <p:spPr>
          <a:xfrm>
            <a:off x="3733800" y="1089025"/>
            <a:ext cx="4194175" cy="4549775"/>
          </a:xfrm>
          <a:noFill/>
        </p:spPr>
      </p:pic>
      <p:sp>
        <p:nvSpPr>
          <p:cNvPr id="43011" name="Rectangle 5"/>
          <p:cNvSpPr>
            <a:spLocks noChangeArrowheads="1"/>
          </p:cNvSpPr>
          <p:nvPr/>
        </p:nvSpPr>
        <p:spPr bwMode="auto">
          <a:xfrm>
            <a:off x="3657600" y="4876800"/>
            <a:ext cx="10668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2" name="Rectangle 6"/>
          <p:cNvSpPr>
            <a:spLocks noChangeArrowheads="1"/>
          </p:cNvSpPr>
          <p:nvPr/>
        </p:nvSpPr>
        <p:spPr bwMode="auto">
          <a:xfrm>
            <a:off x="3657600" y="1295400"/>
            <a:ext cx="1676400" cy="381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3" name="Text Box 7"/>
          <p:cNvSpPr txBox="1">
            <a:spLocks noChangeArrowheads="1"/>
          </p:cNvSpPr>
          <p:nvPr/>
        </p:nvSpPr>
        <p:spPr bwMode="auto">
          <a:xfrm>
            <a:off x="2819400" y="228600"/>
            <a:ext cx="6096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Guided diffusion along the FG-repeats displayed by nucleoporins </a:t>
            </a:r>
          </a:p>
        </p:txBody>
      </p:sp>
      <p:sp>
        <p:nvSpPr>
          <p:cNvPr id="43014" name="Line 8"/>
          <p:cNvSpPr>
            <a:spLocks noChangeShapeType="1"/>
          </p:cNvSpPr>
          <p:nvPr/>
        </p:nvSpPr>
        <p:spPr bwMode="auto">
          <a:xfrm>
            <a:off x="2362200" y="3886200"/>
            <a:ext cx="13716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15" name="Text Box 9"/>
          <p:cNvSpPr txBox="1">
            <a:spLocks noChangeArrowheads="1"/>
          </p:cNvSpPr>
          <p:nvPr/>
        </p:nvSpPr>
        <p:spPr bwMode="auto">
          <a:xfrm>
            <a:off x="304800" y="2590800"/>
            <a:ext cx="3276600" cy="16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Proteins bound to mature mRNA molecules and that signal completed splicing have nuclear export signals as a part of their sequence</a:t>
            </a:r>
          </a:p>
        </p:txBody>
      </p:sp>
      <p:sp>
        <p:nvSpPr>
          <p:cNvPr id="2" name="Slide Number Placeholder 1"/>
          <p:cNvSpPr>
            <a:spLocks noGrp="1"/>
          </p:cNvSpPr>
          <p:nvPr>
            <p:ph type="sldNum" sz="quarter" idx="12"/>
          </p:nvPr>
        </p:nvSpPr>
        <p:spPr/>
        <p:txBody>
          <a:bodyPr/>
          <a:lstStyle/>
          <a:p>
            <a:fld id="{781C0F97-348B-46A2-84FE-EBA07D71BB30}" type="slidenum">
              <a:rPr lang="en-GB" smtClean="0"/>
              <a:t>40</a:t>
            </a:fld>
            <a:endParaRPr lang="en-GB"/>
          </a:p>
        </p:txBody>
      </p:sp>
    </p:spTree>
    <p:extLst>
      <p:ext uri="{BB962C8B-B14F-4D97-AF65-F5344CB8AC3E}">
        <p14:creationId xmlns:p14="http://schemas.microsoft.com/office/powerpoint/2010/main" val="22477164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06040_1"/>
          <p:cNvPicPr>
            <a:picLocks noChangeAspect="1" noChangeArrowheads="1"/>
          </p:cNvPicPr>
          <p:nvPr/>
        </p:nvPicPr>
        <p:blipFill>
          <a:blip r:embed="rId2">
            <a:extLst>
              <a:ext uri="{28A0092B-C50C-407E-A947-70E740481C1C}">
                <a14:useLocalDpi xmlns:a14="http://schemas.microsoft.com/office/drawing/2010/main" val="0"/>
              </a:ext>
            </a:extLst>
          </a:blip>
          <a:srcRect b="6758"/>
          <a:stretch>
            <a:fillRect/>
          </a:stretch>
        </p:blipFill>
        <p:spPr bwMode="auto">
          <a:xfrm>
            <a:off x="152400" y="304800"/>
            <a:ext cx="62484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5" name="Picture 5" descr="06040_2"/>
          <p:cNvPicPr>
            <a:picLocks noChangeAspect="1" noChangeArrowheads="1"/>
          </p:cNvPicPr>
          <p:nvPr/>
        </p:nvPicPr>
        <p:blipFill>
          <a:blip r:embed="rId3">
            <a:extLst>
              <a:ext uri="{28A0092B-C50C-407E-A947-70E740481C1C}">
                <a14:useLocalDpi xmlns:a14="http://schemas.microsoft.com/office/drawing/2010/main" val="0"/>
              </a:ext>
            </a:extLst>
          </a:blip>
          <a:srcRect r="30357" b="13208"/>
          <a:stretch>
            <a:fillRect/>
          </a:stretch>
        </p:blipFill>
        <p:spPr bwMode="auto">
          <a:xfrm>
            <a:off x="5943600" y="1143000"/>
            <a:ext cx="2971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36" name="Text Box 6"/>
          <p:cNvSpPr txBox="1">
            <a:spLocks noChangeArrowheads="1"/>
          </p:cNvSpPr>
          <p:nvPr/>
        </p:nvSpPr>
        <p:spPr bwMode="auto">
          <a:xfrm>
            <a:off x="304800" y="4038600"/>
            <a:ext cx="8458200"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buFontTx/>
              <a:buChar char="•"/>
            </a:pPr>
            <a:r>
              <a:rPr lang="en-US">
                <a:latin typeface="Times New Roman" pitchFamily="16" charset="0"/>
                <a:cs typeface="Times New Roman" pitchFamily="16" charset="0"/>
              </a:rPr>
              <a:t>hNRPs “straighten out” the mature mRNA so that nuclear export signals can be “read”</a:t>
            </a:r>
          </a:p>
          <a:p>
            <a:pPr eaLnBrk="1" hangingPunct="1">
              <a:spcBef>
                <a:spcPct val="50000"/>
              </a:spcBef>
              <a:buFontTx/>
              <a:buChar char="•"/>
            </a:pPr>
            <a:r>
              <a:rPr lang="en-US">
                <a:latin typeface="Times New Roman" pitchFamily="16" charset="0"/>
                <a:cs typeface="Times New Roman" pitchFamily="16" charset="0"/>
              </a:rPr>
              <a:t>5’ cap enters the pore first</a:t>
            </a:r>
          </a:p>
          <a:p>
            <a:pPr eaLnBrk="1" hangingPunct="1">
              <a:spcBef>
                <a:spcPct val="50000"/>
              </a:spcBef>
              <a:buFontTx/>
              <a:buChar char="•"/>
            </a:pPr>
            <a:r>
              <a:rPr lang="en-US">
                <a:latin typeface="Times New Roman" pitchFamily="16" charset="0"/>
                <a:cs typeface="Times New Roman" pitchFamily="16" charset="0"/>
              </a:rPr>
              <a:t>Many of the RNA binding proteins fall off as mRNA exits the nucleus</a:t>
            </a:r>
          </a:p>
          <a:p>
            <a:pPr eaLnBrk="1" hangingPunct="1">
              <a:spcBef>
                <a:spcPct val="50000"/>
              </a:spcBef>
              <a:buFontTx/>
              <a:buChar char="•"/>
            </a:pPr>
            <a:r>
              <a:rPr lang="en-US">
                <a:latin typeface="Times New Roman" pitchFamily="16" charset="0"/>
                <a:cs typeface="Times New Roman" pitchFamily="16" charset="0"/>
              </a:rPr>
              <a:t>Initiation factors (elF-4G and elF-4E) immediately bind to the 5’ capping complex (which falls off) and to the polyA tail, forming a loop</a:t>
            </a:r>
          </a:p>
        </p:txBody>
      </p:sp>
      <p:sp>
        <p:nvSpPr>
          <p:cNvPr id="2" name="Slide Number Placeholder 1"/>
          <p:cNvSpPr>
            <a:spLocks noGrp="1"/>
          </p:cNvSpPr>
          <p:nvPr>
            <p:ph type="sldNum" sz="quarter" idx="12"/>
          </p:nvPr>
        </p:nvSpPr>
        <p:spPr/>
        <p:txBody>
          <a:bodyPr/>
          <a:lstStyle/>
          <a:p>
            <a:fld id="{781C0F97-348B-46A2-84FE-EBA07D71BB30}" type="slidenum">
              <a:rPr lang="en-GB" smtClean="0"/>
              <a:t>41</a:t>
            </a:fld>
            <a:endParaRPr lang="en-GB"/>
          </a:p>
        </p:txBody>
      </p:sp>
    </p:spTree>
    <p:extLst>
      <p:ext uri="{BB962C8B-B14F-4D97-AF65-F5344CB8AC3E}">
        <p14:creationId xmlns:p14="http://schemas.microsoft.com/office/powerpoint/2010/main" val="2325751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4"/>
          <p:cNvSpPr txBox="1">
            <a:spLocks noChangeArrowheads="1"/>
          </p:cNvSpPr>
          <p:nvPr/>
        </p:nvSpPr>
        <p:spPr bwMode="auto">
          <a:xfrm>
            <a:off x="1600200" y="238836"/>
            <a:ext cx="8382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dirty="0"/>
              <a:t>Test Your Knowledge – Translation</a:t>
            </a:r>
          </a:p>
        </p:txBody>
      </p:sp>
      <p:sp>
        <p:nvSpPr>
          <p:cNvPr id="45059" name="Text Box 5"/>
          <p:cNvSpPr txBox="1">
            <a:spLocks noChangeArrowheads="1"/>
          </p:cNvSpPr>
          <p:nvPr/>
        </p:nvSpPr>
        <p:spPr bwMode="auto">
          <a:xfrm>
            <a:off x="1447800" y="838200"/>
            <a:ext cx="7239000" cy="5940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25425" indent="-225425"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buFontTx/>
              <a:buChar char="•"/>
            </a:pPr>
            <a:r>
              <a:rPr lang="en-US" dirty="0">
                <a:latin typeface="Times New Roman" pitchFamily="16" charset="0"/>
                <a:cs typeface="Times New Roman" pitchFamily="16" charset="0"/>
              </a:rPr>
              <a:t>Transcription requires only changing a DNA code of nucleotides into a similar RNA code of nucleotides, while translation involves changing the RNA code into what?</a:t>
            </a:r>
          </a:p>
          <a:p>
            <a:pPr eaLnBrk="1" hangingPunct="1">
              <a:spcBef>
                <a:spcPct val="50000"/>
              </a:spcBef>
              <a:buFontTx/>
              <a:buChar char="•"/>
            </a:pPr>
            <a:r>
              <a:rPr lang="en-US" dirty="0">
                <a:latin typeface="Times New Roman" pitchFamily="16" charset="0"/>
                <a:cs typeface="Times New Roman" pitchFamily="16" charset="0"/>
              </a:rPr>
              <a:t>What are codons and what “reads” codons?</a:t>
            </a:r>
          </a:p>
          <a:p>
            <a:pPr eaLnBrk="1" hangingPunct="1">
              <a:spcBef>
                <a:spcPct val="50000"/>
              </a:spcBef>
              <a:buFontTx/>
              <a:buChar char="•"/>
            </a:pPr>
            <a:r>
              <a:rPr lang="en-US" dirty="0">
                <a:latin typeface="Times New Roman" pitchFamily="16" charset="0"/>
                <a:cs typeface="Times New Roman" pitchFamily="16" charset="0"/>
              </a:rPr>
              <a:t>What is “wobble” and how is it related to translation?</a:t>
            </a:r>
          </a:p>
          <a:p>
            <a:pPr eaLnBrk="1" hangingPunct="1">
              <a:spcBef>
                <a:spcPct val="50000"/>
              </a:spcBef>
              <a:buFontTx/>
              <a:buChar char="•"/>
            </a:pPr>
            <a:r>
              <a:rPr lang="en-US" dirty="0">
                <a:latin typeface="Times New Roman" pitchFamily="16" charset="0"/>
                <a:cs typeface="Times New Roman" pitchFamily="16" charset="0"/>
              </a:rPr>
              <a:t>What attaches amino acids to t-RNA?</a:t>
            </a:r>
          </a:p>
          <a:p>
            <a:pPr eaLnBrk="1" hangingPunct="1">
              <a:spcBef>
                <a:spcPct val="50000"/>
              </a:spcBef>
              <a:buFontTx/>
              <a:buChar char="•"/>
            </a:pPr>
            <a:r>
              <a:rPr lang="en-US" dirty="0">
                <a:latin typeface="Times New Roman" pitchFamily="16" charset="0"/>
                <a:cs typeface="Times New Roman" pitchFamily="16" charset="0"/>
              </a:rPr>
              <a:t>What are the “parts” of the ribosome?  What function does each part perform?</a:t>
            </a:r>
          </a:p>
          <a:p>
            <a:pPr eaLnBrk="1" hangingPunct="1">
              <a:spcBef>
                <a:spcPct val="50000"/>
              </a:spcBef>
              <a:buFontTx/>
              <a:buChar char="•"/>
            </a:pPr>
            <a:r>
              <a:rPr lang="en-US" dirty="0">
                <a:latin typeface="Times New Roman" pitchFamily="16" charset="0"/>
                <a:cs typeface="Times New Roman" pitchFamily="16" charset="0"/>
              </a:rPr>
              <a:t>What are the A, P, and E sites of a ribosome?  What binds at each of these sites?</a:t>
            </a:r>
          </a:p>
          <a:p>
            <a:pPr eaLnBrk="1" hangingPunct="1">
              <a:spcBef>
                <a:spcPct val="50000"/>
              </a:spcBef>
              <a:buFontTx/>
              <a:buChar char="•"/>
            </a:pPr>
            <a:r>
              <a:rPr lang="en-US" dirty="0">
                <a:latin typeface="Times New Roman" pitchFamily="16" charset="0"/>
                <a:cs typeface="Times New Roman" pitchFamily="16" charset="0"/>
              </a:rPr>
              <a:t>Does anything beside the ribosome participate in elongation of the amino acid chain?  If so, what is it and what does it do?</a:t>
            </a:r>
          </a:p>
          <a:p>
            <a:pPr eaLnBrk="1" hangingPunct="1">
              <a:spcBef>
                <a:spcPct val="50000"/>
              </a:spcBef>
              <a:buFontTx/>
              <a:buChar char="•"/>
            </a:pPr>
            <a:r>
              <a:rPr lang="en-US" dirty="0">
                <a:latin typeface="Times New Roman" pitchFamily="16" charset="0"/>
                <a:cs typeface="Times New Roman" pitchFamily="16" charset="0"/>
              </a:rPr>
              <a:t>What signals where translation starts and stops?</a:t>
            </a:r>
          </a:p>
          <a:p>
            <a:pPr eaLnBrk="1" hangingPunct="1">
              <a:spcBef>
                <a:spcPct val="50000"/>
              </a:spcBef>
              <a:buFontTx/>
              <a:buChar char="•"/>
            </a:pPr>
            <a:r>
              <a:rPr lang="en-US" dirty="0">
                <a:latin typeface="Times New Roman" pitchFamily="16" charset="0"/>
                <a:cs typeface="Times New Roman" pitchFamily="16" charset="0"/>
              </a:rPr>
              <a:t>What happens to improperly translated or proteins that don’t fold properly after being translated?</a:t>
            </a:r>
          </a:p>
        </p:txBody>
      </p:sp>
      <p:sp>
        <p:nvSpPr>
          <p:cNvPr id="2" name="Slide Number Placeholder 1"/>
          <p:cNvSpPr>
            <a:spLocks noGrp="1"/>
          </p:cNvSpPr>
          <p:nvPr>
            <p:ph type="sldNum" sz="quarter" idx="12"/>
          </p:nvPr>
        </p:nvSpPr>
        <p:spPr/>
        <p:txBody>
          <a:bodyPr/>
          <a:lstStyle/>
          <a:p>
            <a:fld id="{781C0F97-348B-46A2-84FE-EBA07D71BB30}" type="slidenum">
              <a:rPr lang="en-GB" smtClean="0"/>
              <a:t>42</a:t>
            </a:fld>
            <a:endParaRPr lang="en-GB"/>
          </a:p>
        </p:txBody>
      </p:sp>
    </p:spTree>
    <p:extLst>
      <p:ext uri="{BB962C8B-B14F-4D97-AF65-F5344CB8AC3E}">
        <p14:creationId xmlns:p14="http://schemas.microsoft.com/office/powerpoint/2010/main" val="16461089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06052"/>
          <p:cNvPicPr>
            <a:picLocks noChangeAspect="1" noChangeArrowheads="1"/>
          </p:cNvPicPr>
          <p:nvPr/>
        </p:nvPicPr>
        <p:blipFill>
          <a:blip r:embed="rId2">
            <a:extLst>
              <a:ext uri="{28A0092B-C50C-407E-A947-70E740481C1C}">
                <a14:useLocalDpi xmlns:a14="http://schemas.microsoft.com/office/drawing/2010/main" val="0"/>
              </a:ext>
            </a:extLst>
          </a:blip>
          <a:srcRect r="67545" b="20100"/>
          <a:stretch>
            <a:fillRect/>
          </a:stretch>
        </p:blipFill>
        <p:spPr bwMode="auto">
          <a:xfrm>
            <a:off x="228600" y="762000"/>
            <a:ext cx="28194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3" name="Text Box 5"/>
          <p:cNvSpPr txBox="1">
            <a:spLocks noChangeArrowheads="1"/>
          </p:cNvSpPr>
          <p:nvPr/>
        </p:nvSpPr>
        <p:spPr bwMode="auto">
          <a:xfrm>
            <a:off x="3124200" y="0"/>
            <a:ext cx="5715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t>Transfer RNA</a:t>
            </a:r>
          </a:p>
        </p:txBody>
      </p:sp>
      <p:sp>
        <p:nvSpPr>
          <p:cNvPr id="46084" name="Text Box 6"/>
          <p:cNvSpPr txBox="1">
            <a:spLocks noChangeArrowheads="1"/>
          </p:cNvSpPr>
          <p:nvPr/>
        </p:nvSpPr>
        <p:spPr bwMode="auto">
          <a:xfrm>
            <a:off x="2971800" y="457200"/>
            <a:ext cx="548640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5425" indent="-225425"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buFontTx/>
              <a:buChar char="•"/>
            </a:pPr>
            <a:r>
              <a:rPr lang="en-US">
                <a:latin typeface="Times New Roman" pitchFamily="16" charset="0"/>
                <a:cs typeface="Times New Roman" pitchFamily="16" charset="0"/>
              </a:rPr>
              <a:t> anticodon- 3’ to 5’ sequence that matches the complementary 5’ to 3’sequence (codon) on the mRNA</a:t>
            </a:r>
          </a:p>
          <a:p>
            <a:pPr eaLnBrk="1" hangingPunct="1">
              <a:spcBef>
                <a:spcPct val="50000"/>
              </a:spcBef>
              <a:buFontTx/>
              <a:buChar char="•"/>
            </a:pPr>
            <a:r>
              <a:rPr lang="en-US">
                <a:latin typeface="Times New Roman" pitchFamily="16" charset="0"/>
                <a:cs typeface="Times New Roman" pitchFamily="16" charset="0"/>
              </a:rPr>
              <a:t>Acceptor arm - Amino acid code on 3’ end</a:t>
            </a:r>
          </a:p>
          <a:p>
            <a:pPr eaLnBrk="1" hangingPunct="1">
              <a:spcBef>
                <a:spcPct val="50000"/>
              </a:spcBef>
              <a:buFontTx/>
              <a:buChar char="•"/>
            </a:pPr>
            <a:r>
              <a:rPr lang="en-US">
                <a:latin typeface="Times New Roman" pitchFamily="16" charset="0"/>
                <a:cs typeface="Times New Roman" pitchFamily="16" charset="0"/>
              </a:rPr>
              <a:t>T and D loops – provide structure for interface with aminoacyl-tRNA synthetase </a:t>
            </a:r>
          </a:p>
        </p:txBody>
      </p:sp>
      <p:pic>
        <p:nvPicPr>
          <p:cNvPr id="46085" name="Picture 7" descr="06050"/>
          <p:cNvPicPr>
            <a:picLocks noChangeAspect="1" noChangeArrowheads="1"/>
          </p:cNvPicPr>
          <p:nvPr/>
        </p:nvPicPr>
        <p:blipFill>
          <a:blip r:embed="rId3">
            <a:extLst>
              <a:ext uri="{28A0092B-C50C-407E-A947-70E740481C1C}">
                <a14:useLocalDpi xmlns:a14="http://schemas.microsoft.com/office/drawing/2010/main" val="0"/>
              </a:ext>
            </a:extLst>
          </a:blip>
          <a:srcRect b="4338"/>
          <a:stretch>
            <a:fillRect/>
          </a:stretch>
        </p:blipFill>
        <p:spPr bwMode="auto">
          <a:xfrm>
            <a:off x="3276600" y="2971800"/>
            <a:ext cx="57150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6" name="Line 8"/>
          <p:cNvSpPr>
            <a:spLocks noChangeShapeType="1"/>
          </p:cNvSpPr>
          <p:nvPr/>
        </p:nvSpPr>
        <p:spPr bwMode="auto">
          <a:xfrm flipV="1">
            <a:off x="1524000" y="5562600"/>
            <a:ext cx="144780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7" name="AutoShape 9"/>
          <p:cNvSpPr>
            <a:spLocks/>
          </p:cNvSpPr>
          <p:nvPr/>
        </p:nvSpPr>
        <p:spPr bwMode="auto">
          <a:xfrm>
            <a:off x="3048000" y="4876800"/>
            <a:ext cx="76200" cy="1066800"/>
          </a:xfrm>
          <a:prstGeom prst="leftBrace">
            <a:avLst>
              <a:gd name="adj1" fmla="val 11666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8" name="Text Box 10"/>
          <p:cNvSpPr txBox="1">
            <a:spLocks noChangeArrowheads="1"/>
          </p:cNvSpPr>
          <p:nvPr/>
        </p:nvSpPr>
        <p:spPr bwMode="auto">
          <a:xfrm>
            <a:off x="1066800" y="5867400"/>
            <a:ext cx="914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2800"/>
              <a:t>?</a:t>
            </a:r>
          </a:p>
        </p:txBody>
      </p:sp>
      <p:sp>
        <p:nvSpPr>
          <p:cNvPr id="2" name="Slide Number Placeholder 1"/>
          <p:cNvSpPr>
            <a:spLocks noGrp="1"/>
          </p:cNvSpPr>
          <p:nvPr>
            <p:ph type="sldNum" sz="quarter" idx="12"/>
          </p:nvPr>
        </p:nvSpPr>
        <p:spPr/>
        <p:txBody>
          <a:bodyPr/>
          <a:lstStyle/>
          <a:p>
            <a:fld id="{781C0F97-348B-46A2-84FE-EBA07D71BB30}" type="slidenum">
              <a:rPr lang="en-GB" smtClean="0"/>
              <a:t>43</a:t>
            </a:fld>
            <a:endParaRPr lang="en-GB"/>
          </a:p>
        </p:txBody>
      </p:sp>
    </p:spTree>
    <p:extLst>
      <p:ext uri="{BB962C8B-B14F-4D97-AF65-F5344CB8AC3E}">
        <p14:creationId xmlns:p14="http://schemas.microsoft.com/office/powerpoint/2010/main" val="12476587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descr="060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28600"/>
            <a:ext cx="7329488"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44</a:t>
            </a:fld>
            <a:endParaRPr lang="en-GB"/>
          </a:p>
        </p:txBody>
      </p:sp>
    </p:spTree>
    <p:extLst>
      <p:ext uri="{BB962C8B-B14F-4D97-AF65-F5344CB8AC3E}">
        <p14:creationId xmlns:p14="http://schemas.microsoft.com/office/powerpoint/2010/main" val="35647684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descr="06056"/>
          <p:cNvPicPr>
            <a:picLocks noChangeAspect="1" noChangeArrowheads="1"/>
          </p:cNvPicPr>
          <p:nvPr/>
        </p:nvPicPr>
        <p:blipFill>
          <a:blip r:embed="rId2">
            <a:extLst>
              <a:ext uri="{28A0092B-C50C-407E-A947-70E740481C1C}">
                <a14:useLocalDpi xmlns:a14="http://schemas.microsoft.com/office/drawing/2010/main" val="0"/>
              </a:ext>
            </a:extLst>
          </a:blip>
          <a:srcRect b="10042"/>
          <a:stretch>
            <a:fillRect/>
          </a:stretch>
        </p:blipFill>
        <p:spPr bwMode="auto">
          <a:xfrm>
            <a:off x="228600" y="228600"/>
            <a:ext cx="86106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31" name="Text Box 5"/>
          <p:cNvSpPr txBox="1">
            <a:spLocks noChangeArrowheads="1"/>
          </p:cNvSpPr>
          <p:nvPr/>
        </p:nvSpPr>
        <p:spPr bwMode="auto">
          <a:xfrm>
            <a:off x="457200" y="5486400"/>
            <a:ext cx="8534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t>A different aminoacyl-tRNA synthetase enzyme for each amino acid</a:t>
            </a:r>
          </a:p>
        </p:txBody>
      </p:sp>
      <p:sp>
        <p:nvSpPr>
          <p:cNvPr id="2" name="Slide Number Placeholder 1"/>
          <p:cNvSpPr>
            <a:spLocks noGrp="1"/>
          </p:cNvSpPr>
          <p:nvPr>
            <p:ph type="sldNum" sz="quarter" idx="12"/>
          </p:nvPr>
        </p:nvSpPr>
        <p:spPr/>
        <p:txBody>
          <a:bodyPr/>
          <a:lstStyle/>
          <a:p>
            <a:fld id="{781C0F97-348B-46A2-84FE-EBA07D71BB30}" type="slidenum">
              <a:rPr lang="en-GB" smtClean="0"/>
              <a:t>45</a:t>
            </a:fld>
            <a:endParaRPr lang="en-GB"/>
          </a:p>
        </p:txBody>
      </p:sp>
    </p:spTree>
    <p:extLst>
      <p:ext uri="{BB962C8B-B14F-4D97-AF65-F5344CB8AC3E}">
        <p14:creationId xmlns:p14="http://schemas.microsoft.com/office/powerpoint/2010/main" val="4190522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descr="06058_1"/>
          <p:cNvPicPr>
            <a:picLocks noChangeAspect="1" noChangeArrowheads="1"/>
          </p:cNvPicPr>
          <p:nvPr/>
        </p:nvPicPr>
        <p:blipFill>
          <a:blip r:embed="rId2">
            <a:extLst>
              <a:ext uri="{28A0092B-C50C-407E-A947-70E740481C1C}">
                <a14:useLocalDpi xmlns:a14="http://schemas.microsoft.com/office/drawing/2010/main" val="0"/>
              </a:ext>
            </a:extLst>
          </a:blip>
          <a:srcRect b="4846"/>
          <a:stretch>
            <a:fillRect/>
          </a:stretch>
        </p:blipFill>
        <p:spPr bwMode="auto">
          <a:xfrm>
            <a:off x="0" y="1371600"/>
            <a:ext cx="54102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5" name="Picture 5" descr="06058_2"/>
          <p:cNvPicPr>
            <a:picLocks noChangeAspect="1" noChangeArrowheads="1"/>
          </p:cNvPicPr>
          <p:nvPr/>
        </p:nvPicPr>
        <p:blipFill>
          <a:blip r:embed="rId3">
            <a:extLst>
              <a:ext uri="{28A0092B-C50C-407E-A947-70E740481C1C}">
                <a14:useLocalDpi xmlns:a14="http://schemas.microsoft.com/office/drawing/2010/main" val="0"/>
              </a:ext>
            </a:extLst>
          </a:blip>
          <a:srcRect b="5698"/>
          <a:stretch>
            <a:fillRect/>
          </a:stretch>
        </p:blipFill>
        <p:spPr bwMode="auto">
          <a:xfrm>
            <a:off x="5410200" y="1752600"/>
            <a:ext cx="34290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46</a:t>
            </a:fld>
            <a:endParaRPr lang="en-GB"/>
          </a:p>
        </p:txBody>
      </p:sp>
    </p:spTree>
    <p:extLst>
      <p:ext uri="{BB962C8B-B14F-4D97-AF65-F5344CB8AC3E}">
        <p14:creationId xmlns:p14="http://schemas.microsoft.com/office/powerpoint/2010/main" val="24930607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4" descr="06063_1"/>
          <p:cNvPicPr>
            <a:picLocks noChangeAspect="1" noChangeArrowheads="1"/>
          </p:cNvPicPr>
          <p:nvPr/>
        </p:nvPicPr>
        <p:blipFill>
          <a:blip r:embed="rId3">
            <a:extLst>
              <a:ext uri="{28A0092B-C50C-407E-A947-70E740481C1C}">
                <a14:useLocalDpi xmlns:a14="http://schemas.microsoft.com/office/drawing/2010/main" val="0"/>
              </a:ext>
            </a:extLst>
          </a:blip>
          <a:srcRect b="4762"/>
          <a:stretch>
            <a:fillRect/>
          </a:stretch>
        </p:blipFill>
        <p:spPr bwMode="auto">
          <a:xfrm>
            <a:off x="228600" y="228600"/>
            <a:ext cx="4613275"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79" name="Picture 5" descr="06063_2"/>
          <p:cNvPicPr>
            <a:picLocks noChangeAspect="1" noChangeArrowheads="1"/>
          </p:cNvPicPr>
          <p:nvPr/>
        </p:nvPicPr>
        <p:blipFill>
          <a:blip r:embed="rId4">
            <a:extLst>
              <a:ext uri="{28A0092B-C50C-407E-A947-70E740481C1C}">
                <a14:useLocalDpi xmlns:a14="http://schemas.microsoft.com/office/drawing/2010/main" val="0"/>
              </a:ext>
            </a:extLst>
          </a:blip>
          <a:srcRect b="4762"/>
          <a:stretch>
            <a:fillRect/>
          </a:stretch>
        </p:blipFill>
        <p:spPr bwMode="auto">
          <a:xfrm>
            <a:off x="4498975" y="228600"/>
            <a:ext cx="4645025"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80" name="Text Box 6"/>
          <p:cNvSpPr txBox="1">
            <a:spLocks noChangeArrowheads="1"/>
          </p:cNvSpPr>
          <p:nvPr/>
        </p:nvSpPr>
        <p:spPr bwMode="auto">
          <a:xfrm>
            <a:off x="228600" y="6324600"/>
            <a:ext cx="8610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t>Large subunit does????                 Small subunit does ?????</a:t>
            </a:r>
          </a:p>
        </p:txBody>
      </p:sp>
      <p:sp>
        <p:nvSpPr>
          <p:cNvPr id="2" name="Slide Number Placeholder 1"/>
          <p:cNvSpPr>
            <a:spLocks noGrp="1"/>
          </p:cNvSpPr>
          <p:nvPr>
            <p:ph type="sldNum" sz="quarter" idx="12"/>
          </p:nvPr>
        </p:nvSpPr>
        <p:spPr/>
        <p:txBody>
          <a:bodyPr/>
          <a:lstStyle/>
          <a:p>
            <a:fld id="{781C0F97-348B-46A2-84FE-EBA07D71BB30}" type="slidenum">
              <a:rPr lang="en-GB" smtClean="0"/>
              <a:t>47</a:t>
            </a:fld>
            <a:endParaRPr lang="en-GB"/>
          </a:p>
        </p:txBody>
      </p:sp>
    </p:spTree>
    <p:extLst>
      <p:ext uri="{BB962C8B-B14F-4D97-AF65-F5344CB8AC3E}">
        <p14:creationId xmlns:p14="http://schemas.microsoft.com/office/powerpoint/2010/main" val="4877224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5" descr="06071_1"/>
          <p:cNvPicPr>
            <a:picLocks noChangeAspect="1" noChangeArrowheads="1"/>
          </p:cNvPicPr>
          <p:nvPr/>
        </p:nvPicPr>
        <p:blipFill>
          <a:blip r:embed="rId2">
            <a:extLst>
              <a:ext uri="{28A0092B-C50C-407E-A947-70E740481C1C}">
                <a14:useLocalDpi xmlns:a14="http://schemas.microsoft.com/office/drawing/2010/main" val="0"/>
              </a:ext>
            </a:extLst>
          </a:blip>
          <a:srcRect b="4762"/>
          <a:stretch>
            <a:fillRect/>
          </a:stretch>
        </p:blipFill>
        <p:spPr bwMode="auto">
          <a:xfrm>
            <a:off x="228600" y="228600"/>
            <a:ext cx="4414838"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3" name="Picture 6" descr="06071_2"/>
          <p:cNvPicPr>
            <a:picLocks noChangeAspect="1" noChangeArrowheads="1"/>
          </p:cNvPicPr>
          <p:nvPr/>
        </p:nvPicPr>
        <p:blipFill>
          <a:blip r:embed="rId3">
            <a:extLst>
              <a:ext uri="{28A0092B-C50C-407E-A947-70E740481C1C}">
                <a14:useLocalDpi xmlns:a14="http://schemas.microsoft.com/office/drawing/2010/main" val="0"/>
              </a:ext>
            </a:extLst>
          </a:blip>
          <a:srcRect t="16666" r="21886" b="3572"/>
          <a:stretch>
            <a:fillRect/>
          </a:stretch>
        </p:blipFill>
        <p:spPr bwMode="auto">
          <a:xfrm>
            <a:off x="5029200" y="1219200"/>
            <a:ext cx="37338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4" name="Rectangle 7"/>
          <p:cNvSpPr>
            <a:spLocks noChangeArrowheads="1"/>
          </p:cNvSpPr>
          <p:nvPr/>
        </p:nvSpPr>
        <p:spPr bwMode="auto">
          <a:xfrm>
            <a:off x="7010400" y="0"/>
            <a:ext cx="21336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 name="Text Box 8"/>
          <p:cNvSpPr txBox="1">
            <a:spLocks noChangeArrowheads="1"/>
          </p:cNvSpPr>
          <p:nvPr/>
        </p:nvSpPr>
        <p:spPr bwMode="auto">
          <a:xfrm>
            <a:off x="4038600" y="0"/>
            <a:ext cx="4572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t>Translation Initiation</a:t>
            </a:r>
          </a:p>
        </p:txBody>
      </p:sp>
      <p:sp>
        <p:nvSpPr>
          <p:cNvPr id="51206" name="Line 9"/>
          <p:cNvSpPr>
            <a:spLocks noChangeShapeType="1"/>
          </p:cNvSpPr>
          <p:nvPr/>
        </p:nvSpPr>
        <p:spPr bwMode="auto">
          <a:xfrm flipH="1">
            <a:off x="2057400" y="533400"/>
            <a:ext cx="99060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7" name="Text Box 10"/>
          <p:cNvSpPr txBox="1">
            <a:spLocks noChangeArrowheads="1"/>
          </p:cNvSpPr>
          <p:nvPr/>
        </p:nvSpPr>
        <p:spPr bwMode="auto">
          <a:xfrm>
            <a:off x="3124200" y="304800"/>
            <a:ext cx="6019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800"/>
              <a:t>This is the only tRNA that can bind to the small ribosomal subunit by itself</a:t>
            </a:r>
          </a:p>
        </p:txBody>
      </p:sp>
      <p:sp>
        <p:nvSpPr>
          <p:cNvPr id="2" name="Slide Number Placeholder 1"/>
          <p:cNvSpPr>
            <a:spLocks noGrp="1"/>
          </p:cNvSpPr>
          <p:nvPr>
            <p:ph type="sldNum" sz="quarter" idx="12"/>
          </p:nvPr>
        </p:nvSpPr>
        <p:spPr/>
        <p:txBody>
          <a:bodyPr/>
          <a:lstStyle/>
          <a:p>
            <a:fld id="{781C0F97-348B-46A2-84FE-EBA07D71BB30}" type="slidenum">
              <a:rPr lang="en-GB" smtClean="0"/>
              <a:t>48</a:t>
            </a:fld>
            <a:endParaRPr lang="en-GB"/>
          </a:p>
        </p:txBody>
      </p:sp>
    </p:spTree>
    <p:extLst>
      <p:ext uri="{BB962C8B-B14F-4D97-AF65-F5344CB8AC3E}">
        <p14:creationId xmlns:p14="http://schemas.microsoft.com/office/powerpoint/2010/main" val="31849365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descr="06065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53848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27" name="Text Box 5"/>
          <p:cNvSpPr txBox="1">
            <a:spLocks noChangeArrowheads="1"/>
          </p:cNvSpPr>
          <p:nvPr/>
        </p:nvSpPr>
        <p:spPr bwMode="auto">
          <a:xfrm>
            <a:off x="4343400" y="228600"/>
            <a:ext cx="4343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Protein made in 5’ to 3’ direction, with N-terminal end made first</a:t>
            </a:r>
          </a:p>
        </p:txBody>
      </p:sp>
      <p:sp>
        <p:nvSpPr>
          <p:cNvPr id="52228" name="Text Box 6"/>
          <p:cNvSpPr txBox="1">
            <a:spLocks noChangeArrowheads="1"/>
          </p:cNvSpPr>
          <p:nvPr/>
        </p:nvSpPr>
        <p:spPr bwMode="auto">
          <a:xfrm>
            <a:off x="4114800" y="2362200"/>
            <a:ext cx="4191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General Mechanism</a:t>
            </a:r>
          </a:p>
        </p:txBody>
      </p:sp>
      <p:sp>
        <p:nvSpPr>
          <p:cNvPr id="52229" name="Text Box 7"/>
          <p:cNvSpPr txBox="1">
            <a:spLocks noChangeArrowheads="1"/>
          </p:cNvSpPr>
          <p:nvPr/>
        </p:nvSpPr>
        <p:spPr bwMode="auto">
          <a:xfrm>
            <a:off x="4648200" y="2971800"/>
            <a:ext cx="365760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3038" indent="-173038"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buFontTx/>
              <a:buChar char="•"/>
            </a:pPr>
            <a:r>
              <a:rPr lang="en-US">
                <a:latin typeface="Times New Roman" pitchFamily="16" charset="0"/>
                <a:cs typeface="Times New Roman" pitchFamily="16" charset="0"/>
              </a:rPr>
              <a:t>A site is where new codon is translated</a:t>
            </a:r>
          </a:p>
          <a:p>
            <a:pPr eaLnBrk="1" hangingPunct="1">
              <a:spcBef>
                <a:spcPct val="50000"/>
              </a:spcBef>
              <a:buFontTx/>
              <a:buChar char="•"/>
            </a:pPr>
            <a:r>
              <a:rPr lang="en-US">
                <a:latin typeface="Times New Roman" pitchFamily="16" charset="0"/>
                <a:cs typeface="Times New Roman" pitchFamily="16" charset="0"/>
              </a:rPr>
              <a:t>P site is where the growing peptide chain is kept and new aa are attached</a:t>
            </a:r>
          </a:p>
          <a:p>
            <a:pPr eaLnBrk="1" hangingPunct="1">
              <a:spcBef>
                <a:spcPct val="50000"/>
              </a:spcBef>
              <a:buFontTx/>
              <a:buChar char="•"/>
            </a:pPr>
            <a:r>
              <a:rPr lang="en-US">
                <a:latin typeface="Times New Roman" pitchFamily="16" charset="0"/>
                <a:cs typeface="Times New Roman" pitchFamily="16" charset="0"/>
              </a:rPr>
              <a:t>E site is where “naked” t RNA exit the ribosome</a:t>
            </a:r>
          </a:p>
        </p:txBody>
      </p:sp>
      <p:sp>
        <p:nvSpPr>
          <p:cNvPr id="2" name="Slide Number Placeholder 1"/>
          <p:cNvSpPr>
            <a:spLocks noGrp="1"/>
          </p:cNvSpPr>
          <p:nvPr>
            <p:ph type="sldNum" sz="quarter" idx="12"/>
          </p:nvPr>
        </p:nvSpPr>
        <p:spPr/>
        <p:txBody>
          <a:bodyPr/>
          <a:lstStyle/>
          <a:p>
            <a:fld id="{781C0F97-348B-46A2-84FE-EBA07D71BB30}" type="slidenum">
              <a:rPr lang="en-GB" smtClean="0"/>
              <a:t>49</a:t>
            </a:fld>
            <a:endParaRPr lang="en-GB"/>
          </a:p>
        </p:txBody>
      </p:sp>
    </p:spTree>
    <p:extLst>
      <p:ext uri="{BB962C8B-B14F-4D97-AF65-F5344CB8AC3E}">
        <p14:creationId xmlns:p14="http://schemas.microsoft.com/office/powerpoint/2010/main" val="2169912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6" descr="06010_2"/>
          <p:cNvPicPr>
            <a:picLocks noChangeAspect="1" noChangeArrowheads="1"/>
          </p:cNvPicPr>
          <p:nvPr/>
        </p:nvPicPr>
        <p:blipFill>
          <a:blip r:embed="rId2">
            <a:extLst>
              <a:ext uri="{28A0092B-C50C-407E-A947-70E740481C1C}">
                <a14:useLocalDpi xmlns:a14="http://schemas.microsoft.com/office/drawing/2010/main" val="0"/>
              </a:ext>
            </a:extLst>
          </a:blip>
          <a:srcRect r="16913" b="2380"/>
          <a:stretch>
            <a:fillRect/>
          </a:stretch>
        </p:blipFill>
        <p:spPr bwMode="auto">
          <a:xfrm>
            <a:off x="2438400" y="0"/>
            <a:ext cx="3657600"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5" descr="06010_1"/>
          <p:cNvPicPr>
            <a:picLocks noChangeAspect="1" noChangeArrowheads="1"/>
          </p:cNvPicPr>
          <p:nvPr/>
        </p:nvPicPr>
        <p:blipFill>
          <a:blip r:embed="rId3">
            <a:extLst>
              <a:ext uri="{28A0092B-C50C-407E-A947-70E740481C1C}">
                <a14:useLocalDpi xmlns:a14="http://schemas.microsoft.com/office/drawing/2010/main" val="0"/>
              </a:ext>
            </a:extLst>
          </a:blip>
          <a:srcRect b="3572"/>
          <a:stretch>
            <a:fillRect/>
          </a:stretch>
        </p:blipFill>
        <p:spPr bwMode="auto">
          <a:xfrm>
            <a:off x="4343400" y="0"/>
            <a:ext cx="4376738"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2" name="Text Box 8"/>
          <p:cNvSpPr txBox="1">
            <a:spLocks noChangeArrowheads="1"/>
          </p:cNvSpPr>
          <p:nvPr/>
        </p:nvSpPr>
        <p:spPr bwMode="auto">
          <a:xfrm>
            <a:off x="381000" y="5867400"/>
            <a:ext cx="3886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Prokaryotic Transcription</a:t>
            </a:r>
          </a:p>
        </p:txBody>
      </p:sp>
      <p:sp>
        <p:nvSpPr>
          <p:cNvPr id="2" name="Slide Number Placeholder 1"/>
          <p:cNvSpPr>
            <a:spLocks noGrp="1"/>
          </p:cNvSpPr>
          <p:nvPr>
            <p:ph type="sldNum" sz="quarter" idx="12"/>
          </p:nvPr>
        </p:nvSpPr>
        <p:spPr/>
        <p:txBody>
          <a:bodyPr/>
          <a:lstStyle/>
          <a:p>
            <a:fld id="{781C0F97-348B-46A2-84FE-EBA07D71BB30}" type="slidenum">
              <a:rPr lang="en-GB" smtClean="0"/>
              <a:t>5</a:t>
            </a:fld>
            <a:endParaRPr lang="en-GB"/>
          </a:p>
        </p:txBody>
      </p:sp>
    </p:spTree>
    <p:extLst>
      <p:ext uri="{BB962C8B-B14F-4D97-AF65-F5344CB8AC3E}">
        <p14:creationId xmlns:p14="http://schemas.microsoft.com/office/powerpoint/2010/main" val="5072572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 descr="06066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5221288"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51" name="Text Box 5"/>
          <p:cNvSpPr txBox="1">
            <a:spLocks noChangeArrowheads="1"/>
          </p:cNvSpPr>
          <p:nvPr/>
        </p:nvSpPr>
        <p:spPr bwMode="auto">
          <a:xfrm>
            <a:off x="4114800" y="381000"/>
            <a:ext cx="4495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More Detailed View</a:t>
            </a:r>
          </a:p>
        </p:txBody>
      </p:sp>
      <p:sp>
        <p:nvSpPr>
          <p:cNvPr id="53252" name="Text Box 6"/>
          <p:cNvSpPr txBox="1">
            <a:spLocks noChangeArrowheads="1"/>
          </p:cNvSpPr>
          <p:nvPr/>
        </p:nvSpPr>
        <p:spPr bwMode="auto">
          <a:xfrm>
            <a:off x="4800600" y="1143000"/>
            <a:ext cx="4343400" cy="394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New tRNA carrying amino acids are accompanied by elongation factor called EF-Tu</a:t>
            </a:r>
          </a:p>
          <a:p>
            <a:pPr eaLnBrk="1" hangingPunct="1">
              <a:spcBef>
                <a:spcPct val="50000"/>
              </a:spcBef>
            </a:pPr>
            <a:r>
              <a:rPr lang="en-US">
                <a:latin typeface="Times New Roman" pitchFamily="16" charset="0"/>
                <a:cs typeface="Times New Roman" pitchFamily="16" charset="0"/>
              </a:rPr>
              <a:t>The tRNA-ETu occupies a hybrid binding site (not quite in A)</a:t>
            </a:r>
          </a:p>
          <a:p>
            <a:pPr eaLnBrk="1" hangingPunct="1">
              <a:spcBef>
                <a:spcPct val="50000"/>
              </a:spcBef>
            </a:pPr>
            <a:r>
              <a:rPr lang="en-US">
                <a:latin typeface="Times New Roman" pitchFamily="16" charset="0"/>
                <a:cs typeface="Times New Roman" pitchFamily="16" charset="0"/>
              </a:rPr>
              <a:t>Correct codon-anticodon pairing triggers ETu to split GTP and fall off, and tRNA moves into the A position</a:t>
            </a:r>
          </a:p>
          <a:p>
            <a:pPr eaLnBrk="1" hangingPunct="1">
              <a:spcBef>
                <a:spcPct val="50000"/>
              </a:spcBef>
            </a:pPr>
            <a:r>
              <a:rPr lang="en-US">
                <a:latin typeface="Times New Roman" pitchFamily="16" charset="0"/>
                <a:cs typeface="Times New Roman" pitchFamily="16" charset="0"/>
              </a:rPr>
              <a:t>The delay caused by the association/dissociation of ETu helps increase accuracy of translation</a:t>
            </a:r>
          </a:p>
        </p:txBody>
      </p:sp>
      <p:sp>
        <p:nvSpPr>
          <p:cNvPr id="2" name="Slide Number Placeholder 1"/>
          <p:cNvSpPr>
            <a:spLocks noGrp="1"/>
          </p:cNvSpPr>
          <p:nvPr>
            <p:ph type="sldNum" sz="quarter" idx="12"/>
          </p:nvPr>
        </p:nvSpPr>
        <p:spPr/>
        <p:txBody>
          <a:bodyPr/>
          <a:lstStyle/>
          <a:p>
            <a:fld id="{781C0F97-348B-46A2-84FE-EBA07D71BB30}" type="slidenum">
              <a:rPr lang="en-GB" smtClean="0"/>
              <a:t>50</a:t>
            </a:fld>
            <a:endParaRPr lang="en-GB"/>
          </a:p>
        </p:txBody>
      </p:sp>
    </p:spTree>
    <p:extLst>
      <p:ext uri="{BB962C8B-B14F-4D97-AF65-F5344CB8AC3E}">
        <p14:creationId xmlns:p14="http://schemas.microsoft.com/office/powerpoint/2010/main" val="24735930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descr="06066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04800"/>
            <a:ext cx="5114925"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75" name="Text Box 5"/>
          <p:cNvSpPr txBox="1">
            <a:spLocks noChangeArrowheads="1"/>
          </p:cNvSpPr>
          <p:nvPr/>
        </p:nvSpPr>
        <p:spPr bwMode="auto">
          <a:xfrm>
            <a:off x="3886200" y="1219200"/>
            <a:ext cx="4191000" cy="378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Elongation factor G (EF-G) then binds near the A site, forcing the tRNAs containing the new amino acid and the growing chain into the next (P and E) sites on the ribosome</a:t>
            </a:r>
          </a:p>
          <a:p>
            <a:pPr eaLnBrk="1" hangingPunct="1">
              <a:spcBef>
                <a:spcPct val="50000"/>
              </a:spcBef>
            </a:pPr>
            <a:r>
              <a:rPr lang="en-US">
                <a:latin typeface="Times New Roman" pitchFamily="16" charset="0"/>
                <a:cs typeface="Times New Roman" pitchFamily="16" charset="0"/>
              </a:rPr>
              <a:t>EF-G splits GTP, changes conformation and falls off, thus increasing the speed of translation.</a:t>
            </a:r>
          </a:p>
          <a:p>
            <a:pPr eaLnBrk="1" hangingPunct="1">
              <a:spcBef>
                <a:spcPct val="50000"/>
              </a:spcBef>
            </a:pPr>
            <a:r>
              <a:rPr lang="en-US">
                <a:latin typeface="Times New Roman" pitchFamily="16" charset="0"/>
                <a:cs typeface="Times New Roman" pitchFamily="16" charset="0"/>
              </a:rPr>
              <a:t>GTP exchange factors continually recharge the GTP on both of the elongation factors.</a:t>
            </a:r>
          </a:p>
        </p:txBody>
      </p:sp>
      <p:sp>
        <p:nvSpPr>
          <p:cNvPr id="2" name="Slide Number Placeholder 1"/>
          <p:cNvSpPr>
            <a:spLocks noGrp="1"/>
          </p:cNvSpPr>
          <p:nvPr>
            <p:ph type="sldNum" sz="quarter" idx="12"/>
          </p:nvPr>
        </p:nvSpPr>
        <p:spPr/>
        <p:txBody>
          <a:bodyPr/>
          <a:lstStyle/>
          <a:p>
            <a:fld id="{781C0F97-348B-46A2-84FE-EBA07D71BB30}" type="slidenum">
              <a:rPr lang="en-GB" smtClean="0"/>
              <a:t>51</a:t>
            </a:fld>
            <a:endParaRPr lang="en-GB"/>
          </a:p>
        </p:txBody>
      </p:sp>
    </p:spTree>
    <p:extLst>
      <p:ext uri="{BB962C8B-B14F-4D97-AF65-F5344CB8AC3E}">
        <p14:creationId xmlns:p14="http://schemas.microsoft.com/office/powerpoint/2010/main" val="42479000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descr="06073_1"/>
          <p:cNvPicPr>
            <a:picLocks noChangeAspect="1" noChangeArrowheads="1"/>
          </p:cNvPicPr>
          <p:nvPr/>
        </p:nvPicPr>
        <p:blipFill>
          <a:blip r:embed="rId2">
            <a:extLst>
              <a:ext uri="{28A0092B-C50C-407E-A947-70E740481C1C}">
                <a14:useLocalDpi xmlns:a14="http://schemas.microsoft.com/office/drawing/2010/main" val="0"/>
              </a:ext>
            </a:extLst>
          </a:blip>
          <a:srcRect b="3572"/>
          <a:stretch>
            <a:fillRect/>
          </a:stretch>
        </p:blipFill>
        <p:spPr bwMode="auto">
          <a:xfrm>
            <a:off x="685800" y="228600"/>
            <a:ext cx="4470400"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299" name="Picture 5" descr="06073_2"/>
          <p:cNvPicPr>
            <a:picLocks noChangeAspect="1" noChangeArrowheads="1"/>
          </p:cNvPicPr>
          <p:nvPr/>
        </p:nvPicPr>
        <p:blipFill>
          <a:blip r:embed="rId3">
            <a:extLst>
              <a:ext uri="{28A0092B-C50C-407E-A947-70E740481C1C}">
                <a14:useLocalDpi xmlns:a14="http://schemas.microsoft.com/office/drawing/2010/main" val="0"/>
              </a:ext>
            </a:extLst>
          </a:blip>
          <a:srcRect t="17857" b="3572"/>
          <a:stretch>
            <a:fillRect/>
          </a:stretch>
        </p:blipFill>
        <p:spPr bwMode="auto">
          <a:xfrm>
            <a:off x="5029200" y="2590800"/>
            <a:ext cx="3933825"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300" name="Rectangle 6"/>
          <p:cNvSpPr>
            <a:spLocks noChangeArrowheads="1"/>
          </p:cNvSpPr>
          <p:nvPr/>
        </p:nvSpPr>
        <p:spPr bwMode="auto">
          <a:xfrm>
            <a:off x="4495800" y="1219200"/>
            <a:ext cx="838200" cy="990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1" name="Text Box 7"/>
          <p:cNvSpPr txBox="1">
            <a:spLocks noChangeArrowheads="1"/>
          </p:cNvSpPr>
          <p:nvPr/>
        </p:nvSpPr>
        <p:spPr bwMode="auto">
          <a:xfrm>
            <a:off x="4114800" y="0"/>
            <a:ext cx="472440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Stop Codons = UAA, UAG, UGA</a:t>
            </a:r>
          </a:p>
          <a:p>
            <a:pPr eaLnBrk="1" hangingPunct="1">
              <a:spcBef>
                <a:spcPct val="50000"/>
              </a:spcBef>
            </a:pPr>
            <a:r>
              <a:rPr lang="en-US">
                <a:latin typeface="Times New Roman" pitchFamily="16" charset="0"/>
                <a:cs typeface="Times New Roman" pitchFamily="16" charset="0"/>
              </a:rPr>
              <a:t>No tRNA binds to this set of codons</a:t>
            </a:r>
          </a:p>
          <a:p>
            <a:pPr eaLnBrk="1" hangingPunct="1">
              <a:spcBef>
                <a:spcPct val="50000"/>
              </a:spcBef>
            </a:pPr>
            <a:r>
              <a:rPr lang="en-US">
                <a:latin typeface="Times New Roman" pitchFamily="16" charset="0"/>
                <a:cs typeface="Times New Roman" pitchFamily="16" charset="0"/>
              </a:rPr>
              <a:t>One of these codons at the A site attracts a release factor</a:t>
            </a:r>
          </a:p>
          <a:p>
            <a:pPr eaLnBrk="1" hangingPunct="1">
              <a:spcBef>
                <a:spcPct val="50000"/>
              </a:spcBef>
            </a:pPr>
            <a:r>
              <a:rPr lang="en-US">
                <a:latin typeface="Times New Roman" pitchFamily="16" charset="0"/>
                <a:cs typeface="Times New Roman" pitchFamily="16" charset="0"/>
              </a:rPr>
              <a:t>Ribosome adds a water to the last peptide, creating the carboxyl end</a:t>
            </a:r>
          </a:p>
        </p:txBody>
      </p:sp>
      <p:sp>
        <p:nvSpPr>
          <p:cNvPr id="2" name="Slide Number Placeholder 1"/>
          <p:cNvSpPr>
            <a:spLocks noGrp="1"/>
          </p:cNvSpPr>
          <p:nvPr>
            <p:ph type="sldNum" sz="quarter" idx="12"/>
          </p:nvPr>
        </p:nvSpPr>
        <p:spPr/>
        <p:txBody>
          <a:bodyPr/>
          <a:lstStyle/>
          <a:p>
            <a:fld id="{781C0F97-348B-46A2-84FE-EBA07D71BB30}" type="slidenum">
              <a:rPr lang="en-GB" smtClean="0"/>
              <a:t>52</a:t>
            </a:fld>
            <a:endParaRPr lang="en-GB"/>
          </a:p>
        </p:txBody>
      </p:sp>
    </p:spTree>
    <p:extLst>
      <p:ext uri="{BB962C8B-B14F-4D97-AF65-F5344CB8AC3E}">
        <p14:creationId xmlns:p14="http://schemas.microsoft.com/office/powerpoint/2010/main" val="4692713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4" descr="060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7732713"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53</a:t>
            </a:fld>
            <a:endParaRPr lang="en-GB"/>
          </a:p>
        </p:txBody>
      </p:sp>
    </p:spTree>
    <p:extLst>
      <p:ext uri="{BB962C8B-B14F-4D97-AF65-F5344CB8AC3E}">
        <p14:creationId xmlns:p14="http://schemas.microsoft.com/office/powerpoint/2010/main" val="3059866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descr="060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990600"/>
            <a:ext cx="8610600" cy="568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47" name="Text Box 5"/>
          <p:cNvSpPr txBox="1">
            <a:spLocks noChangeArrowheads="1"/>
          </p:cNvSpPr>
          <p:nvPr/>
        </p:nvSpPr>
        <p:spPr bwMode="auto">
          <a:xfrm>
            <a:off x="228600" y="152400"/>
            <a:ext cx="5562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Proteins Fold as They are Translated on the Ribosome</a:t>
            </a:r>
          </a:p>
        </p:txBody>
      </p:sp>
      <p:sp>
        <p:nvSpPr>
          <p:cNvPr id="2" name="Slide Number Placeholder 1"/>
          <p:cNvSpPr>
            <a:spLocks noGrp="1"/>
          </p:cNvSpPr>
          <p:nvPr>
            <p:ph type="sldNum" sz="quarter" idx="12"/>
          </p:nvPr>
        </p:nvSpPr>
        <p:spPr/>
        <p:txBody>
          <a:bodyPr/>
          <a:lstStyle/>
          <a:p>
            <a:fld id="{781C0F97-348B-46A2-84FE-EBA07D71BB30}" type="slidenum">
              <a:rPr lang="en-GB" smtClean="0"/>
              <a:t>54</a:t>
            </a:fld>
            <a:endParaRPr lang="en-GB"/>
          </a:p>
        </p:txBody>
      </p:sp>
    </p:spTree>
    <p:extLst>
      <p:ext uri="{BB962C8B-B14F-4D97-AF65-F5344CB8AC3E}">
        <p14:creationId xmlns:p14="http://schemas.microsoft.com/office/powerpoint/2010/main" val="40376079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4" descr="06083"/>
          <p:cNvPicPr>
            <a:picLocks noChangeAspect="1" noChangeArrowheads="1"/>
          </p:cNvPicPr>
          <p:nvPr/>
        </p:nvPicPr>
        <p:blipFill>
          <a:blip r:embed="rId2">
            <a:extLst>
              <a:ext uri="{28A0092B-C50C-407E-A947-70E740481C1C}">
                <a14:useLocalDpi xmlns:a14="http://schemas.microsoft.com/office/drawing/2010/main" val="0"/>
              </a:ext>
            </a:extLst>
          </a:blip>
          <a:srcRect b="11223"/>
          <a:stretch>
            <a:fillRect/>
          </a:stretch>
        </p:blipFill>
        <p:spPr bwMode="auto">
          <a:xfrm>
            <a:off x="609600" y="0"/>
            <a:ext cx="7543800" cy="293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71" name="Text Box 5"/>
          <p:cNvSpPr txBox="1">
            <a:spLocks noChangeArrowheads="1"/>
          </p:cNvSpPr>
          <p:nvPr/>
        </p:nvSpPr>
        <p:spPr bwMode="auto">
          <a:xfrm>
            <a:off x="304800" y="2209800"/>
            <a:ext cx="442277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800">
                <a:latin typeface="Times New Roman" pitchFamily="16" charset="0"/>
                <a:cs typeface="Times New Roman" pitchFamily="16" charset="0"/>
              </a:rPr>
              <a:t>Hsp 70 works to help fold early in the lifecycle of a protein</a:t>
            </a:r>
          </a:p>
        </p:txBody>
      </p:sp>
      <p:pic>
        <p:nvPicPr>
          <p:cNvPr id="58372" name="Picture 6" descr="06084_1"/>
          <p:cNvPicPr>
            <a:picLocks noChangeAspect="1" noChangeArrowheads="1"/>
          </p:cNvPicPr>
          <p:nvPr/>
        </p:nvPicPr>
        <p:blipFill>
          <a:blip r:embed="rId3">
            <a:extLst>
              <a:ext uri="{28A0092B-C50C-407E-A947-70E740481C1C}">
                <a14:useLocalDpi xmlns:a14="http://schemas.microsoft.com/office/drawing/2010/main" val="0"/>
              </a:ext>
            </a:extLst>
          </a:blip>
          <a:srcRect b="8806"/>
          <a:stretch>
            <a:fillRect/>
          </a:stretch>
        </p:blipFill>
        <p:spPr bwMode="auto">
          <a:xfrm>
            <a:off x="0" y="3124200"/>
            <a:ext cx="5334000" cy="315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3" name="Picture 7" descr="06084_2"/>
          <p:cNvPicPr>
            <a:picLocks noChangeAspect="1" noChangeArrowheads="1"/>
          </p:cNvPicPr>
          <p:nvPr/>
        </p:nvPicPr>
        <p:blipFill>
          <a:blip r:embed="rId4">
            <a:extLst>
              <a:ext uri="{28A0092B-C50C-407E-A947-70E740481C1C}">
                <a14:useLocalDpi xmlns:a14="http://schemas.microsoft.com/office/drawing/2010/main" val="0"/>
              </a:ext>
            </a:extLst>
          </a:blip>
          <a:srcRect b="48438"/>
          <a:stretch>
            <a:fillRect/>
          </a:stretch>
        </p:blipFill>
        <p:spPr bwMode="auto">
          <a:xfrm>
            <a:off x="4727575" y="3276600"/>
            <a:ext cx="4416425"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74" name="Text Box 8"/>
          <p:cNvSpPr txBox="1">
            <a:spLocks noChangeArrowheads="1"/>
          </p:cNvSpPr>
          <p:nvPr/>
        </p:nvSpPr>
        <p:spPr bwMode="auto">
          <a:xfrm>
            <a:off x="1981200" y="5867400"/>
            <a:ext cx="6705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Hsp 60 works like a quality control chamber after a protein is completely folded</a:t>
            </a:r>
          </a:p>
        </p:txBody>
      </p:sp>
      <p:sp>
        <p:nvSpPr>
          <p:cNvPr id="58375" name="Rectangle 9"/>
          <p:cNvSpPr>
            <a:spLocks noChangeArrowheads="1"/>
          </p:cNvSpPr>
          <p:nvPr/>
        </p:nvSpPr>
        <p:spPr bwMode="auto">
          <a:xfrm>
            <a:off x="304800" y="2209800"/>
            <a:ext cx="46482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76" name="Rectangle 10"/>
          <p:cNvSpPr>
            <a:spLocks noChangeArrowheads="1"/>
          </p:cNvSpPr>
          <p:nvPr/>
        </p:nvSpPr>
        <p:spPr bwMode="auto">
          <a:xfrm>
            <a:off x="1981200" y="5791200"/>
            <a:ext cx="6324600" cy="838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55</a:t>
            </a:fld>
            <a:endParaRPr lang="en-GB"/>
          </a:p>
        </p:txBody>
      </p:sp>
    </p:spTree>
    <p:extLst>
      <p:ext uri="{BB962C8B-B14F-4D97-AF65-F5344CB8AC3E}">
        <p14:creationId xmlns:p14="http://schemas.microsoft.com/office/powerpoint/2010/main" val="28557013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4" descr="06085"/>
          <p:cNvPicPr>
            <a:picLocks noChangeAspect="1" noChangeArrowheads="1"/>
          </p:cNvPicPr>
          <p:nvPr/>
        </p:nvPicPr>
        <p:blipFill>
          <a:blip r:embed="rId2">
            <a:extLst>
              <a:ext uri="{28A0092B-C50C-407E-A947-70E740481C1C}">
                <a14:useLocalDpi xmlns:a14="http://schemas.microsoft.com/office/drawing/2010/main" val="0"/>
              </a:ext>
            </a:extLst>
          </a:blip>
          <a:srcRect b="9546"/>
          <a:stretch>
            <a:fillRect/>
          </a:stretch>
        </p:blipFill>
        <p:spPr bwMode="auto">
          <a:xfrm>
            <a:off x="1066800" y="1676400"/>
            <a:ext cx="70866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56</a:t>
            </a:fld>
            <a:endParaRPr lang="en-GB"/>
          </a:p>
        </p:txBody>
      </p:sp>
    </p:spTree>
    <p:extLst>
      <p:ext uri="{BB962C8B-B14F-4D97-AF65-F5344CB8AC3E}">
        <p14:creationId xmlns:p14="http://schemas.microsoft.com/office/powerpoint/2010/main" val="27456168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4" descr="06086"/>
          <p:cNvPicPr>
            <a:picLocks noChangeAspect="1" noChangeArrowheads="1"/>
          </p:cNvPicPr>
          <p:nvPr/>
        </p:nvPicPr>
        <p:blipFill>
          <a:blip r:embed="rId2">
            <a:extLst>
              <a:ext uri="{28A0092B-C50C-407E-A947-70E740481C1C}">
                <a14:useLocalDpi xmlns:a14="http://schemas.microsoft.com/office/drawing/2010/main" val="0"/>
              </a:ext>
            </a:extLst>
          </a:blip>
          <a:srcRect b="8409"/>
          <a:stretch>
            <a:fillRect/>
          </a:stretch>
        </p:blipFill>
        <p:spPr bwMode="auto">
          <a:xfrm>
            <a:off x="228600" y="914400"/>
            <a:ext cx="51054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19" name="Text Box 5"/>
          <p:cNvSpPr txBox="1">
            <a:spLocks noChangeArrowheads="1"/>
          </p:cNvSpPr>
          <p:nvPr/>
        </p:nvSpPr>
        <p:spPr bwMode="auto">
          <a:xfrm>
            <a:off x="304800" y="5410200"/>
            <a:ext cx="8077200"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Proteasomes are a major mechanism by which cells regulate the concentration of particular proteins and degrade misfolded proteins. </a:t>
            </a:r>
          </a:p>
        </p:txBody>
      </p:sp>
      <p:sp>
        <p:nvSpPr>
          <p:cNvPr id="60420" name="Line 6"/>
          <p:cNvSpPr>
            <a:spLocks noChangeShapeType="1"/>
          </p:cNvSpPr>
          <p:nvPr/>
        </p:nvSpPr>
        <p:spPr bwMode="auto">
          <a:xfrm flipH="1">
            <a:off x="4572000" y="2971800"/>
            <a:ext cx="1143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1" name="Text Box 7"/>
          <p:cNvSpPr txBox="1">
            <a:spLocks noChangeArrowheads="1"/>
          </p:cNvSpPr>
          <p:nvPr/>
        </p:nvSpPr>
        <p:spPr bwMode="auto">
          <a:xfrm>
            <a:off x="5943600" y="2590800"/>
            <a:ext cx="2514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t>Proteolytic core</a:t>
            </a:r>
          </a:p>
        </p:txBody>
      </p:sp>
      <p:sp>
        <p:nvSpPr>
          <p:cNvPr id="60422" name="Line 8"/>
          <p:cNvSpPr>
            <a:spLocks noChangeShapeType="1"/>
          </p:cNvSpPr>
          <p:nvPr/>
        </p:nvSpPr>
        <p:spPr bwMode="auto">
          <a:xfrm flipH="1">
            <a:off x="4343400" y="4572000"/>
            <a:ext cx="1752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3" name="Text Box 9"/>
          <p:cNvSpPr txBox="1">
            <a:spLocks noChangeArrowheads="1"/>
          </p:cNvSpPr>
          <p:nvPr/>
        </p:nvSpPr>
        <p:spPr bwMode="auto">
          <a:xfrm>
            <a:off x="6248400" y="4267200"/>
            <a:ext cx="2514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t>Cap hydrolyses ATP; regulates exit</a:t>
            </a:r>
          </a:p>
        </p:txBody>
      </p:sp>
      <p:sp>
        <p:nvSpPr>
          <p:cNvPr id="60424" name="Rectangle 10"/>
          <p:cNvSpPr>
            <a:spLocks noChangeArrowheads="1"/>
          </p:cNvSpPr>
          <p:nvPr/>
        </p:nvSpPr>
        <p:spPr bwMode="auto">
          <a:xfrm>
            <a:off x="5562600" y="990600"/>
            <a:ext cx="32702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t>Cap hydrolyses ATP; regulates entry</a:t>
            </a:r>
          </a:p>
        </p:txBody>
      </p:sp>
      <p:sp>
        <p:nvSpPr>
          <p:cNvPr id="60425" name="Line 11"/>
          <p:cNvSpPr>
            <a:spLocks noChangeShapeType="1"/>
          </p:cNvSpPr>
          <p:nvPr/>
        </p:nvSpPr>
        <p:spPr bwMode="auto">
          <a:xfrm flipH="1">
            <a:off x="5105400" y="1295400"/>
            <a:ext cx="45720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57</a:t>
            </a:fld>
            <a:endParaRPr lang="en-GB"/>
          </a:p>
        </p:txBody>
      </p:sp>
    </p:spTree>
    <p:extLst>
      <p:ext uri="{BB962C8B-B14F-4D97-AF65-F5344CB8AC3E}">
        <p14:creationId xmlns:p14="http://schemas.microsoft.com/office/powerpoint/2010/main" val="13925896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06087_1"/>
          <p:cNvPicPr>
            <a:picLocks noChangeAspect="1" noChangeArrowheads="1"/>
          </p:cNvPicPr>
          <p:nvPr/>
        </p:nvPicPr>
        <p:blipFill>
          <a:blip r:embed="rId3">
            <a:extLst>
              <a:ext uri="{28A0092B-C50C-407E-A947-70E740481C1C}">
                <a14:useLocalDpi xmlns:a14="http://schemas.microsoft.com/office/drawing/2010/main" val="0"/>
              </a:ext>
            </a:extLst>
          </a:blip>
          <a:srcRect r="32001" b="6779"/>
          <a:stretch>
            <a:fillRect/>
          </a:stretch>
        </p:blipFill>
        <p:spPr bwMode="auto">
          <a:xfrm>
            <a:off x="685800" y="533400"/>
            <a:ext cx="4835525"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43" name="Text Box 3"/>
          <p:cNvSpPr txBox="1">
            <a:spLocks noChangeArrowheads="1"/>
          </p:cNvSpPr>
          <p:nvPr/>
        </p:nvSpPr>
        <p:spPr bwMode="auto">
          <a:xfrm>
            <a:off x="4572000" y="2438400"/>
            <a:ext cx="457200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Proteins are marked for destruction by the addition of a small molecule called </a:t>
            </a:r>
            <a:r>
              <a:rPr lang="en-US" i="1">
                <a:latin typeface="Times New Roman" pitchFamily="16" charset="0"/>
                <a:cs typeface="Times New Roman" pitchFamily="16" charset="0"/>
              </a:rPr>
              <a:t>ubiquitin</a:t>
            </a:r>
            <a:r>
              <a:rPr lang="en-US">
                <a:latin typeface="Times New Roman" pitchFamily="16" charset="0"/>
                <a:cs typeface="Times New Roman" pitchFamily="16" charset="0"/>
              </a:rPr>
              <a:t> on exposed lysine residues</a:t>
            </a:r>
          </a:p>
        </p:txBody>
      </p:sp>
      <p:sp>
        <p:nvSpPr>
          <p:cNvPr id="2" name="Slide Number Placeholder 1"/>
          <p:cNvSpPr>
            <a:spLocks noGrp="1"/>
          </p:cNvSpPr>
          <p:nvPr>
            <p:ph type="sldNum" sz="quarter" idx="12"/>
          </p:nvPr>
        </p:nvSpPr>
        <p:spPr/>
        <p:txBody>
          <a:bodyPr/>
          <a:lstStyle/>
          <a:p>
            <a:fld id="{781C0F97-348B-46A2-84FE-EBA07D71BB30}" type="slidenum">
              <a:rPr lang="en-GB" smtClean="0"/>
              <a:t>58</a:t>
            </a:fld>
            <a:endParaRPr lang="en-GB"/>
          </a:p>
        </p:txBody>
      </p:sp>
    </p:spTree>
    <p:extLst>
      <p:ext uri="{BB962C8B-B14F-4D97-AF65-F5344CB8AC3E}">
        <p14:creationId xmlns:p14="http://schemas.microsoft.com/office/powerpoint/2010/main" val="33156743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4" descr="06087_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8610600" cy="629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59</a:t>
            </a:fld>
            <a:endParaRPr lang="en-GB"/>
          </a:p>
        </p:txBody>
      </p:sp>
    </p:spTree>
    <p:extLst>
      <p:ext uri="{BB962C8B-B14F-4D97-AF65-F5344CB8AC3E}">
        <p14:creationId xmlns:p14="http://schemas.microsoft.com/office/powerpoint/2010/main" val="1061498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auto">
          <a:xfrm>
            <a:off x="762000" y="650875"/>
            <a:ext cx="5686425" cy="123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marL="173038" indent="-173038"/>
            <a:r>
              <a:rPr lang="en-US" dirty="0">
                <a:latin typeface="Times New Roman" pitchFamily="16" charset="0"/>
                <a:cs typeface="Times New Roman" pitchFamily="16" charset="0"/>
              </a:rPr>
              <a:t>Prokaryotes</a:t>
            </a:r>
          </a:p>
          <a:p>
            <a:pPr marL="173038" indent="-173038">
              <a:buFontTx/>
              <a:buChar char="•"/>
            </a:pPr>
            <a:r>
              <a:rPr lang="en-US" sz="1800" dirty="0">
                <a:latin typeface="Times New Roman" pitchFamily="16" charset="0"/>
                <a:cs typeface="Times New Roman" pitchFamily="16" charset="0"/>
              </a:rPr>
              <a:t>Promoter – </a:t>
            </a:r>
          </a:p>
          <a:p>
            <a:pPr lvl="1">
              <a:buFontTx/>
              <a:buChar char="•"/>
            </a:pPr>
            <a:r>
              <a:rPr lang="en-US" sz="1800" i="1" dirty="0" err="1">
                <a:latin typeface="Times New Roman" pitchFamily="16" charset="0"/>
                <a:cs typeface="Times New Roman" pitchFamily="16" charset="0"/>
              </a:rPr>
              <a:t>Pribnow</a:t>
            </a:r>
            <a:r>
              <a:rPr lang="en-US" sz="1800" i="1" dirty="0">
                <a:latin typeface="Times New Roman" pitchFamily="16" charset="0"/>
                <a:cs typeface="Times New Roman" pitchFamily="16" charset="0"/>
              </a:rPr>
              <a:t> Box</a:t>
            </a:r>
            <a:r>
              <a:rPr lang="en-US" sz="1800" dirty="0">
                <a:latin typeface="Times New Roman" pitchFamily="16" charset="0"/>
                <a:cs typeface="Times New Roman" pitchFamily="16" charset="0"/>
              </a:rPr>
              <a:t> (also called the -10 element) – TATAAT</a:t>
            </a:r>
          </a:p>
          <a:p>
            <a:pPr lvl="1">
              <a:buFontTx/>
              <a:buChar char="•"/>
            </a:pPr>
            <a:r>
              <a:rPr lang="en-US" sz="1800" i="1" dirty="0">
                <a:latin typeface="Times New Roman" pitchFamily="16" charset="0"/>
                <a:cs typeface="Times New Roman" pitchFamily="16" charset="0"/>
              </a:rPr>
              <a:t>-35 element</a:t>
            </a:r>
            <a:r>
              <a:rPr lang="en-US" sz="1800" dirty="0">
                <a:latin typeface="Times New Roman" pitchFamily="16" charset="0"/>
                <a:cs typeface="Times New Roman" pitchFamily="16" charset="0"/>
              </a:rPr>
              <a:t> -  TTGACA </a:t>
            </a:r>
          </a:p>
        </p:txBody>
      </p:sp>
      <p:sp>
        <p:nvSpPr>
          <p:cNvPr id="8195" name="Text Box 5"/>
          <p:cNvSpPr txBox="1">
            <a:spLocks noChangeArrowheads="1"/>
          </p:cNvSpPr>
          <p:nvPr/>
        </p:nvSpPr>
        <p:spPr bwMode="auto">
          <a:xfrm>
            <a:off x="1752600" y="209929"/>
            <a:ext cx="838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2400" dirty="0">
                <a:latin typeface="Times New Roman" pitchFamily="16" charset="0"/>
                <a:cs typeface="Times New Roman" pitchFamily="16" charset="0"/>
              </a:rPr>
              <a:t>DNA Sequences Important to Transcription</a:t>
            </a:r>
          </a:p>
        </p:txBody>
      </p:sp>
      <p:sp>
        <p:nvSpPr>
          <p:cNvPr id="8196" name="Text Box 6"/>
          <p:cNvSpPr txBox="1">
            <a:spLocks noChangeArrowheads="1"/>
          </p:cNvSpPr>
          <p:nvPr/>
        </p:nvSpPr>
        <p:spPr bwMode="auto">
          <a:xfrm>
            <a:off x="914400" y="2133600"/>
            <a:ext cx="8229600" cy="288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92100" indent="-292100" eaLnBrk="0" hangingPunct="0">
              <a:defRPr sz="2000">
                <a:solidFill>
                  <a:schemeClr val="tx1"/>
                </a:solidFill>
                <a:latin typeface="Comic Sans MS" pitchFamily="66" charset="0"/>
              </a:defRPr>
            </a:lvl1pPr>
            <a:lvl2pPr marL="741363" indent="-284163" eaLnBrk="0" hangingPunct="0">
              <a:defRPr sz="2000">
                <a:solidFill>
                  <a:schemeClr val="tx1"/>
                </a:solidFill>
                <a:latin typeface="Comic Sans MS" pitchFamily="66" charset="0"/>
              </a:defRPr>
            </a:lvl2pPr>
            <a:lvl3pPr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lnSpc>
                <a:spcPct val="65000"/>
              </a:lnSpc>
              <a:spcBef>
                <a:spcPct val="50000"/>
              </a:spcBef>
            </a:pPr>
            <a:r>
              <a:rPr lang="en-US">
                <a:latin typeface="Times New Roman" pitchFamily="16" charset="0"/>
                <a:cs typeface="Times New Roman" pitchFamily="16" charset="0"/>
              </a:rPr>
              <a:t>Eukaryotes</a:t>
            </a:r>
          </a:p>
          <a:p>
            <a:pPr eaLnBrk="1" hangingPunct="1">
              <a:lnSpc>
                <a:spcPct val="65000"/>
              </a:lnSpc>
              <a:spcBef>
                <a:spcPct val="50000"/>
              </a:spcBef>
              <a:buFontTx/>
              <a:buChar char="•"/>
            </a:pPr>
            <a:r>
              <a:rPr lang="en-US" i="1">
                <a:latin typeface="Times New Roman" pitchFamily="16" charset="0"/>
                <a:cs typeface="Times New Roman" pitchFamily="16" charset="0"/>
              </a:rPr>
              <a:t>Promoter</a:t>
            </a:r>
            <a:r>
              <a:rPr lang="en-US">
                <a:latin typeface="Times New Roman" pitchFamily="16" charset="0"/>
                <a:cs typeface="Times New Roman" pitchFamily="16" charset="0"/>
              </a:rPr>
              <a:t> –(asymmetrical sequence)</a:t>
            </a:r>
          </a:p>
          <a:p>
            <a:pPr lvl="1" eaLnBrk="1" hangingPunct="1">
              <a:lnSpc>
                <a:spcPct val="65000"/>
              </a:lnSpc>
              <a:spcBef>
                <a:spcPct val="45000"/>
              </a:spcBef>
              <a:buFontTx/>
              <a:buChar char="•"/>
            </a:pPr>
            <a:r>
              <a:rPr lang="en-US">
                <a:latin typeface="Times New Roman" pitchFamily="16" charset="0"/>
                <a:cs typeface="Times New Roman" pitchFamily="16" charset="0"/>
              </a:rPr>
              <a:t>Basic core promoter –TATA box (TATAAA(A)); within 50bp upstream of start site; found in unicellular eukaryotes</a:t>
            </a:r>
          </a:p>
          <a:p>
            <a:pPr lvl="1" eaLnBrk="1" hangingPunct="1">
              <a:lnSpc>
                <a:spcPct val="65000"/>
              </a:lnSpc>
              <a:spcBef>
                <a:spcPct val="45000"/>
              </a:spcBef>
              <a:buFontTx/>
              <a:buChar char="•"/>
            </a:pPr>
            <a:r>
              <a:rPr lang="en-US">
                <a:latin typeface="Times New Roman" pitchFamily="16" charset="0"/>
                <a:cs typeface="Times New Roman" pitchFamily="16" charset="0"/>
              </a:rPr>
              <a:t>Core promoter PLUS</a:t>
            </a:r>
          </a:p>
          <a:p>
            <a:pPr lvl="2" eaLnBrk="1" hangingPunct="1">
              <a:lnSpc>
                <a:spcPct val="65000"/>
              </a:lnSpc>
              <a:spcBef>
                <a:spcPct val="35000"/>
              </a:spcBef>
              <a:buFontTx/>
              <a:buChar char="•"/>
            </a:pPr>
            <a:r>
              <a:rPr lang="en-US" sz="1800">
                <a:latin typeface="Times New Roman" pitchFamily="16" charset="0"/>
                <a:cs typeface="Times New Roman" pitchFamily="16" charset="0"/>
              </a:rPr>
              <a:t>Downstream promoters</a:t>
            </a:r>
          </a:p>
          <a:p>
            <a:pPr lvl="2" eaLnBrk="1" hangingPunct="1">
              <a:lnSpc>
                <a:spcPct val="65000"/>
              </a:lnSpc>
              <a:spcBef>
                <a:spcPct val="35000"/>
              </a:spcBef>
              <a:buFontTx/>
              <a:buChar char="•"/>
            </a:pPr>
            <a:r>
              <a:rPr lang="en-US" sz="1800">
                <a:latin typeface="Times New Roman" pitchFamily="16" charset="0"/>
                <a:cs typeface="Times New Roman" pitchFamily="16" charset="0"/>
              </a:rPr>
              <a:t>Proximal promoter elements</a:t>
            </a:r>
          </a:p>
          <a:p>
            <a:pPr eaLnBrk="1" hangingPunct="1">
              <a:lnSpc>
                <a:spcPct val="65000"/>
              </a:lnSpc>
              <a:spcBef>
                <a:spcPct val="35000"/>
              </a:spcBef>
              <a:buFontTx/>
              <a:buChar char="•"/>
            </a:pPr>
            <a:endParaRPr lang="en-US" sz="2400">
              <a:latin typeface="Times New Roman" pitchFamily="16" charset="0"/>
              <a:cs typeface="Times New Roman" pitchFamily="16" charset="0"/>
            </a:endParaRPr>
          </a:p>
          <a:p>
            <a:pPr lvl="1" eaLnBrk="1" hangingPunct="1">
              <a:spcBef>
                <a:spcPct val="50000"/>
              </a:spcBef>
              <a:buFontTx/>
              <a:buChar char="•"/>
            </a:pPr>
            <a:endParaRPr lang="en-US">
              <a:latin typeface="Times New Roman" pitchFamily="16" charset="0"/>
              <a:cs typeface="Times New Roman" pitchFamily="16" charset="0"/>
            </a:endParaRPr>
          </a:p>
        </p:txBody>
      </p:sp>
      <p:sp>
        <p:nvSpPr>
          <p:cNvPr id="8197" name="Rectangle 8"/>
          <p:cNvSpPr>
            <a:spLocks noChangeArrowheads="1"/>
          </p:cNvSpPr>
          <p:nvPr/>
        </p:nvSpPr>
        <p:spPr bwMode="auto">
          <a:xfrm>
            <a:off x="762000" y="2057400"/>
            <a:ext cx="8001000" cy="4572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98" name="Rectangle 9"/>
          <p:cNvSpPr>
            <a:spLocks noChangeArrowheads="1"/>
          </p:cNvSpPr>
          <p:nvPr/>
        </p:nvSpPr>
        <p:spPr bwMode="auto">
          <a:xfrm>
            <a:off x="762000" y="609600"/>
            <a:ext cx="8001000" cy="1295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6</a:t>
            </a:fld>
            <a:endParaRPr lang="en-GB"/>
          </a:p>
        </p:txBody>
      </p:sp>
    </p:spTree>
    <p:extLst>
      <p:ext uri="{BB962C8B-B14F-4D97-AF65-F5344CB8AC3E}">
        <p14:creationId xmlns:p14="http://schemas.microsoft.com/office/powerpoint/2010/main" val="668321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descr="06088_1"/>
          <p:cNvPicPr>
            <a:picLocks noChangeAspect="1" noChangeArrowheads="1"/>
          </p:cNvPicPr>
          <p:nvPr/>
        </p:nvPicPr>
        <p:blipFill>
          <a:blip r:embed="rId2">
            <a:extLst>
              <a:ext uri="{28A0092B-C50C-407E-A947-70E740481C1C}">
                <a14:useLocalDpi xmlns:a14="http://schemas.microsoft.com/office/drawing/2010/main" val="0"/>
              </a:ext>
            </a:extLst>
          </a:blip>
          <a:srcRect b="7567"/>
          <a:stretch>
            <a:fillRect/>
          </a:stretch>
        </p:blipFill>
        <p:spPr bwMode="auto">
          <a:xfrm>
            <a:off x="609600" y="152400"/>
            <a:ext cx="7696200"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491" name="Text Box 5"/>
          <p:cNvSpPr txBox="1">
            <a:spLocks noChangeArrowheads="1"/>
          </p:cNvSpPr>
          <p:nvPr/>
        </p:nvSpPr>
        <p:spPr bwMode="auto">
          <a:xfrm>
            <a:off x="381000" y="5638800"/>
            <a:ext cx="8382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t>Cells can also regulate protein degradation by activating new ubiquitin ligases via different mechanisms.</a:t>
            </a:r>
          </a:p>
        </p:txBody>
      </p:sp>
      <p:sp>
        <p:nvSpPr>
          <p:cNvPr id="2" name="Slide Number Placeholder 1"/>
          <p:cNvSpPr>
            <a:spLocks noGrp="1"/>
          </p:cNvSpPr>
          <p:nvPr>
            <p:ph type="sldNum" sz="quarter" idx="12"/>
          </p:nvPr>
        </p:nvSpPr>
        <p:spPr/>
        <p:txBody>
          <a:bodyPr/>
          <a:lstStyle/>
          <a:p>
            <a:fld id="{781C0F97-348B-46A2-84FE-EBA07D71BB30}" type="slidenum">
              <a:rPr lang="en-GB" smtClean="0"/>
              <a:t>60</a:t>
            </a:fld>
            <a:endParaRPr lang="en-GB"/>
          </a:p>
        </p:txBody>
      </p:sp>
    </p:spTree>
    <p:extLst>
      <p:ext uri="{BB962C8B-B14F-4D97-AF65-F5344CB8AC3E}">
        <p14:creationId xmlns:p14="http://schemas.microsoft.com/office/powerpoint/2010/main" val="11816884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4" descr="06088_2"/>
          <p:cNvPicPr>
            <a:picLocks noChangeAspect="1" noChangeArrowheads="1"/>
          </p:cNvPicPr>
          <p:nvPr/>
        </p:nvPicPr>
        <p:blipFill>
          <a:blip r:embed="rId2">
            <a:extLst>
              <a:ext uri="{28A0092B-C50C-407E-A947-70E740481C1C}">
                <a14:useLocalDpi xmlns:a14="http://schemas.microsoft.com/office/drawing/2010/main" val="0"/>
              </a:ext>
            </a:extLst>
          </a:blip>
          <a:srcRect b="9325"/>
          <a:stretch>
            <a:fillRect/>
          </a:stretch>
        </p:blipFill>
        <p:spPr bwMode="auto">
          <a:xfrm>
            <a:off x="228600" y="228600"/>
            <a:ext cx="86106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15" name="Text Box 5"/>
          <p:cNvSpPr txBox="1">
            <a:spLocks noChangeArrowheads="1"/>
          </p:cNvSpPr>
          <p:nvPr/>
        </p:nvSpPr>
        <p:spPr bwMode="auto">
          <a:xfrm>
            <a:off x="304800" y="5181600"/>
            <a:ext cx="8458200"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Proteins generally “hide” degradation signals so that they are not active.  However, there are several mechanisms for exposing the degradation signals.</a:t>
            </a:r>
          </a:p>
        </p:txBody>
      </p:sp>
      <p:sp>
        <p:nvSpPr>
          <p:cNvPr id="2" name="Slide Number Placeholder 1"/>
          <p:cNvSpPr>
            <a:spLocks noGrp="1"/>
          </p:cNvSpPr>
          <p:nvPr>
            <p:ph type="sldNum" sz="quarter" idx="12"/>
          </p:nvPr>
        </p:nvSpPr>
        <p:spPr/>
        <p:txBody>
          <a:bodyPr/>
          <a:lstStyle/>
          <a:p>
            <a:fld id="{781C0F97-348B-46A2-84FE-EBA07D71BB30}" type="slidenum">
              <a:rPr lang="en-GB" smtClean="0"/>
              <a:t>61</a:t>
            </a:fld>
            <a:endParaRPr lang="en-GB"/>
          </a:p>
        </p:txBody>
      </p:sp>
    </p:spTree>
    <p:extLst>
      <p:ext uri="{BB962C8B-B14F-4D97-AF65-F5344CB8AC3E}">
        <p14:creationId xmlns:p14="http://schemas.microsoft.com/office/powerpoint/2010/main" val="25867166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4" descr="0609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28600"/>
            <a:ext cx="44958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62</a:t>
            </a:fld>
            <a:endParaRPr lang="en-GB"/>
          </a:p>
        </p:txBody>
      </p:sp>
    </p:spTree>
    <p:extLst>
      <p:ext uri="{BB962C8B-B14F-4D97-AF65-F5344CB8AC3E}">
        <p14:creationId xmlns:p14="http://schemas.microsoft.com/office/powerpoint/2010/main" val="27007465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ChangeArrowheads="1"/>
          </p:cNvSpPr>
          <p:nvPr/>
        </p:nvSpPr>
        <p:spPr bwMode="auto">
          <a:xfrm>
            <a:off x="2438400" y="3200400"/>
            <a:ext cx="3810000" cy="2971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63" name="Line 5"/>
          <p:cNvSpPr>
            <a:spLocks noChangeShapeType="1"/>
          </p:cNvSpPr>
          <p:nvPr/>
        </p:nvSpPr>
        <p:spPr bwMode="auto">
          <a:xfrm flipV="1">
            <a:off x="2514600" y="3429000"/>
            <a:ext cx="3429000" cy="2667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6564" name="Arc 8"/>
          <p:cNvSpPr>
            <a:spLocks/>
          </p:cNvSpPr>
          <p:nvPr/>
        </p:nvSpPr>
        <p:spPr bwMode="auto">
          <a:xfrm flipH="1">
            <a:off x="3810000" y="4648200"/>
            <a:ext cx="2209800" cy="685800"/>
          </a:xfrm>
          <a:custGeom>
            <a:avLst/>
            <a:gdLst>
              <a:gd name="T0" fmla="*/ 0 w 19977"/>
              <a:gd name="T1" fmla="*/ 0 h 21600"/>
              <a:gd name="T2" fmla="*/ 2209800 w 19977"/>
              <a:gd name="T3" fmla="*/ 424974 h 21600"/>
              <a:gd name="T4" fmla="*/ 0 w 19977"/>
              <a:gd name="T5" fmla="*/ 685800 h 21600"/>
              <a:gd name="T6" fmla="*/ 0 60000 65536"/>
              <a:gd name="T7" fmla="*/ 0 60000 65536"/>
              <a:gd name="T8" fmla="*/ 0 60000 65536"/>
            </a:gdLst>
            <a:ahLst/>
            <a:cxnLst>
              <a:cxn ang="T6">
                <a:pos x="T0" y="T1"/>
              </a:cxn>
              <a:cxn ang="T7">
                <a:pos x="T2" y="T3"/>
              </a:cxn>
              <a:cxn ang="T8">
                <a:pos x="T4" y="T5"/>
              </a:cxn>
            </a:cxnLst>
            <a:rect l="0" t="0" r="r" b="b"/>
            <a:pathLst>
              <a:path w="19977" h="21600" fill="none" extrusionOk="0">
                <a:moveTo>
                  <a:pt x="0" y="0"/>
                </a:moveTo>
                <a:cubicBezTo>
                  <a:pt x="8756" y="0"/>
                  <a:pt x="16646" y="5286"/>
                  <a:pt x="19976" y="13385"/>
                </a:cubicBezTo>
              </a:path>
              <a:path w="19977" h="21600" stroke="0" extrusionOk="0">
                <a:moveTo>
                  <a:pt x="0" y="0"/>
                </a:moveTo>
                <a:cubicBezTo>
                  <a:pt x="8756" y="0"/>
                  <a:pt x="16646" y="5286"/>
                  <a:pt x="19976" y="13385"/>
                </a:cubicBezTo>
                <a:lnTo>
                  <a:pt x="0" y="21600"/>
                </a:lnTo>
                <a:lnTo>
                  <a:pt x="0"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65" name="Line 9"/>
          <p:cNvSpPr>
            <a:spLocks noChangeShapeType="1"/>
          </p:cNvSpPr>
          <p:nvPr/>
        </p:nvSpPr>
        <p:spPr bwMode="auto">
          <a:xfrm>
            <a:off x="3505200" y="5334000"/>
            <a:ext cx="2438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6566" name="Text Box 10"/>
          <p:cNvSpPr txBox="1">
            <a:spLocks noChangeArrowheads="1"/>
          </p:cNvSpPr>
          <p:nvPr/>
        </p:nvSpPr>
        <p:spPr bwMode="auto">
          <a:xfrm>
            <a:off x="2362200" y="6324600"/>
            <a:ext cx="3962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400"/>
              <a:t>0             2              4              6                8</a:t>
            </a:r>
          </a:p>
        </p:txBody>
      </p:sp>
      <p:sp>
        <p:nvSpPr>
          <p:cNvPr id="66567" name="Text Box 11"/>
          <p:cNvSpPr txBox="1">
            <a:spLocks noChangeArrowheads="1"/>
          </p:cNvSpPr>
          <p:nvPr/>
        </p:nvSpPr>
        <p:spPr bwMode="auto">
          <a:xfrm>
            <a:off x="3581400" y="6629400"/>
            <a:ext cx="1676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200"/>
              <a:t>Time (min)</a:t>
            </a:r>
          </a:p>
        </p:txBody>
      </p:sp>
      <p:sp>
        <p:nvSpPr>
          <p:cNvPr id="66568" name="Text Box 12"/>
          <p:cNvSpPr txBox="1">
            <a:spLocks noChangeArrowheads="1"/>
          </p:cNvSpPr>
          <p:nvPr/>
        </p:nvSpPr>
        <p:spPr bwMode="auto">
          <a:xfrm rot="-5400000">
            <a:off x="266700" y="4076700"/>
            <a:ext cx="3886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400"/>
              <a:t>Radioactivity in hemoglobin</a:t>
            </a:r>
          </a:p>
        </p:txBody>
      </p:sp>
      <p:sp>
        <p:nvSpPr>
          <p:cNvPr id="66569" name="Line 13"/>
          <p:cNvSpPr>
            <a:spLocks noChangeShapeType="1"/>
          </p:cNvSpPr>
          <p:nvPr/>
        </p:nvSpPr>
        <p:spPr bwMode="auto">
          <a:xfrm>
            <a:off x="3505200" y="4495800"/>
            <a:ext cx="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6570" name="Text Box 14"/>
          <p:cNvSpPr txBox="1">
            <a:spLocks noChangeArrowheads="1"/>
          </p:cNvSpPr>
          <p:nvPr/>
        </p:nvSpPr>
        <p:spPr bwMode="auto">
          <a:xfrm>
            <a:off x="2819400" y="4191000"/>
            <a:ext cx="1447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200"/>
              <a:t>Add inhibitor</a:t>
            </a:r>
          </a:p>
        </p:txBody>
      </p:sp>
      <p:sp>
        <p:nvSpPr>
          <p:cNvPr id="66571" name="Text Box 15"/>
          <p:cNvSpPr txBox="1">
            <a:spLocks noChangeArrowheads="1"/>
          </p:cNvSpPr>
          <p:nvPr/>
        </p:nvSpPr>
        <p:spPr bwMode="auto">
          <a:xfrm>
            <a:off x="5334000" y="396240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400"/>
              <a:t>control</a:t>
            </a:r>
          </a:p>
        </p:txBody>
      </p:sp>
      <p:sp>
        <p:nvSpPr>
          <p:cNvPr id="66572" name="Text Box 16"/>
          <p:cNvSpPr txBox="1">
            <a:spLocks noChangeArrowheads="1"/>
          </p:cNvSpPr>
          <p:nvPr/>
        </p:nvSpPr>
        <p:spPr bwMode="auto">
          <a:xfrm>
            <a:off x="5334000" y="4800600"/>
            <a:ext cx="914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400"/>
              <a:t>edeine</a:t>
            </a:r>
          </a:p>
        </p:txBody>
      </p:sp>
      <p:sp>
        <p:nvSpPr>
          <p:cNvPr id="66573" name="Text Box 17"/>
          <p:cNvSpPr txBox="1">
            <a:spLocks noChangeArrowheads="1"/>
          </p:cNvSpPr>
          <p:nvPr/>
        </p:nvSpPr>
        <p:spPr bwMode="auto">
          <a:xfrm>
            <a:off x="4572000" y="5410200"/>
            <a:ext cx="1447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sz="1400"/>
              <a:t>cycloheximide</a:t>
            </a:r>
          </a:p>
        </p:txBody>
      </p:sp>
      <p:sp>
        <p:nvSpPr>
          <p:cNvPr id="66574" name="Text Box 18"/>
          <p:cNvSpPr txBox="1">
            <a:spLocks noChangeArrowheads="1"/>
          </p:cNvSpPr>
          <p:nvPr/>
        </p:nvSpPr>
        <p:spPr bwMode="auto">
          <a:xfrm>
            <a:off x="1524000" y="152400"/>
            <a:ext cx="7315200" cy="321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19063" indent="-119063" eaLnBrk="0" hangingPunct="0">
              <a:tabLst>
                <a:tab pos="173038" algn="l"/>
              </a:tabLst>
              <a:defRPr sz="2000">
                <a:solidFill>
                  <a:schemeClr val="tx1"/>
                </a:solidFill>
                <a:latin typeface="Comic Sans MS" pitchFamily="66" charset="0"/>
              </a:defRPr>
            </a:lvl1pPr>
            <a:lvl2pPr marL="742950" indent="-285750" eaLnBrk="0" hangingPunct="0">
              <a:tabLst>
                <a:tab pos="173038" algn="l"/>
              </a:tabLst>
              <a:defRPr sz="2000">
                <a:solidFill>
                  <a:schemeClr val="tx1"/>
                </a:solidFill>
                <a:latin typeface="Comic Sans MS" pitchFamily="66" charset="0"/>
              </a:defRPr>
            </a:lvl2pPr>
            <a:lvl3pPr marL="1143000" indent="-228600" eaLnBrk="0" hangingPunct="0">
              <a:tabLst>
                <a:tab pos="173038" algn="l"/>
              </a:tabLst>
              <a:defRPr sz="2000">
                <a:solidFill>
                  <a:schemeClr val="tx1"/>
                </a:solidFill>
                <a:latin typeface="Comic Sans MS" pitchFamily="66" charset="0"/>
              </a:defRPr>
            </a:lvl3pPr>
            <a:lvl4pPr marL="1600200" indent="-228600" eaLnBrk="0" hangingPunct="0">
              <a:tabLst>
                <a:tab pos="173038" algn="l"/>
              </a:tabLst>
              <a:defRPr sz="2000">
                <a:solidFill>
                  <a:schemeClr val="tx1"/>
                </a:solidFill>
                <a:latin typeface="Comic Sans MS" pitchFamily="66" charset="0"/>
              </a:defRPr>
            </a:lvl4pPr>
            <a:lvl5pPr marL="2057400" indent="-228600" eaLnBrk="0" hangingPunct="0">
              <a:tabLst>
                <a:tab pos="173038" algn="l"/>
              </a:tabLst>
              <a:defRPr sz="2000">
                <a:solidFill>
                  <a:schemeClr val="tx1"/>
                </a:solidFill>
                <a:latin typeface="Comic Sans MS" pitchFamily="66" charset="0"/>
              </a:defRPr>
            </a:lvl5pPr>
            <a:lvl6pPr marL="2514600" indent="-228600" eaLnBrk="0" fontAlgn="base" hangingPunct="0">
              <a:spcBef>
                <a:spcPct val="0"/>
              </a:spcBef>
              <a:spcAft>
                <a:spcPct val="0"/>
              </a:spcAft>
              <a:tabLst>
                <a:tab pos="173038" algn="l"/>
              </a:tabLst>
              <a:defRPr sz="2000">
                <a:solidFill>
                  <a:schemeClr val="tx1"/>
                </a:solidFill>
                <a:latin typeface="Comic Sans MS" pitchFamily="66" charset="0"/>
              </a:defRPr>
            </a:lvl6pPr>
            <a:lvl7pPr marL="2971800" indent="-228600" eaLnBrk="0" fontAlgn="base" hangingPunct="0">
              <a:spcBef>
                <a:spcPct val="0"/>
              </a:spcBef>
              <a:spcAft>
                <a:spcPct val="0"/>
              </a:spcAft>
              <a:tabLst>
                <a:tab pos="173038" algn="l"/>
              </a:tabLst>
              <a:defRPr sz="2000">
                <a:solidFill>
                  <a:schemeClr val="tx1"/>
                </a:solidFill>
                <a:latin typeface="Comic Sans MS" pitchFamily="66" charset="0"/>
              </a:defRPr>
            </a:lvl7pPr>
            <a:lvl8pPr marL="3429000" indent="-228600" eaLnBrk="0" fontAlgn="base" hangingPunct="0">
              <a:spcBef>
                <a:spcPct val="0"/>
              </a:spcBef>
              <a:spcAft>
                <a:spcPct val="0"/>
              </a:spcAft>
              <a:tabLst>
                <a:tab pos="173038" algn="l"/>
              </a:tabLst>
              <a:defRPr sz="2000">
                <a:solidFill>
                  <a:schemeClr val="tx1"/>
                </a:solidFill>
                <a:latin typeface="Comic Sans MS" pitchFamily="66" charset="0"/>
              </a:defRPr>
            </a:lvl8pPr>
            <a:lvl9pPr marL="3886200" indent="-228600" eaLnBrk="0" fontAlgn="base" hangingPunct="0">
              <a:spcBef>
                <a:spcPct val="0"/>
              </a:spcBef>
              <a:spcAft>
                <a:spcPct val="0"/>
              </a:spcAft>
              <a:tabLst>
                <a:tab pos="173038" algn="l"/>
              </a:tabLst>
              <a:defRPr sz="2000">
                <a:solidFill>
                  <a:schemeClr val="tx1"/>
                </a:solidFill>
                <a:latin typeface="Comic Sans MS" pitchFamily="66" charset="0"/>
              </a:defRPr>
            </a:lvl9pPr>
          </a:lstStyle>
          <a:p>
            <a:pPr eaLnBrk="1" hangingPunct="1">
              <a:spcBef>
                <a:spcPct val="50000"/>
              </a:spcBef>
            </a:pPr>
            <a:r>
              <a:rPr lang="en-US" sz="1400" b="1" dirty="0">
                <a:latin typeface="Times New Roman" pitchFamily="18" charset="0"/>
                <a:cs typeface="Times New Roman" pitchFamily="18" charset="0"/>
              </a:rPr>
              <a:t>You have isolated an antibiotic named </a:t>
            </a:r>
            <a:r>
              <a:rPr lang="en-US" sz="1400" b="1" dirty="0" err="1">
                <a:latin typeface="Times New Roman" pitchFamily="18" charset="0"/>
                <a:cs typeface="Times New Roman" pitchFamily="18" charset="0"/>
              </a:rPr>
              <a:t>edeine</a:t>
            </a:r>
            <a:r>
              <a:rPr lang="en-US" sz="1400" b="1" dirty="0">
                <a:latin typeface="Times New Roman" pitchFamily="18" charset="0"/>
                <a:cs typeface="Times New Roman" pitchFamily="18" charset="0"/>
              </a:rPr>
              <a:t>, from a bacterial culture.  </a:t>
            </a:r>
            <a:r>
              <a:rPr lang="en-US" sz="1400" b="1" dirty="0" err="1">
                <a:latin typeface="Times New Roman" pitchFamily="18" charset="0"/>
                <a:cs typeface="Times New Roman" pitchFamily="18" charset="0"/>
              </a:rPr>
              <a:t>Edeine</a:t>
            </a:r>
            <a:r>
              <a:rPr lang="en-US" sz="1400" b="1" dirty="0">
                <a:latin typeface="Times New Roman" pitchFamily="18" charset="0"/>
                <a:cs typeface="Times New Roman" pitchFamily="18" charset="0"/>
              </a:rPr>
              <a:t> inhibits protein synthesis but has not effect on either DNA synthesis or RNA synthesis.  When added to a reticulocyte lysate, </a:t>
            </a:r>
            <a:r>
              <a:rPr lang="en-US" sz="1400" b="1" dirty="0" err="1">
                <a:latin typeface="Times New Roman" pitchFamily="18" charset="0"/>
                <a:cs typeface="Times New Roman" pitchFamily="18" charset="0"/>
              </a:rPr>
              <a:t>edeine</a:t>
            </a:r>
            <a:r>
              <a:rPr lang="en-US" sz="1400" b="1" dirty="0">
                <a:latin typeface="Times New Roman" pitchFamily="18" charset="0"/>
                <a:cs typeface="Times New Roman" pitchFamily="18" charset="0"/>
              </a:rPr>
              <a:t> stops protein synthesis after a short lag, as shown below.  By contrast, </a:t>
            </a:r>
            <a:r>
              <a:rPr lang="en-US" sz="1400" b="1" dirty="0" err="1">
                <a:latin typeface="Times New Roman" pitchFamily="18" charset="0"/>
                <a:cs typeface="Times New Roman" pitchFamily="18" charset="0"/>
              </a:rPr>
              <a:t>cycloheximide</a:t>
            </a:r>
            <a:r>
              <a:rPr lang="en-US" sz="1400" b="1" dirty="0">
                <a:latin typeface="Times New Roman" pitchFamily="18" charset="0"/>
                <a:cs typeface="Times New Roman" pitchFamily="18" charset="0"/>
              </a:rPr>
              <a:t> stops protein synthesis immediately.  Analysis of the </a:t>
            </a:r>
            <a:r>
              <a:rPr lang="en-US" sz="1400" b="1" dirty="0" err="1">
                <a:latin typeface="Times New Roman" pitchFamily="18" charset="0"/>
                <a:cs typeface="Times New Roman" pitchFamily="18" charset="0"/>
              </a:rPr>
              <a:t>edeine</a:t>
            </a:r>
            <a:r>
              <a:rPr lang="en-US" sz="1400" b="1" dirty="0">
                <a:latin typeface="Times New Roman" pitchFamily="18" charset="0"/>
                <a:cs typeface="Times New Roman" pitchFamily="18" charset="0"/>
              </a:rPr>
              <a:t>-inhibited lysate by density-gradient centrifugation showed that no polyribosomes remained by the time protein synthesis had stopped.  Instead, all the globin mRNA accumulated in an abnormal 40S peak, which contained </a:t>
            </a:r>
            <a:r>
              <a:rPr lang="en-US" sz="1400" b="1" dirty="0" err="1">
                <a:latin typeface="Times New Roman" pitchFamily="18" charset="0"/>
                <a:cs typeface="Times New Roman" pitchFamily="18" charset="0"/>
              </a:rPr>
              <a:t>equimolar</a:t>
            </a:r>
            <a:r>
              <a:rPr lang="en-US" sz="1400" b="1" dirty="0">
                <a:latin typeface="Times New Roman" pitchFamily="18" charset="0"/>
                <a:cs typeface="Times New Roman" pitchFamily="18" charset="0"/>
              </a:rPr>
              <a:t> amounts of the small ribosomal subunit and initiator </a:t>
            </a:r>
            <a:r>
              <a:rPr lang="en-US" sz="1400" b="1" dirty="0" err="1">
                <a:latin typeface="Times New Roman" pitchFamily="18" charset="0"/>
                <a:cs typeface="Times New Roman" pitchFamily="18" charset="0"/>
              </a:rPr>
              <a:t>tRNA</a:t>
            </a:r>
            <a:r>
              <a:rPr lang="en-US" sz="1400" b="1" dirty="0">
                <a:latin typeface="Times New Roman" pitchFamily="18" charset="0"/>
                <a:cs typeface="Times New Roman" pitchFamily="18" charset="0"/>
              </a:rPr>
              <a:t>.  </a:t>
            </a:r>
          </a:p>
          <a:p>
            <a:pPr eaLnBrk="1" hangingPunct="1">
              <a:spcBef>
                <a:spcPct val="50000"/>
              </a:spcBef>
              <a:buFontTx/>
              <a:buAutoNum type="alphaUcPeriod"/>
            </a:pPr>
            <a:r>
              <a:rPr lang="en-US" sz="1400" b="1" dirty="0">
                <a:latin typeface="Times New Roman" pitchFamily="18" charset="0"/>
                <a:cs typeface="Times New Roman" pitchFamily="18" charset="0"/>
              </a:rPr>
              <a:t>What step in protein synthesis does </a:t>
            </a:r>
            <a:r>
              <a:rPr lang="en-US" sz="1400" b="1" dirty="0" err="1">
                <a:latin typeface="Times New Roman" pitchFamily="18" charset="0"/>
                <a:cs typeface="Times New Roman" pitchFamily="18" charset="0"/>
              </a:rPr>
              <a:t>edeine</a:t>
            </a:r>
            <a:r>
              <a:rPr lang="en-US" sz="1400" b="1" dirty="0">
                <a:latin typeface="Times New Roman" pitchFamily="18" charset="0"/>
                <a:cs typeface="Times New Roman" pitchFamily="18" charset="0"/>
              </a:rPr>
              <a:t> inhibit?</a:t>
            </a:r>
          </a:p>
          <a:p>
            <a:pPr eaLnBrk="1" hangingPunct="1">
              <a:spcBef>
                <a:spcPct val="50000"/>
              </a:spcBef>
              <a:buFontTx/>
              <a:buAutoNum type="alphaUcPeriod"/>
            </a:pPr>
            <a:r>
              <a:rPr lang="en-US" sz="1400" b="1" dirty="0">
                <a:latin typeface="Times New Roman" pitchFamily="18" charset="0"/>
                <a:cs typeface="Times New Roman" pitchFamily="18" charset="0"/>
              </a:rPr>
              <a:t>Why is there a lag between addition of </a:t>
            </a:r>
            <a:r>
              <a:rPr lang="en-US" sz="1400" b="1" dirty="0" err="1">
                <a:latin typeface="Times New Roman" pitchFamily="18" charset="0"/>
                <a:cs typeface="Times New Roman" pitchFamily="18" charset="0"/>
              </a:rPr>
              <a:t>edeine</a:t>
            </a:r>
            <a:r>
              <a:rPr lang="en-US" sz="1400" b="1" dirty="0">
                <a:latin typeface="Times New Roman" pitchFamily="18" charset="0"/>
                <a:cs typeface="Times New Roman" pitchFamily="18" charset="0"/>
              </a:rPr>
              <a:t> and cessation of protein synthesis?  What determines that lag?</a:t>
            </a:r>
          </a:p>
          <a:p>
            <a:pPr eaLnBrk="1" hangingPunct="1">
              <a:spcBef>
                <a:spcPct val="50000"/>
              </a:spcBef>
              <a:buFontTx/>
              <a:buAutoNum type="alphaUcPeriod"/>
            </a:pPr>
            <a:r>
              <a:rPr lang="en-US" sz="1400" b="1" dirty="0">
                <a:latin typeface="Times New Roman" pitchFamily="18" charset="0"/>
                <a:cs typeface="Times New Roman" pitchFamily="18" charset="0"/>
              </a:rPr>
              <a:t>Would you expect the polyribosomes to disappear if you added </a:t>
            </a:r>
            <a:r>
              <a:rPr lang="en-US" sz="1400" b="1" dirty="0" err="1">
                <a:latin typeface="Times New Roman" pitchFamily="18" charset="0"/>
                <a:cs typeface="Times New Roman" pitchFamily="18" charset="0"/>
              </a:rPr>
              <a:t>cycloheximide</a:t>
            </a:r>
            <a:r>
              <a:rPr lang="en-US" sz="1400" b="1" dirty="0">
                <a:latin typeface="Times New Roman" pitchFamily="18" charset="0"/>
                <a:cs typeface="Times New Roman" pitchFamily="18" charset="0"/>
              </a:rPr>
              <a:t> at the same time as </a:t>
            </a:r>
            <a:r>
              <a:rPr lang="en-US" sz="1400" b="1" dirty="0" err="1">
                <a:latin typeface="Times New Roman" pitchFamily="18" charset="0"/>
                <a:cs typeface="Times New Roman" pitchFamily="18" charset="0"/>
              </a:rPr>
              <a:t>edeine</a:t>
            </a:r>
            <a:r>
              <a:rPr lang="en-US" sz="1400" b="1" dirty="0">
                <a:latin typeface="Times New Roman" pitchFamily="18" charset="0"/>
                <a:cs typeface="Times New Roman" pitchFamily="18" charset="0"/>
              </a:rPr>
              <a:t>?</a:t>
            </a:r>
          </a:p>
        </p:txBody>
      </p:sp>
      <p:sp>
        <p:nvSpPr>
          <p:cNvPr id="2" name="Slide Number Placeholder 1"/>
          <p:cNvSpPr>
            <a:spLocks noGrp="1"/>
          </p:cNvSpPr>
          <p:nvPr>
            <p:ph type="sldNum" sz="quarter" idx="12"/>
          </p:nvPr>
        </p:nvSpPr>
        <p:spPr/>
        <p:txBody>
          <a:bodyPr/>
          <a:lstStyle/>
          <a:p>
            <a:fld id="{781C0F97-348B-46A2-84FE-EBA07D71BB30}" type="slidenum">
              <a:rPr lang="en-GB" smtClean="0"/>
              <a:t>63</a:t>
            </a:fld>
            <a:endParaRPr lang="en-GB"/>
          </a:p>
        </p:txBody>
      </p:sp>
    </p:spTree>
    <p:extLst>
      <p:ext uri="{BB962C8B-B14F-4D97-AF65-F5344CB8AC3E}">
        <p14:creationId xmlns:p14="http://schemas.microsoft.com/office/powerpoint/2010/main" val="1557654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457200" y="1371600"/>
            <a:ext cx="8382000" cy="527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5425" indent="-225425" eaLnBrk="0" hangingPunct="0">
              <a:defRPr sz="2000">
                <a:solidFill>
                  <a:schemeClr val="tx1"/>
                </a:solidFill>
                <a:latin typeface="Comic Sans MS" pitchFamily="66" charset="0"/>
              </a:defRPr>
            </a:lvl1pPr>
            <a:lvl2pPr marL="563563" indent="-219075"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buFontTx/>
              <a:buChar char="•"/>
            </a:pPr>
            <a:r>
              <a:rPr lang="en-US" dirty="0">
                <a:latin typeface="Times New Roman" pitchFamily="16" charset="0"/>
                <a:cs typeface="Times New Roman" pitchFamily="16" charset="0"/>
              </a:rPr>
              <a:t>Initiator sequences</a:t>
            </a:r>
          </a:p>
          <a:p>
            <a:pPr eaLnBrk="1" hangingPunct="1"/>
            <a:endParaRPr lang="en-US" dirty="0">
              <a:latin typeface="Times New Roman" pitchFamily="16" charset="0"/>
              <a:cs typeface="Times New Roman" pitchFamily="16" charset="0"/>
            </a:endParaRPr>
          </a:p>
          <a:p>
            <a:pPr eaLnBrk="1" hangingPunct="1">
              <a:buFontTx/>
              <a:buChar char="•"/>
            </a:pPr>
            <a:r>
              <a:rPr lang="en-US" dirty="0">
                <a:latin typeface="Times New Roman" pitchFamily="16" charset="0"/>
                <a:cs typeface="Times New Roman" pitchFamily="16" charset="0"/>
              </a:rPr>
              <a:t>Regulatory Elements/Response Element - </a:t>
            </a:r>
            <a:r>
              <a:rPr lang="en-US" b="1" dirty="0">
                <a:latin typeface="Times New Roman" pitchFamily="16" charset="0"/>
                <a:cs typeface="Times New Roman" pitchFamily="16" charset="0"/>
              </a:rPr>
              <a:t>Response elements</a:t>
            </a:r>
            <a:r>
              <a:rPr lang="en-US" dirty="0">
                <a:latin typeface="Times New Roman" pitchFamily="16" charset="0"/>
                <a:cs typeface="Times New Roman" pitchFamily="16" charset="0"/>
              </a:rPr>
              <a:t> are the recognition sites of certain transcription factors Most of them are located within 1 kb from the transcriptional start site. </a:t>
            </a:r>
          </a:p>
          <a:p>
            <a:pPr eaLnBrk="1" hangingPunct="1"/>
            <a:r>
              <a:rPr lang="en-US" dirty="0">
                <a:latin typeface="Times New Roman" pitchFamily="16" charset="0"/>
                <a:cs typeface="Times New Roman" pitchFamily="16" charset="0"/>
              </a:rPr>
              <a:t> </a:t>
            </a:r>
          </a:p>
          <a:p>
            <a:pPr lvl="1" eaLnBrk="1" hangingPunct="1">
              <a:buFontTx/>
              <a:buChar char="•"/>
            </a:pPr>
            <a:r>
              <a:rPr lang="en-US" dirty="0">
                <a:latin typeface="Times New Roman" pitchFamily="16" charset="0"/>
                <a:cs typeface="Times New Roman" pitchFamily="16" charset="0"/>
              </a:rPr>
              <a:t>Enhancer elements -upon binding with transcription factors (</a:t>
            </a:r>
            <a:r>
              <a:rPr lang="en-US" b="1" dirty="0">
                <a:latin typeface="Times New Roman" pitchFamily="16" charset="0"/>
                <a:cs typeface="Times New Roman" pitchFamily="16" charset="0"/>
              </a:rPr>
              <a:t>activators</a:t>
            </a:r>
            <a:r>
              <a:rPr lang="en-US" dirty="0">
                <a:latin typeface="Times New Roman" pitchFamily="16" charset="0"/>
                <a:cs typeface="Times New Roman" pitchFamily="16" charset="0"/>
              </a:rPr>
              <a:t>), can enhance transcription; located either upstream or downstream of the transcriptional initiation site. </a:t>
            </a:r>
          </a:p>
          <a:p>
            <a:pPr lvl="3" eaLnBrk="1" hangingPunct="1">
              <a:buFontTx/>
              <a:buChar char="•"/>
            </a:pPr>
            <a:r>
              <a:rPr lang="en-US" dirty="0">
                <a:latin typeface="Times New Roman" pitchFamily="16" charset="0"/>
                <a:cs typeface="Times New Roman" pitchFamily="16" charset="0"/>
              </a:rPr>
              <a:t>Upstream enhancer elements</a:t>
            </a:r>
          </a:p>
          <a:p>
            <a:pPr lvl="3" eaLnBrk="1" hangingPunct="1">
              <a:buFontTx/>
              <a:buChar char="•"/>
            </a:pPr>
            <a:r>
              <a:rPr lang="en-US" dirty="0">
                <a:latin typeface="Times New Roman" pitchFamily="16" charset="0"/>
                <a:cs typeface="Times New Roman" pitchFamily="16" charset="0"/>
              </a:rPr>
              <a:t>Downstream enhancers</a:t>
            </a:r>
          </a:p>
          <a:p>
            <a:pPr lvl="3" eaLnBrk="1" hangingPunct="1">
              <a:buFontTx/>
              <a:buChar char="•"/>
            </a:pPr>
            <a:r>
              <a:rPr lang="en-US" dirty="0">
                <a:latin typeface="Times New Roman" pitchFamily="16" charset="0"/>
                <a:cs typeface="Times New Roman" pitchFamily="16" charset="0"/>
              </a:rPr>
              <a:t>Distal enhancer elements</a:t>
            </a:r>
          </a:p>
          <a:p>
            <a:pPr lvl="3" eaLnBrk="1" hangingPunct="1"/>
            <a:endParaRPr lang="en-US" dirty="0">
              <a:latin typeface="Times New Roman" pitchFamily="16" charset="0"/>
              <a:cs typeface="Times New Roman" pitchFamily="16" charset="0"/>
            </a:endParaRPr>
          </a:p>
          <a:p>
            <a:pPr eaLnBrk="1" hangingPunct="1">
              <a:buFontTx/>
              <a:buChar char="•"/>
            </a:pPr>
            <a:r>
              <a:rPr lang="en-US" dirty="0">
                <a:latin typeface="Times New Roman" pitchFamily="16" charset="0"/>
                <a:cs typeface="Times New Roman" pitchFamily="16" charset="0"/>
              </a:rPr>
              <a:t>Silencers - upon binding with transcription factors (</a:t>
            </a:r>
            <a:r>
              <a:rPr lang="en-US" b="1" dirty="0">
                <a:latin typeface="Times New Roman" pitchFamily="16" charset="0"/>
                <a:cs typeface="Times New Roman" pitchFamily="16" charset="0"/>
              </a:rPr>
              <a:t>repressors</a:t>
            </a:r>
            <a:r>
              <a:rPr lang="en-US" dirty="0">
                <a:latin typeface="Times New Roman" pitchFamily="16" charset="0"/>
                <a:cs typeface="Times New Roman" pitchFamily="16" charset="0"/>
              </a:rPr>
              <a:t>), can repress transcription. </a:t>
            </a:r>
          </a:p>
          <a:p>
            <a:pPr eaLnBrk="1" hangingPunct="1">
              <a:buFontTx/>
              <a:buChar char="•"/>
            </a:pPr>
            <a:endParaRPr lang="en-US" dirty="0">
              <a:latin typeface="Times New Roman" pitchFamily="16" charset="0"/>
              <a:cs typeface="Times New Roman" pitchFamily="16" charset="0"/>
            </a:endParaRPr>
          </a:p>
          <a:p>
            <a:pPr lvl="1" eaLnBrk="1" hangingPunct="1">
              <a:buFontTx/>
              <a:buChar char="•"/>
            </a:pPr>
            <a:r>
              <a:rPr lang="en-US" dirty="0">
                <a:latin typeface="Times New Roman" pitchFamily="16" charset="0"/>
                <a:cs typeface="Times New Roman" pitchFamily="16" charset="0"/>
              </a:rPr>
              <a:t>Insulators</a:t>
            </a:r>
          </a:p>
        </p:txBody>
      </p:sp>
      <p:sp>
        <p:nvSpPr>
          <p:cNvPr id="2" name="Slide Number Placeholder 1"/>
          <p:cNvSpPr>
            <a:spLocks noGrp="1"/>
          </p:cNvSpPr>
          <p:nvPr>
            <p:ph type="sldNum" sz="quarter" idx="12"/>
          </p:nvPr>
        </p:nvSpPr>
        <p:spPr/>
        <p:txBody>
          <a:bodyPr/>
          <a:lstStyle/>
          <a:p>
            <a:fld id="{781C0F97-348B-46A2-84FE-EBA07D71BB30}" type="slidenum">
              <a:rPr lang="en-GB" smtClean="0"/>
              <a:t>7</a:t>
            </a:fld>
            <a:endParaRPr lang="en-GB"/>
          </a:p>
        </p:txBody>
      </p:sp>
    </p:spTree>
    <p:extLst>
      <p:ext uri="{BB962C8B-B14F-4D97-AF65-F5344CB8AC3E}">
        <p14:creationId xmlns:p14="http://schemas.microsoft.com/office/powerpoint/2010/main" val="450691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609600"/>
            <a:ext cx="8305800"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3" name="Text Box 5"/>
          <p:cNvSpPr txBox="1">
            <a:spLocks noChangeArrowheads="1"/>
          </p:cNvSpPr>
          <p:nvPr/>
        </p:nvSpPr>
        <p:spPr bwMode="auto">
          <a:xfrm>
            <a:off x="533400" y="4953000"/>
            <a:ext cx="8001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eaLnBrk="0" fontAlgn="base" hangingPunct="0">
              <a:spcBef>
                <a:spcPct val="0"/>
              </a:spcBef>
              <a:spcAft>
                <a:spcPct val="0"/>
              </a:spcAft>
              <a:defRPr sz="2000">
                <a:solidFill>
                  <a:schemeClr val="tx1"/>
                </a:solidFill>
                <a:latin typeface="Comic Sans MS" pitchFamily="66" charset="0"/>
              </a:defRPr>
            </a:lvl6pPr>
            <a:lvl7pPr marL="2971800" indent="-228600" eaLnBrk="0" fontAlgn="base" hangingPunct="0">
              <a:spcBef>
                <a:spcPct val="0"/>
              </a:spcBef>
              <a:spcAft>
                <a:spcPct val="0"/>
              </a:spcAft>
              <a:defRPr sz="2000">
                <a:solidFill>
                  <a:schemeClr val="tx1"/>
                </a:solidFill>
                <a:latin typeface="Comic Sans MS" pitchFamily="66" charset="0"/>
              </a:defRPr>
            </a:lvl7pPr>
            <a:lvl8pPr marL="3429000" indent="-228600" eaLnBrk="0" fontAlgn="base" hangingPunct="0">
              <a:spcBef>
                <a:spcPct val="0"/>
              </a:spcBef>
              <a:spcAft>
                <a:spcPct val="0"/>
              </a:spcAft>
              <a:defRPr sz="2000">
                <a:solidFill>
                  <a:schemeClr val="tx1"/>
                </a:solidFill>
                <a:latin typeface="Comic Sans MS" pitchFamily="66" charset="0"/>
              </a:defRPr>
            </a:lvl8pPr>
            <a:lvl9pPr marL="3886200" indent="-228600" eaLnBrk="0" fontAlgn="base" hangingPunct="0">
              <a:spcBef>
                <a:spcPct val="0"/>
              </a:spcBef>
              <a:spcAft>
                <a:spcPct val="0"/>
              </a:spcAft>
              <a:defRPr sz="2000">
                <a:solidFill>
                  <a:schemeClr val="tx1"/>
                </a:solidFill>
                <a:latin typeface="Comic Sans MS" pitchFamily="66" charset="0"/>
              </a:defRPr>
            </a:lvl9pPr>
          </a:lstStyle>
          <a:p>
            <a:pPr eaLnBrk="1" hangingPunct="1">
              <a:spcBef>
                <a:spcPct val="50000"/>
              </a:spcBef>
            </a:pPr>
            <a:r>
              <a:rPr lang="en-US">
                <a:latin typeface="Times New Roman" pitchFamily="16" charset="0"/>
                <a:cs typeface="Times New Roman" pitchFamily="16" charset="0"/>
              </a:rPr>
              <a:t>Gene Regulatory Networks – control the number and type of transcripts made by a cell.</a:t>
            </a:r>
          </a:p>
        </p:txBody>
      </p:sp>
      <p:sp>
        <p:nvSpPr>
          <p:cNvPr id="2" name="Slide Number Placeholder 1"/>
          <p:cNvSpPr>
            <a:spLocks noGrp="1"/>
          </p:cNvSpPr>
          <p:nvPr>
            <p:ph type="sldNum" sz="quarter" idx="12"/>
          </p:nvPr>
        </p:nvSpPr>
        <p:spPr/>
        <p:txBody>
          <a:bodyPr/>
          <a:lstStyle/>
          <a:p>
            <a:fld id="{781C0F97-348B-46A2-84FE-EBA07D71BB30}" type="slidenum">
              <a:rPr lang="en-GB" smtClean="0"/>
              <a:t>8</a:t>
            </a:fld>
            <a:endParaRPr lang="en-GB"/>
          </a:p>
        </p:txBody>
      </p:sp>
    </p:spTree>
    <p:extLst>
      <p:ext uri="{BB962C8B-B14F-4D97-AF65-F5344CB8AC3E}">
        <p14:creationId xmlns:p14="http://schemas.microsoft.com/office/powerpoint/2010/main" val="1828556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04800"/>
            <a:ext cx="6502400"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81C0F97-348B-46A2-84FE-EBA07D71BB30}" type="slidenum">
              <a:rPr lang="en-GB" smtClean="0"/>
              <a:t>9</a:t>
            </a:fld>
            <a:endParaRPr lang="en-GB"/>
          </a:p>
        </p:txBody>
      </p:sp>
    </p:spTree>
    <p:extLst>
      <p:ext uri="{BB962C8B-B14F-4D97-AF65-F5344CB8AC3E}">
        <p14:creationId xmlns:p14="http://schemas.microsoft.com/office/powerpoint/2010/main" val="3893297284"/>
      </p:ext>
    </p:extLst>
  </p:cSld>
  <p:clrMapOvr>
    <a:masterClrMapping/>
  </p:clrMapOvr>
</p:sld>
</file>

<file path=ppt/theme/theme1.xml><?xml version="1.0" encoding="utf-8"?>
<a:theme xmlns:a="http://schemas.openxmlformats.org/drawingml/2006/main" name="Sora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Soran-Template</Template>
  <TotalTime>5</TotalTime>
  <Words>2668</Words>
  <Application>Microsoft Office PowerPoint</Application>
  <PresentationFormat>On-screen Show (4:3)</PresentationFormat>
  <Paragraphs>317</Paragraphs>
  <Slides>63</Slides>
  <Notes>11</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Soran-Template</vt:lpstr>
      <vt:lpstr>Cell and Molecular Biology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Elongation is Coupled to RNA Processing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Cell and Molecular Biology</dc:title>
  <dc:creator>Halani</dc:creator>
  <cp:lastModifiedBy>Halani</cp:lastModifiedBy>
  <cp:revision>1</cp:revision>
  <dcterms:created xsi:type="dcterms:W3CDTF">2014-11-10T05:42:14Z</dcterms:created>
  <dcterms:modified xsi:type="dcterms:W3CDTF">2014-11-10T05:47:44Z</dcterms:modified>
</cp:coreProperties>
</file>