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2" autoAdjust="0"/>
  </p:normalViewPr>
  <p:slideViewPr>
    <p:cSldViewPr showGuides="1">
      <p:cViewPr>
        <p:scale>
          <a:sx n="70" d="100"/>
          <a:sy n="70" d="100"/>
        </p:scale>
        <p:origin x="-51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pPr/>
              <a:t>06/11/2014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pPr/>
              <a:t>‹#›</a:t>
            </a:fld>
            <a:endParaRPr lang="en-GB"/>
          </a:p>
        </p:txBody>
      </p:sp>
    </p:spTree>
    <p:extLst>
      <p:ext uri="{BB962C8B-B14F-4D97-AF65-F5344CB8AC3E}">
        <p14:creationId xmlns="" xmlns:p14="http://schemas.microsoft.com/office/powerpoint/2010/main"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877484" y="1571545"/>
            <a:ext cx="3465916" cy="399105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5608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5122"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pPr/>
              <a:t>‹#›</a:t>
            </a:fld>
            <a:endParaRPr lang="en-GB"/>
          </a:p>
        </p:txBody>
      </p:sp>
      <p:pic>
        <p:nvPicPr>
          <p:cNvPr id="10"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pPr/>
              <a:t>‹#›</a:t>
            </a:fld>
            <a:endParaRPr lang="en-GB"/>
          </a:p>
        </p:txBody>
      </p:sp>
      <p:pic>
        <p:nvPicPr>
          <p:cNvPr id="6"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pPr/>
              <a:t>‹#›</a:t>
            </a:fld>
            <a:endParaRPr lang="en-GB"/>
          </a:p>
        </p:txBody>
      </p:sp>
      <p:pic>
        <p:nvPicPr>
          <p:cNvPr id="5"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www.soran.edu.iq/"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4" cstate="print">
            <a:extLst>
              <a:ext uri="{28A0092B-C50C-407E-A947-70E740481C1C}">
                <a14:useLocalDpi xmlns="" xmlns:a14="http://schemas.microsoft.com/office/drawing/2010/main" val="0"/>
              </a:ext>
            </a:extLst>
          </a:blip>
          <a:srcRect/>
          <a:stretch>
            <a:fillRect/>
          </a:stretch>
        </p:blipFill>
        <p:spPr bwMode="auto">
          <a:xfrm>
            <a:off x="-28520" y="5562600"/>
            <a:ext cx="9144000" cy="1322275"/>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5" cstate="print">
            <a:extLst>
              <a:ext uri="{28A0092B-C50C-407E-A947-70E740481C1C}">
                <a14:useLocalDpi xmlns="" xmlns:a14="http://schemas.microsoft.com/office/drawing/2010/main" val="0"/>
              </a:ext>
            </a:extLst>
          </a:blip>
          <a:stretch>
            <a:fillRect/>
          </a:stretch>
        </p:blipFill>
        <p:spPr bwMode="auto">
          <a:xfrm>
            <a:off x="5606934" y="609600"/>
            <a:ext cx="7042266" cy="7042266"/>
          </a:xfrm>
          <a:prstGeom prst="rect">
            <a:avLst/>
          </a:prstGeom>
          <a:noFill/>
          <a:extLst>
            <a:ext uri="{909E8E84-426E-40DD-AFC4-6F175D3DCCD1}">
              <a14:hiddenFill xmlns="" xmlns:a14="http://schemas.microsoft.com/office/drawing/2010/main">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6"/>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endParaRPr lang="en-GB" dirty="0"/>
          </a:p>
        </p:txBody>
      </p:sp>
      <p:sp>
        <p:nvSpPr>
          <p:cNvPr id="12" name="Text Placeholder 11"/>
          <p:cNvSpPr>
            <a:spLocks noGrp="1"/>
          </p:cNvSpPr>
          <p:nvPr>
            <p:ph type="body" idx="1"/>
          </p:nvPr>
        </p:nvSpPr>
        <p:spPr/>
        <p:txBody>
          <a:bodyPr/>
          <a:lstStyle/>
          <a:p>
            <a:r>
              <a:rPr lang="en-GB" dirty="0" err="1" smtClean="0"/>
              <a:t>Zina</a:t>
            </a:r>
            <a:r>
              <a:rPr lang="en-GB" dirty="0" smtClean="0"/>
              <a:t> </a:t>
            </a:r>
            <a:r>
              <a:rPr lang="en-GB" dirty="0" err="1" smtClean="0"/>
              <a:t>Adil</a:t>
            </a:r>
            <a:r>
              <a:rPr lang="en-GB" dirty="0" smtClean="0"/>
              <a:t> </a:t>
            </a:r>
            <a:r>
              <a:rPr lang="en-GB" dirty="0" err="1" smtClean="0"/>
              <a:t>Chaqmaqchee</a:t>
            </a:r>
            <a:r>
              <a:rPr lang="en-GB" dirty="0" smtClean="0"/>
              <a:t>     </a:t>
            </a:r>
            <a:endParaRPr lang="en-GB" dirty="0"/>
          </a:p>
        </p:txBody>
      </p:sp>
      <p:sp>
        <p:nvSpPr>
          <p:cNvPr id="13" name="Text Placeholder 12"/>
          <p:cNvSpPr>
            <a:spLocks noGrp="1"/>
          </p:cNvSpPr>
          <p:nvPr>
            <p:ph type="body" sz="quarter" idx="3"/>
          </p:nvPr>
        </p:nvSpPr>
        <p:spPr/>
        <p:txBody>
          <a:bodyPr/>
          <a:lstStyle/>
          <a:p>
            <a:r>
              <a:rPr lang="en-GB" dirty="0" smtClean="0"/>
              <a:t>New Headway </a:t>
            </a:r>
            <a:endParaRPr lang="en-GB" dirty="0"/>
          </a:p>
        </p:txBody>
      </p:sp>
      <p:pic>
        <p:nvPicPr>
          <p:cNvPr id="8" name="Content Placeholder 7" descr="0374297.jpg"/>
          <p:cNvPicPr>
            <a:picLocks noGrp="1" noChangeAspect="1"/>
          </p:cNvPicPr>
          <p:nvPr>
            <p:ph sz="quarter" idx="4"/>
          </p:nvPr>
        </p:nvPicPr>
        <p:blipFill>
          <a:blip r:embed="rId2" cstate="print"/>
          <a:stretch>
            <a:fillRect/>
          </a:stretch>
        </p:blipFill>
        <p:spPr>
          <a:xfrm>
            <a:off x="4932040" y="2514600"/>
            <a:ext cx="3312368" cy="3611563"/>
          </a:xfrm>
        </p:spPr>
      </p:pic>
      <p:sp>
        <p:nvSpPr>
          <p:cNvPr id="7" name="Slide Number Placeholder 6"/>
          <p:cNvSpPr>
            <a:spLocks noGrp="1"/>
          </p:cNvSpPr>
          <p:nvPr>
            <p:ph type="sldNum" sz="quarter" idx="12"/>
          </p:nvPr>
        </p:nvSpPr>
        <p:spPr/>
        <p:txBody>
          <a:bodyPr/>
          <a:lstStyle/>
          <a:p>
            <a:fld id="{81A63BC6-9427-4AB1-9291-243FEAA6D7C6}" type="slidenum">
              <a:rPr lang="en-GB" smtClean="0"/>
              <a:pPr/>
              <a:t>1</a:t>
            </a:fld>
            <a:endParaRPr lang="en-GB"/>
          </a:p>
        </p:txBody>
      </p:sp>
    </p:spTree>
    <p:extLst>
      <p:ext uri="{BB962C8B-B14F-4D97-AF65-F5344CB8AC3E}">
        <p14:creationId xmlns="" xmlns:p14="http://schemas.microsoft.com/office/powerpoint/2010/main" val="27078400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Verb patterns/ future intention</a:t>
            </a:r>
            <a:endParaRPr lang="ar-IQ" sz="3200" dirty="0"/>
          </a:p>
        </p:txBody>
      </p:sp>
      <p:sp>
        <p:nvSpPr>
          <p:cNvPr id="3" name="Content Placeholder 2"/>
          <p:cNvSpPr>
            <a:spLocks noGrp="1"/>
          </p:cNvSpPr>
          <p:nvPr>
            <p:ph idx="1"/>
          </p:nvPr>
        </p:nvSpPr>
        <p:spPr/>
        <p:txBody>
          <a:bodyPr/>
          <a:lstStyle/>
          <a:p>
            <a:pPr algn="l">
              <a:buNone/>
            </a:pPr>
            <a:r>
              <a:rPr lang="en-US" dirty="0" smtClean="0"/>
              <a:t>Topic 9:</a:t>
            </a:r>
          </a:p>
          <a:p>
            <a:pPr algn="l">
              <a:buNone/>
            </a:pPr>
            <a:r>
              <a:rPr lang="en-US" dirty="0" smtClean="0"/>
              <a:t>Reviewing fundamentals of grammar and usage. Students will be able to create their ideas by giving examples (reality); this will foster learner ability to develop their thinking skills in English and taking the personal model. </a:t>
            </a:r>
          </a:p>
          <a:p>
            <a:pPr algn="l">
              <a:buNone/>
            </a:pP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10</a:t>
            </a:fld>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     </a:t>
            </a:r>
            <a:r>
              <a:rPr lang="en-US" sz="3200" dirty="0" err="1" smtClean="0"/>
              <a:t>ed</a:t>
            </a:r>
            <a:r>
              <a:rPr lang="en-US" sz="3200" dirty="0" smtClean="0"/>
              <a:t>/</a:t>
            </a:r>
            <a:r>
              <a:rPr lang="en-US" sz="3200" dirty="0" err="1" smtClean="0"/>
              <a:t>ing</a:t>
            </a:r>
            <a:r>
              <a:rPr lang="en-US" sz="3200" dirty="0" smtClean="0"/>
              <a:t> adjectives/ Brat Camp/ speaking  </a:t>
            </a:r>
            <a:endParaRPr lang="ar-IQ" sz="3200" dirty="0"/>
          </a:p>
        </p:txBody>
      </p:sp>
      <p:sp>
        <p:nvSpPr>
          <p:cNvPr id="3" name="Content Placeholder 2"/>
          <p:cNvSpPr>
            <a:spLocks noGrp="1"/>
          </p:cNvSpPr>
          <p:nvPr>
            <p:ph idx="1"/>
          </p:nvPr>
        </p:nvSpPr>
        <p:spPr/>
        <p:txBody>
          <a:bodyPr/>
          <a:lstStyle/>
          <a:p>
            <a:pPr algn="l">
              <a:buNone/>
            </a:pPr>
            <a:r>
              <a:rPr lang="en-US" dirty="0" smtClean="0"/>
              <a:t>Topic 10:</a:t>
            </a:r>
          </a:p>
          <a:p>
            <a:pPr algn="l">
              <a:buNone/>
            </a:pPr>
            <a:r>
              <a:rPr lang="en-US" dirty="0" smtClean="0"/>
              <a:t>Students will receive information about the use of adjectives and they will apply their skills of adjectives to the real-life objects, this will help them to differentiate between adjectives and verbs and they can discuss their ideas with their peers to gain different skills.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11</a:t>
            </a:fld>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What…like/ comparative and superlative/ writing a paragraph  </a:t>
            </a:r>
            <a:endParaRPr lang="ar-IQ" sz="3200" dirty="0"/>
          </a:p>
        </p:txBody>
      </p:sp>
      <p:sp>
        <p:nvSpPr>
          <p:cNvPr id="3" name="Content Placeholder 2"/>
          <p:cNvSpPr>
            <a:spLocks noGrp="1"/>
          </p:cNvSpPr>
          <p:nvPr>
            <p:ph idx="1"/>
          </p:nvPr>
        </p:nvSpPr>
        <p:spPr/>
        <p:txBody>
          <a:bodyPr/>
          <a:lstStyle/>
          <a:p>
            <a:pPr algn="l">
              <a:buNone/>
            </a:pPr>
            <a:r>
              <a:rPr lang="en-US" dirty="0" smtClean="0"/>
              <a:t>Topic 11:</a:t>
            </a:r>
          </a:p>
          <a:p>
            <a:pPr algn="l">
              <a:buNone/>
            </a:pPr>
            <a:r>
              <a:rPr lang="en-US" dirty="0" smtClean="0"/>
              <a:t>Students will focus on the use of grammar, by asking questions and writing a sentence to have additional skills about them. Learners are able to apply individually their thinking skills  and jot down with their peers.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12</a:t>
            </a:fld>
            <a:endParaRPr lang="en-GB"/>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Talking about towns/ London the world in one city</a:t>
            </a:r>
            <a:endParaRPr lang="ar-IQ" sz="3200" dirty="0"/>
          </a:p>
        </p:txBody>
      </p:sp>
      <p:sp>
        <p:nvSpPr>
          <p:cNvPr id="3" name="Content Placeholder 2"/>
          <p:cNvSpPr>
            <a:spLocks noGrp="1"/>
          </p:cNvSpPr>
          <p:nvPr>
            <p:ph idx="1"/>
          </p:nvPr>
        </p:nvSpPr>
        <p:spPr/>
        <p:txBody>
          <a:bodyPr/>
          <a:lstStyle/>
          <a:p>
            <a:pPr algn="l">
              <a:buNone/>
            </a:pPr>
            <a:r>
              <a:rPr lang="en-US" dirty="0" smtClean="0"/>
              <a:t>Topic 12:</a:t>
            </a:r>
          </a:p>
          <a:p>
            <a:pPr algn="l">
              <a:buNone/>
            </a:pPr>
            <a:r>
              <a:rPr lang="en-US" dirty="0" smtClean="0"/>
              <a:t>To examine learner's knowledge in the reading and to discuss, promote an understanding of the subject. Students will share their answer with the class; they will recognize the information in their subjects.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13</a:t>
            </a:fld>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      </a:t>
            </a:r>
            <a:br>
              <a:rPr lang="en-US" sz="3600" dirty="0" smtClean="0"/>
            </a:br>
            <a:r>
              <a:rPr lang="en-US" sz="3600" dirty="0" smtClean="0"/>
              <a:t>      Synonyms and antonyms in conversation/</a:t>
            </a:r>
            <a:r>
              <a:rPr lang="en-US" dirty="0" smtClean="0"/>
              <a:t> </a:t>
            </a:r>
            <a:r>
              <a:rPr lang="ar-IQ" dirty="0" smtClean="0"/>
              <a:t/>
            </a:r>
            <a:br>
              <a:rPr lang="ar-IQ" dirty="0" smtClean="0"/>
            </a:br>
            <a:endParaRPr lang="ar-IQ" dirty="0"/>
          </a:p>
        </p:txBody>
      </p:sp>
      <p:sp>
        <p:nvSpPr>
          <p:cNvPr id="3" name="Content Placeholder 2"/>
          <p:cNvSpPr>
            <a:spLocks noGrp="1"/>
          </p:cNvSpPr>
          <p:nvPr>
            <p:ph idx="1"/>
          </p:nvPr>
        </p:nvSpPr>
        <p:spPr/>
        <p:txBody>
          <a:bodyPr/>
          <a:lstStyle/>
          <a:p>
            <a:pPr algn="l">
              <a:buNone/>
            </a:pPr>
            <a:r>
              <a:rPr lang="en-US" dirty="0" smtClean="0"/>
              <a:t>Topic 13:</a:t>
            </a:r>
          </a:p>
          <a:p>
            <a:pPr algn="l">
              <a:buNone/>
            </a:pPr>
            <a:r>
              <a:rPr lang="en-US" dirty="0" smtClean="0"/>
              <a:t>Students will be able to discuss the topic and use of grammar through their active learning which foster their ability to learn English language fluently and being able to recognize and evaluate them in the class.</a:t>
            </a:r>
          </a:p>
        </p:txBody>
      </p:sp>
      <p:sp>
        <p:nvSpPr>
          <p:cNvPr id="4" name="Slide Number Placeholder 3"/>
          <p:cNvSpPr>
            <a:spLocks noGrp="1"/>
          </p:cNvSpPr>
          <p:nvPr>
            <p:ph type="sldNum" sz="quarter" idx="12"/>
          </p:nvPr>
        </p:nvSpPr>
        <p:spPr/>
        <p:txBody>
          <a:bodyPr/>
          <a:lstStyle/>
          <a:p>
            <a:fld id="{781C0F97-348B-46A2-84FE-EBA07D71BB30}" type="slidenum">
              <a:rPr lang="en-GB" smtClean="0"/>
              <a:pPr/>
              <a:t>14</a:t>
            </a:fld>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Present perfect and past simple</a:t>
            </a:r>
            <a:endParaRPr lang="ar-IQ" sz="3200" dirty="0"/>
          </a:p>
        </p:txBody>
      </p:sp>
      <p:sp>
        <p:nvSpPr>
          <p:cNvPr id="3" name="Content Placeholder 2"/>
          <p:cNvSpPr>
            <a:spLocks noGrp="1"/>
          </p:cNvSpPr>
          <p:nvPr>
            <p:ph idx="1"/>
          </p:nvPr>
        </p:nvSpPr>
        <p:spPr/>
        <p:txBody>
          <a:bodyPr/>
          <a:lstStyle/>
          <a:p>
            <a:pPr algn="l">
              <a:buNone/>
            </a:pPr>
            <a:r>
              <a:rPr lang="en-US" dirty="0" smtClean="0"/>
              <a:t>Topic 14:</a:t>
            </a:r>
          </a:p>
          <a:p>
            <a:pPr algn="l">
              <a:buNone/>
            </a:pPr>
            <a:r>
              <a:rPr lang="en-US" dirty="0" smtClean="0"/>
              <a:t>Students will learn to talk about the tenses, by applying them through their real life situations and giving sentences, discussing with the class and constructing their personal models.</a:t>
            </a:r>
          </a:p>
          <a:p>
            <a:pPr algn="l">
              <a:buNone/>
            </a:pP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15</a:t>
            </a:fld>
            <a:endParaRPr lang="en-GB"/>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       </a:t>
            </a:r>
            <a:r>
              <a:rPr lang="en-US" sz="3600" dirty="0" err="1" smtClean="0"/>
              <a:t>Davina</a:t>
            </a:r>
            <a:r>
              <a:rPr lang="en-US" sz="3600" dirty="0" smtClean="0"/>
              <a:t> Moody, Drama Queen  </a:t>
            </a:r>
            <a:endParaRPr lang="ar-IQ" sz="3600" dirty="0"/>
          </a:p>
        </p:txBody>
      </p:sp>
      <p:sp>
        <p:nvSpPr>
          <p:cNvPr id="3" name="Content Placeholder 2"/>
          <p:cNvSpPr>
            <a:spLocks noGrp="1"/>
          </p:cNvSpPr>
          <p:nvPr>
            <p:ph idx="1"/>
          </p:nvPr>
        </p:nvSpPr>
        <p:spPr/>
        <p:txBody>
          <a:bodyPr/>
          <a:lstStyle/>
          <a:p>
            <a:pPr algn="l">
              <a:buNone/>
            </a:pPr>
            <a:r>
              <a:rPr lang="en-US" dirty="0" smtClean="0"/>
              <a:t>Topic 15:</a:t>
            </a:r>
          </a:p>
          <a:p>
            <a:pPr algn="l">
              <a:buNone/>
            </a:pPr>
            <a:r>
              <a:rPr lang="en-US" dirty="0" smtClean="0"/>
              <a:t>Recognizing the information in the reading and discussing questions. Learner will recognize the information about the topic and compare it with their life. Students in two groups will be able to discuss a matter and giving their opinion to prove their active in a better way.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16</a:t>
            </a:fld>
            <a:endParaRPr lang="en-GB"/>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word endings/ writing a paragraph</a:t>
            </a:r>
            <a:endParaRPr lang="ar-IQ" sz="3200" dirty="0"/>
          </a:p>
        </p:txBody>
      </p:sp>
      <p:sp>
        <p:nvSpPr>
          <p:cNvPr id="3" name="Content Placeholder 2"/>
          <p:cNvSpPr>
            <a:spLocks noGrp="1"/>
          </p:cNvSpPr>
          <p:nvPr>
            <p:ph idx="1"/>
          </p:nvPr>
        </p:nvSpPr>
        <p:spPr/>
        <p:txBody>
          <a:bodyPr/>
          <a:lstStyle/>
          <a:p>
            <a:pPr algn="l">
              <a:buNone/>
            </a:pPr>
            <a:r>
              <a:rPr lang="en-US" dirty="0" smtClean="0"/>
              <a:t>Topic 16:</a:t>
            </a:r>
          </a:p>
          <a:p>
            <a:pPr algn="l">
              <a:buNone/>
            </a:pPr>
            <a:r>
              <a:rPr lang="en-US" dirty="0" smtClean="0"/>
              <a:t>Students will be familiar more with word endings and creating their skills to apply it. Learners will be able to write a paragraph through the topics they are covered and familiar with them, writing their paragraph by their own thinking skills. </a:t>
            </a:r>
            <a:r>
              <a:rPr lang="en-US" smtClean="0"/>
              <a:t>(critical writing skills)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17</a:t>
            </a:fld>
            <a:endParaRPr lang="en-GB"/>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Modals/ have to/ should/ must</a:t>
            </a:r>
            <a:endParaRPr lang="ar-IQ" sz="3200" dirty="0"/>
          </a:p>
        </p:txBody>
      </p:sp>
      <p:sp>
        <p:nvSpPr>
          <p:cNvPr id="3" name="Content Placeholder 2"/>
          <p:cNvSpPr>
            <a:spLocks noGrp="1"/>
          </p:cNvSpPr>
          <p:nvPr>
            <p:ph idx="1"/>
          </p:nvPr>
        </p:nvSpPr>
        <p:spPr/>
        <p:txBody>
          <a:bodyPr/>
          <a:lstStyle/>
          <a:p>
            <a:pPr algn="l">
              <a:buNone/>
            </a:pPr>
            <a:r>
              <a:rPr lang="en-US" dirty="0" smtClean="0"/>
              <a:t>Topic 17:</a:t>
            </a:r>
          </a:p>
          <a:p>
            <a:pPr algn="l">
              <a:buNone/>
            </a:pPr>
            <a:r>
              <a:rPr lang="en-US" dirty="0" smtClean="0"/>
              <a:t>Students will recognize the types of models and how apply them into a sentence. They will vary different aspects to create a sentence and match them with the time; learners will activate their skills to construct a sentence.</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18</a:t>
            </a:fld>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Jobs for the boys…and girls'/ discussion  </a:t>
            </a:r>
            <a:endParaRPr lang="ar-IQ" sz="3200" dirty="0"/>
          </a:p>
        </p:txBody>
      </p:sp>
      <p:sp>
        <p:nvSpPr>
          <p:cNvPr id="3" name="Content Placeholder 2"/>
          <p:cNvSpPr>
            <a:spLocks noGrp="1"/>
          </p:cNvSpPr>
          <p:nvPr>
            <p:ph idx="1"/>
          </p:nvPr>
        </p:nvSpPr>
        <p:spPr/>
        <p:txBody>
          <a:bodyPr/>
          <a:lstStyle/>
          <a:p>
            <a:pPr algn="l">
              <a:buNone/>
            </a:pPr>
            <a:r>
              <a:rPr lang="en-US" dirty="0" smtClean="0"/>
              <a:t>Topic 18:</a:t>
            </a:r>
          </a:p>
          <a:p>
            <a:pPr algn="l">
              <a:buNone/>
            </a:pPr>
            <a:r>
              <a:rPr lang="en-US" dirty="0" smtClean="0"/>
              <a:t>Students will be able to discuss the topics with their peers and the groups by giving their opinion, correcting each other's errors. They will focus on their thinking skills and how to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19</a:t>
            </a:fld>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        Past, present, future and Questions</a:t>
            </a:r>
            <a:endParaRPr lang="ar-IQ" sz="3600" dirty="0"/>
          </a:p>
        </p:txBody>
      </p:sp>
      <p:sp>
        <p:nvSpPr>
          <p:cNvPr id="3" name="Content Placeholder 2"/>
          <p:cNvSpPr>
            <a:spLocks noGrp="1"/>
          </p:cNvSpPr>
          <p:nvPr>
            <p:ph idx="1"/>
          </p:nvPr>
        </p:nvSpPr>
        <p:spPr/>
        <p:txBody>
          <a:bodyPr>
            <a:normAutofit fontScale="92500" lnSpcReduction="10000"/>
          </a:bodyPr>
          <a:lstStyle/>
          <a:p>
            <a:pPr algn="l">
              <a:buNone/>
            </a:pPr>
            <a:r>
              <a:rPr lang="en-US" dirty="0" smtClean="0"/>
              <a:t>Topic 1:</a:t>
            </a:r>
          </a:p>
          <a:p>
            <a:pPr algn="l">
              <a:buNone/>
            </a:pPr>
            <a:r>
              <a:rPr lang="en-US" dirty="0" smtClean="0"/>
              <a:t>Students will become more familiar with grammar rules and they will be able to have knowledge about the tenses. Students will think about a statement from the real- life time. (Examples).Furthermore, students will ask each other question about their daily life problems. (Thinking critically about the time and how students exchange them individually or with their peers)</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2</a:t>
            </a:fld>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Time clauses/ first conditional</a:t>
            </a:r>
            <a:endParaRPr lang="ar-IQ" sz="3200" dirty="0"/>
          </a:p>
        </p:txBody>
      </p:sp>
      <p:sp>
        <p:nvSpPr>
          <p:cNvPr id="3" name="Content Placeholder 2"/>
          <p:cNvSpPr>
            <a:spLocks noGrp="1"/>
          </p:cNvSpPr>
          <p:nvPr>
            <p:ph idx="1"/>
          </p:nvPr>
        </p:nvSpPr>
        <p:spPr/>
        <p:txBody>
          <a:bodyPr/>
          <a:lstStyle/>
          <a:p>
            <a:pPr algn="l">
              <a:buNone/>
            </a:pPr>
            <a:r>
              <a:rPr lang="en-US" dirty="0" smtClean="0"/>
              <a:t>Topic 19:</a:t>
            </a:r>
          </a:p>
          <a:p>
            <a:pPr algn="l">
              <a:buNone/>
            </a:pPr>
            <a:r>
              <a:rPr lang="en-US" dirty="0" smtClean="0"/>
              <a:t>Students will construct their ideas about the time clauses and how applying them into their daily life, by giving statements about their peers and themselves. Also creating new thinking skills about what they get from the time tenses. </a:t>
            </a:r>
          </a:p>
        </p:txBody>
      </p:sp>
      <p:sp>
        <p:nvSpPr>
          <p:cNvPr id="4" name="Slide Number Placeholder 3"/>
          <p:cNvSpPr>
            <a:spLocks noGrp="1"/>
          </p:cNvSpPr>
          <p:nvPr>
            <p:ph type="sldNum" sz="quarter" idx="12"/>
          </p:nvPr>
        </p:nvSpPr>
        <p:spPr/>
        <p:txBody>
          <a:bodyPr/>
          <a:lstStyle/>
          <a:p>
            <a:fld id="{781C0F97-348B-46A2-84FE-EBA07D71BB30}" type="slidenum">
              <a:rPr lang="en-GB" smtClean="0"/>
              <a:pPr/>
              <a:t>20</a:t>
            </a:fld>
            <a:endParaRPr lang="en-GB"/>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Travel addicts' –an article/ Hot verbs-make ,do, take, get</a:t>
            </a:r>
            <a:endParaRPr lang="ar-IQ" sz="3200" dirty="0"/>
          </a:p>
        </p:txBody>
      </p:sp>
      <p:sp>
        <p:nvSpPr>
          <p:cNvPr id="3" name="Content Placeholder 2"/>
          <p:cNvSpPr>
            <a:spLocks noGrp="1"/>
          </p:cNvSpPr>
          <p:nvPr>
            <p:ph idx="1"/>
          </p:nvPr>
        </p:nvSpPr>
        <p:spPr/>
        <p:txBody>
          <a:bodyPr/>
          <a:lstStyle/>
          <a:p>
            <a:pPr algn="l">
              <a:buNone/>
            </a:pPr>
            <a:r>
              <a:rPr lang="en-US" dirty="0" smtClean="0"/>
              <a:t>Topic 20:</a:t>
            </a:r>
          </a:p>
          <a:p>
            <a:pPr algn="l">
              <a:buNone/>
            </a:pPr>
            <a:r>
              <a:rPr lang="en-US" dirty="0" smtClean="0"/>
              <a:t>Students will discover how, when to apply the articles and using the verbs in an appropriate place correctly. Students will write down the synonym for the given words and responding the questions given below the topic given.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21</a:t>
            </a:fld>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           Passive/verbs and nouns that go together/ A discovery and invention that changed the world</a:t>
            </a:r>
            <a:endParaRPr lang="ar-IQ" sz="3200" dirty="0"/>
          </a:p>
        </p:txBody>
      </p:sp>
      <p:sp>
        <p:nvSpPr>
          <p:cNvPr id="3" name="Content Placeholder 2"/>
          <p:cNvSpPr>
            <a:spLocks noGrp="1"/>
          </p:cNvSpPr>
          <p:nvPr>
            <p:ph idx="1"/>
          </p:nvPr>
        </p:nvSpPr>
        <p:spPr/>
        <p:txBody>
          <a:bodyPr>
            <a:normAutofit lnSpcReduction="10000"/>
          </a:bodyPr>
          <a:lstStyle/>
          <a:p>
            <a:pPr algn="l">
              <a:buNone/>
            </a:pPr>
            <a:r>
              <a:rPr lang="en-US" dirty="0" smtClean="0"/>
              <a:t>Topic 21:</a:t>
            </a:r>
          </a:p>
          <a:p>
            <a:pPr algn="l">
              <a:buNone/>
            </a:pPr>
            <a:r>
              <a:rPr lang="en-US" dirty="0" smtClean="0"/>
              <a:t>Students will recognize the grammatical usage about the passive tense and applying them to create their own sentences by using the tense.</a:t>
            </a:r>
          </a:p>
          <a:p>
            <a:pPr algn="l">
              <a:buNone/>
            </a:pPr>
            <a:r>
              <a:rPr lang="en-US" dirty="0" smtClean="0"/>
              <a:t>Students will discover, discuss about the tenses and how they make a different between them. Learners will construct their ideas by the information given in the topic and answering the question in a comprehension way. </a:t>
            </a:r>
          </a:p>
          <a:p>
            <a:pPr algn="l">
              <a:buNone/>
            </a:pP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22</a:t>
            </a:fld>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dirty="0" smtClean="0"/>
              <a:t> </a:t>
            </a:r>
            <a:r>
              <a:rPr lang="en-US" sz="3200" dirty="0" smtClean="0"/>
              <a:t>             Second conditional-If/ literal phrasal verbs</a:t>
            </a:r>
            <a:endParaRPr lang="ar-IQ" sz="3200" dirty="0"/>
          </a:p>
        </p:txBody>
      </p:sp>
      <p:sp>
        <p:nvSpPr>
          <p:cNvPr id="3" name="Content Placeholder 2"/>
          <p:cNvSpPr>
            <a:spLocks noGrp="1"/>
          </p:cNvSpPr>
          <p:nvPr>
            <p:ph idx="1"/>
          </p:nvPr>
        </p:nvSpPr>
        <p:spPr/>
        <p:txBody>
          <a:bodyPr/>
          <a:lstStyle/>
          <a:p>
            <a:pPr algn="l">
              <a:buNone/>
            </a:pPr>
            <a:r>
              <a:rPr lang="en-US" dirty="0" smtClean="0"/>
              <a:t>Topic 22:</a:t>
            </a:r>
          </a:p>
          <a:p>
            <a:pPr algn="l">
              <a:buNone/>
            </a:pPr>
            <a:r>
              <a:rPr lang="en-US" dirty="0" smtClean="0"/>
              <a:t>Learners will construct their ideas by connecting the topic (second conditional if) with the previous if (first conditional), they will focus on the presented unit by jointing down two sentences with if clauses and creating their own sentences. Students will learn about the phrasal verbs and discovering new ideas.</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23</a:t>
            </a:fld>
            <a:endParaRPr lang="en-GB"/>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Discussion- giving advice/ speaking </a:t>
            </a:r>
            <a:endParaRPr lang="ar-IQ" sz="3200" dirty="0"/>
          </a:p>
        </p:txBody>
      </p:sp>
      <p:sp>
        <p:nvSpPr>
          <p:cNvPr id="3" name="Content Placeholder 2"/>
          <p:cNvSpPr>
            <a:spLocks noGrp="1"/>
          </p:cNvSpPr>
          <p:nvPr>
            <p:ph idx="1"/>
          </p:nvPr>
        </p:nvSpPr>
        <p:spPr/>
        <p:txBody>
          <a:bodyPr/>
          <a:lstStyle/>
          <a:p>
            <a:pPr algn="l">
              <a:buNone/>
            </a:pPr>
            <a:r>
              <a:rPr lang="en-US" dirty="0" smtClean="0"/>
              <a:t>Topic 23:</a:t>
            </a:r>
          </a:p>
          <a:p>
            <a:pPr algn="l">
              <a:buNone/>
            </a:pPr>
            <a:r>
              <a:rPr lang="en-US" dirty="0" smtClean="0"/>
              <a:t>Students will discuss about the topic, either with their peers or two groups are against each other, by giving information from the topics covered and their thinking skills to demonstrate strong points.</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24</a:t>
            </a:fld>
            <a:endParaRPr lang="en-GB"/>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Present perfect continuous/ present prefect simple versus continuous</a:t>
            </a:r>
            <a:endParaRPr lang="ar-IQ" sz="3200" dirty="0"/>
          </a:p>
        </p:txBody>
      </p:sp>
      <p:sp>
        <p:nvSpPr>
          <p:cNvPr id="3" name="Content Placeholder 2"/>
          <p:cNvSpPr>
            <a:spLocks noGrp="1"/>
          </p:cNvSpPr>
          <p:nvPr>
            <p:ph idx="1"/>
          </p:nvPr>
        </p:nvSpPr>
        <p:spPr/>
        <p:txBody>
          <a:bodyPr/>
          <a:lstStyle/>
          <a:p>
            <a:pPr algn="l">
              <a:buNone/>
            </a:pPr>
            <a:r>
              <a:rPr lang="en-US" dirty="0" smtClean="0"/>
              <a:t>Topic 24:</a:t>
            </a:r>
          </a:p>
          <a:p>
            <a:pPr algn="l">
              <a:buNone/>
            </a:pPr>
            <a:r>
              <a:rPr lang="en-US" dirty="0" smtClean="0"/>
              <a:t>Students will demonstrate the tense given in the book, by applying and constructing statements and asking questions which enhance their thinking skills.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25</a:t>
            </a:fld>
            <a:endParaRPr lang="en-GB"/>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Seminar</a:t>
            </a:r>
            <a:endParaRPr lang="ar-IQ" sz="3600" dirty="0"/>
          </a:p>
        </p:txBody>
      </p:sp>
      <p:sp>
        <p:nvSpPr>
          <p:cNvPr id="3" name="Content Placeholder 2"/>
          <p:cNvSpPr>
            <a:spLocks noGrp="1"/>
          </p:cNvSpPr>
          <p:nvPr>
            <p:ph idx="1"/>
          </p:nvPr>
        </p:nvSpPr>
        <p:spPr/>
        <p:txBody>
          <a:bodyPr/>
          <a:lstStyle/>
          <a:p>
            <a:pPr algn="l">
              <a:buNone/>
            </a:pPr>
            <a:r>
              <a:rPr lang="en-US" dirty="0" smtClean="0"/>
              <a:t>Topic 25:</a:t>
            </a:r>
          </a:p>
          <a:p>
            <a:pPr algn="l">
              <a:buNone/>
            </a:pPr>
            <a:r>
              <a:rPr lang="en-US" dirty="0" smtClean="0"/>
              <a:t>Students will prepare themselves to present a presentation for ten minutes.</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26</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Reading and speaking (A blind date)/ Vocabulary (social expression)</a:t>
            </a:r>
            <a:endParaRPr lang="ar-IQ" sz="2800" dirty="0"/>
          </a:p>
        </p:txBody>
      </p:sp>
      <p:sp>
        <p:nvSpPr>
          <p:cNvPr id="3" name="Content Placeholder 2"/>
          <p:cNvSpPr>
            <a:spLocks noGrp="1"/>
          </p:cNvSpPr>
          <p:nvPr>
            <p:ph idx="1"/>
          </p:nvPr>
        </p:nvSpPr>
        <p:spPr/>
        <p:txBody>
          <a:bodyPr>
            <a:normAutofit lnSpcReduction="10000"/>
          </a:bodyPr>
          <a:lstStyle/>
          <a:p>
            <a:pPr algn="l">
              <a:buNone/>
            </a:pPr>
            <a:r>
              <a:rPr lang="en-US" dirty="0" smtClean="0"/>
              <a:t>Topic 2:</a:t>
            </a:r>
          </a:p>
          <a:p>
            <a:pPr algn="l">
              <a:buNone/>
            </a:pPr>
            <a:r>
              <a:rPr lang="en-US" dirty="0" smtClean="0"/>
              <a:t>Students will become more familiar with the topic and to foster student's ability in English. Learners will recognize the information in the reading and compare it with their daily life and they will be able to answer the questions. Students will be enable to define the words and write down the synonyms for the given vocabulary. </a:t>
            </a:r>
          </a:p>
          <a:p>
            <a:pPr algn="l">
              <a:buNone/>
            </a:pP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3</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Present simple/continuous, have/have got/ prefixes</a:t>
            </a:r>
            <a:endParaRPr lang="ar-IQ" sz="3600" dirty="0"/>
          </a:p>
        </p:txBody>
      </p:sp>
      <p:sp>
        <p:nvSpPr>
          <p:cNvPr id="3" name="Content Placeholder 2"/>
          <p:cNvSpPr>
            <a:spLocks noGrp="1"/>
          </p:cNvSpPr>
          <p:nvPr>
            <p:ph idx="1"/>
          </p:nvPr>
        </p:nvSpPr>
        <p:spPr/>
        <p:txBody>
          <a:bodyPr/>
          <a:lstStyle/>
          <a:p>
            <a:pPr algn="l">
              <a:buNone/>
            </a:pPr>
            <a:r>
              <a:rPr lang="en-US" dirty="0" smtClean="0"/>
              <a:t>Topic 3:</a:t>
            </a:r>
          </a:p>
          <a:p>
            <a:pPr algn="l">
              <a:buNone/>
            </a:pPr>
            <a:r>
              <a:rPr lang="en-US" dirty="0" smtClean="0"/>
              <a:t>Students will take active role in their learning about the tenses. Students will take the personal model in enhancing their self awareness and self esteem. This will foster students learning in English. Also they get knowledge's about prefixes, its meaning and their uses.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4</a:t>
            </a:fld>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Collocation / Tales of two cities/ vocabulary</a:t>
            </a:r>
            <a:endParaRPr lang="ar-IQ" sz="3200" dirty="0"/>
          </a:p>
        </p:txBody>
      </p:sp>
      <p:sp>
        <p:nvSpPr>
          <p:cNvPr id="3" name="Content Placeholder 2"/>
          <p:cNvSpPr>
            <a:spLocks noGrp="1"/>
          </p:cNvSpPr>
          <p:nvPr>
            <p:ph idx="1"/>
          </p:nvPr>
        </p:nvSpPr>
        <p:spPr/>
        <p:txBody>
          <a:bodyPr/>
          <a:lstStyle/>
          <a:p>
            <a:pPr algn="l">
              <a:buNone/>
            </a:pPr>
            <a:r>
              <a:rPr lang="en-US" dirty="0" smtClean="0"/>
              <a:t>Topic 4:</a:t>
            </a:r>
          </a:p>
          <a:p>
            <a:pPr algn="l">
              <a:buNone/>
            </a:pPr>
            <a:r>
              <a:rPr lang="en-US" dirty="0" smtClean="0"/>
              <a:t>Students will be familiar with the reading topic and this enables them to collocate words and put it them together. Moreover, students will be able to ask and answer the questions with their peers easily.</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5</a:t>
            </a:fld>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Past tense/ past continuous/ discussion </a:t>
            </a:r>
            <a:endParaRPr lang="ar-IQ" sz="3200" dirty="0"/>
          </a:p>
        </p:txBody>
      </p:sp>
      <p:sp>
        <p:nvSpPr>
          <p:cNvPr id="3" name="Content Placeholder 2"/>
          <p:cNvSpPr>
            <a:spLocks noGrp="1"/>
          </p:cNvSpPr>
          <p:nvPr>
            <p:ph idx="1"/>
          </p:nvPr>
        </p:nvSpPr>
        <p:spPr/>
        <p:txBody>
          <a:bodyPr/>
          <a:lstStyle/>
          <a:p>
            <a:pPr algn="l">
              <a:buNone/>
            </a:pPr>
            <a:r>
              <a:rPr lang="en-US" dirty="0" smtClean="0"/>
              <a:t>Topic 5:</a:t>
            </a:r>
          </a:p>
          <a:p>
            <a:pPr algn="l">
              <a:buNone/>
            </a:pPr>
            <a:r>
              <a:rPr lang="en-US" dirty="0" smtClean="0"/>
              <a:t>Developing and expanding an understanding of the English language as it is spoken and used well enough to analyze and discuss sentences intelligently. Students will be able to discuss the topics in two groups.(each group discuss on the topic which is given to them and they give their opinion )</a:t>
            </a:r>
          </a:p>
          <a:p>
            <a:pPr algn="l">
              <a:buNone/>
            </a:pP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6</a:t>
            </a:fld>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Past forms/ The man with the golden gun</a:t>
            </a:r>
            <a:endParaRPr lang="ar-IQ" sz="3200" dirty="0"/>
          </a:p>
        </p:txBody>
      </p:sp>
      <p:sp>
        <p:nvSpPr>
          <p:cNvPr id="3" name="Content Placeholder 2"/>
          <p:cNvSpPr>
            <a:spLocks noGrp="1"/>
          </p:cNvSpPr>
          <p:nvPr>
            <p:ph idx="1"/>
          </p:nvPr>
        </p:nvSpPr>
        <p:spPr/>
        <p:txBody>
          <a:bodyPr/>
          <a:lstStyle/>
          <a:p>
            <a:pPr algn="l">
              <a:buNone/>
            </a:pPr>
            <a:r>
              <a:rPr lang="en-US" dirty="0" smtClean="0"/>
              <a:t>Topic 6:</a:t>
            </a:r>
          </a:p>
          <a:p>
            <a:pPr algn="l">
              <a:buNone/>
            </a:pPr>
            <a:r>
              <a:rPr lang="en-US" dirty="0" smtClean="0"/>
              <a:t>Students will write accurate simple and compound sentences using the grammatical structures and they will apply the structures to their own writing. Learner will recognize the information in the reading, discussing it and constructing personal models (individually).</a:t>
            </a:r>
          </a:p>
          <a:p>
            <a:pPr algn="l">
              <a:buNone/>
            </a:pP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7</a:t>
            </a:fld>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       Quantity and Articles/ speaking </a:t>
            </a:r>
            <a:endParaRPr lang="ar-IQ" sz="3600" dirty="0"/>
          </a:p>
        </p:txBody>
      </p:sp>
      <p:sp>
        <p:nvSpPr>
          <p:cNvPr id="3" name="Content Placeholder 2"/>
          <p:cNvSpPr>
            <a:spLocks noGrp="1"/>
          </p:cNvSpPr>
          <p:nvPr>
            <p:ph idx="1"/>
          </p:nvPr>
        </p:nvSpPr>
        <p:spPr/>
        <p:txBody>
          <a:bodyPr/>
          <a:lstStyle/>
          <a:p>
            <a:pPr algn="l">
              <a:buNone/>
            </a:pPr>
            <a:r>
              <a:rPr lang="en-US" dirty="0" smtClean="0"/>
              <a:t>Topic 7:</a:t>
            </a:r>
          </a:p>
          <a:p>
            <a:pPr algn="l">
              <a:buNone/>
            </a:pPr>
            <a:r>
              <a:rPr lang="en-US" dirty="0" smtClean="0"/>
              <a:t>To identify weaknesses in grammar and to help eliminate those weaknesses. Learners will be familiar with the use of articles and quantity terms in different examples including their reality. </a:t>
            </a:r>
          </a:p>
          <a:p>
            <a:pPr algn="l">
              <a:buNone/>
            </a:pPr>
            <a:r>
              <a:rPr lang="en-US" dirty="0" smtClean="0"/>
              <a:t>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8</a:t>
            </a:fld>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           Food/ Markets around the world/ writing a paragraph</a:t>
            </a:r>
            <a:r>
              <a:rPr lang="en-US" dirty="0" smtClean="0"/>
              <a:t/>
            </a:r>
            <a:br>
              <a:rPr lang="en-US" dirty="0" smtClean="0"/>
            </a:br>
            <a:endParaRPr lang="ar-IQ" dirty="0"/>
          </a:p>
        </p:txBody>
      </p:sp>
      <p:sp>
        <p:nvSpPr>
          <p:cNvPr id="3" name="Content Placeholder 2"/>
          <p:cNvSpPr>
            <a:spLocks noGrp="1"/>
          </p:cNvSpPr>
          <p:nvPr>
            <p:ph idx="1"/>
          </p:nvPr>
        </p:nvSpPr>
        <p:spPr/>
        <p:txBody>
          <a:bodyPr>
            <a:normAutofit fontScale="92500" lnSpcReduction="10000"/>
          </a:bodyPr>
          <a:lstStyle/>
          <a:p>
            <a:pPr algn="l">
              <a:buNone/>
            </a:pPr>
            <a:r>
              <a:rPr lang="en-US" dirty="0" smtClean="0"/>
              <a:t>Topic 8:</a:t>
            </a:r>
          </a:p>
          <a:p>
            <a:pPr algn="l">
              <a:buNone/>
            </a:pPr>
            <a:r>
              <a:rPr lang="en-US" dirty="0" smtClean="0"/>
              <a:t>Recognizing the information in the reading and discussing reading questions. Students will be able to compare their life with the reading topic (food, market).They gives their opinion which answers will vary. Learners will have the capacity to define and match words with its meaning. Learners learn to gain writing rules then applying their opinion and critical thinking skills into their manuscript.  </a:t>
            </a:r>
            <a:endParaRPr lang="ar-IQ"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9</a:t>
            </a:fld>
            <a:endParaRPr lang="en-GB"/>
          </a:p>
        </p:txBody>
      </p:sp>
    </p:spTree>
  </p:cSld>
  <p:clrMapOvr>
    <a:masterClrMapping/>
  </p:clrMapOvr>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317</TotalTime>
  <Words>1385</Words>
  <Application>Microsoft Office PowerPoint</Application>
  <PresentationFormat>On-screen Show (4:3)</PresentationFormat>
  <Paragraphs>105</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Soran-Template</vt:lpstr>
      <vt:lpstr>Slide 1</vt:lpstr>
      <vt:lpstr>        Past, present, future and Questions</vt:lpstr>
      <vt:lpstr>Reading and speaking (A blind date)/ Vocabulary (social expression)</vt:lpstr>
      <vt:lpstr>Present simple/continuous, have/have got/ prefixes</vt:lpstr>
      <vt:lpstr>   Collocation / Tales of two cities/ vocabulary</vt:lpstr>
      <vt:lpstr>           Past tense/ past continuous/ discussion </vt:lpstr>
      <vt:lpstr>           Past forms/ The man with the golden gun</vt:lpstr>
      <vt:lpstr>       Quantity and Articles/ speaking </vt:lpstr>
      <vt:lpstr>           Food/ Markets around the world/ writing a paragraph </vt:lpstr>
      <vt:lpstr>     Verb patterns/ future intention</vt:lpstr>
      <vt:lpstr>   -     ed/ing adjectives/ Brat Camp/ speaking  </vt:lpstr>
      <vt:lpstr>            What…like/ comparative and superlative/ writing a paragraph  </vt:lpstr>
      <vt:lpstr>         Talking about towns/ London the world in one city</vt:lpstr>
      <vt:lpstr>             Synonyms and antonyms in conversation/  </vt:lpstr>
      <vt:lpstr>Present perfect and past simple</vt:lpstr>
      <vt:lpstr>       Davina Moody, Drama Queen  </vt:lpstr>
      <vt:lpstr>     word endings/ writing a paragraph</vt:lpstr>
      <vt:lpstr>Modals/ have to/ should/ must</vt:lpstr>
      <vt:lpstr>        Jobs for the boys…and girls'/ discussion  </vt:lpstr>
      <vt:lpstr>Time clauses/ first conditional</vt:lpstr>
      <vt:lpstr>           Travel addicts' –an article/ Hot verbs-make ,do, take, get</vt:lpstr>
      <vt:lpstr>           Passive/verbs and nouns that go together/ A discovery and invention that changed the world</vt:lpstr>
      <vt:lpstr>              Second conditional-If/ literal phrasal verbs</vt:lpstr>
      <vt:lpstr>          Discussion- giving advice/ speaking </vt:lpstr>
      <vt:lpstr>        Present perfect continuous/ present prefect simple versus continuous</vt:lpstr>
      <vt:lpstr>Seminar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D.Kurdish</dc:creator>
  <cp:lastModifiedBy>IB_1</cp:lastModifiedBy>
  <cp:revision>31</cp:revision>
  <dcterms:created xsi:type="dcterms:W3CDTF">2014-11-02T06:25:24Z</dcterms:created>
  <dcterms:modified xsi:type="dcterms:W3CDTF">2014-11-06T17:51:11Z</dcterms:modified>
</cp:coreProperties>
</file>