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 xmlns:p14="http://schemas.microsoft.com/office/powerpoint/2010/main"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877484" y="1571545"/>
            <a:ext cx="3465916" cy="39910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04800"/>
            <a:ext cx="990600" cy="11424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28520" y="5562600"/>
            <a:ext cx="9144000" cy="132227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 xmlns:a14="http://schemas.microsoft.com/office/drawing/2010/main" val="0"/>
              </a:ext>
            </a:extLst>
          </a:blip>
          <a:stretch>
            <a:fillRect/>
          </a:stretch>
        </p:blipFill>
        <p:spPr bwMode="auto">
          <a:xfrm>
            <a:off x="5606934" y="609600"/>
            <a:ext cx="7042266" cy="704226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hyperlink" Target="https://www2.chemistry.msu.edu/faculty/reusch/virttxtjml/polymers.htm#polmr7d"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2.xml"/><Relationship Id="rId5" Type="http://schemas.openxmlformats.org/officeDocument/2006/relationships/image" Target="../media/image28.gif"/><Relationship Id="rId4" Type="http://schemas.openxmlformats.org/officeDocument/2006/relationships/image" Target="../media/image27.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s://www2.chemistry.msu.edu/faculty/reusch/virttxtjml/%20carbhyd.htm#carb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Industrial </a:t>
            </a:r>
            <a:r>
              <a:rPr lang="en-US" b="1" dirty="0" smtClean="0">
                <a:latin typeface="Times New Roman" panose="02020603050405020304" pitchFamily="18" charset="0"/>
                <a:cs typeface="Times New Roman" panose="02020603050405020304" pitchFamily="18" charset="0"/>
              </a:rPr>
              <a:t>chemistry</a:t>
            </a:r>
            <a:endParaRPr lang="en-GB" dirty="0"/>
          </a:p>
        </p:txBody>
      </p:sp>
      <p:sp>
        <p:nvSpPr>
          <p:cNvPr id="12" name="Text Placeholder 11"/>
          <p:cNvSpPr>
            <a:spLocks noGrp="1"/>
          </p:cNvSpPr>
          <p:nvPr>
            <p:ph type="body" idx="1"/>
          </p:nvPr>
        </p:nvSpPr>
        <p:spPr/>
        <p:txBody>
          <a:bodyPr/>
          <a:lstStyle/>
          <a:p>
            <a:r>
              <a:rPr lang="en-GB" dirty="0" err="1" smtClean="0"/>
              <a:t>Kazem.R.Abdollah</a:t>
            </a:r>
            <a:endParaRPr lang="en-GB" dirty="0"/>
          </a:p>
        </p:txBody>
      </p:sp>
      <p:sp>
        <p:nvSpPr>
          <p:cNvPr id="13" name="Text Placeholder 12"/>
          <p:cNvSpPr>
            <a:spLocks noGrp="1"/>
          </p:cNvSpPr>
          <p:nvPr>
            <p:ph type="body" sz="quarter" idx="3"/>
          </p:nvPr>
        </p:nvSpPr>
        <p:spPr/>
        <p:txBody>
          <a:bodyPr/>
          <a:lstStyle/>
          <a:p>
            <a:r>
              <a:rPr lang="en-US" smtClean="0">
                <a:latin typeface="Times New Roman" panose="02020603050405020304" pitchFamily="18" charset="0"/>
                <a:cs typeface="Times New Roman" panose="02020603050405020304" pitchFamily="18" charset="0"/>
              </a:rPr>
              <a:t>Polymers</a:t>
            </a:r>
            <a:endParaRPr lang="en-GB"/>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pic>
        <p:nvPicPr>
          <p:cNvPr id="8" name="Content Placeholder 7"/>
          <p:cNvPicPr>
            <a:picLocks noGrp="1" noChangeAspect="1"/>
          </p:cNvPicPr>
          <p:nvPr>
            <p:ph sz="quarter" idx="4"/>
          </p:nvPr>
        </p:nvPicPr>
        <p:blipFill>
          <a:blip r:embed="rId2" cstate="print">
            <a:extLst>
              <a:ext uri="{28A0092B-C50C-407E-A947-70E740481C1C}">
                <a14:useLocalDpi xmlns="" xmlns:a14="http://schemas.microsoft.com/office/drawing/2010/main" val="0"/>
              </a:ext>
            </a:extLst>
          </a:blip>
          <a:stretch>
            <a:fillRect/>
          </a:stretch>
        </p:blipFill>
        <p:spPr>
          <a:xfrm>
            <a:off x="5240295" y="2514600"/>
            <a:ext cx="2851234" cy="3611563"/>
          </a:xfrm>
          <a:prstGeom prst="rect">
            <a:avLst/>
          </a:prstGeom>
        </p:spPr>
      </p:pic>
    </p:spTree>
    <p:extLst>
      <p:ext uri="{BB962C8B-B14F-4D97-AF65-F5344CB8AC3E}">
        <p14:creationId xmlns="" xmlns:p14="http://schemas.microsoft.com/office/powerpoint/2010/main" val="2707840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1357298"/>
            <a:ext cx="7886700" cy="4351338"/>
          </a:xfrm>
        </p:spPr>
        <p:txBody>
          <a:bodyPr>
            <a:normAutofit fontScale="85000" lnSpcReduction="10000"/>
          </a:bodyPr>
          <a:lstStyle/>
          <a:p>
            <a:r>
              <a:rPr lang="en-US" dirty="0"/>
              <a:t>On heating or cooling most polymers undergo thermal transitions that provide insight into their morphology. These are defined as the </a:t>
            </a:r>
            <a:r>
              <a:rPr lang="en-US" b="1" dirty="0"/>
              <a:t>melt transition, T</a:t>
            </a:r>
            <a:r>
              <a:rPr lang="en-US" b="1" baseline="-25000" dirty="0"/>
              <a:t>m</a:t>
            </a:r>
            <a:r>
              <a:rPr lang="en-US" dirty="0"/>
              <a:t> , and the </a:t>
            </a:r>
            <a:r>
              <a:rPr lang="en-US" b="1" dirty="0"/>
              <a:t>glass transition, </a:t>
            </a:r>
            <a:r>
              <a:rPr lang="en-US" b="1" dirty="0" err="1"/>
              <a:t>T</a:t>
            </a:r>
            <a:r>
              <a:rPr lang="en-US" b="1" baseline="-25000" dirty="0" err="1"/>
              <a:t>g</a:t>
            </a:r>
            <a:r>
              <a:rPr lang="en-US" dirty="0"/>
              <a:t> </a:t>
            </a:r>
            <a:r>
              <a:rPr lang="en-US" dirty="0" smtClean="0"/>
              <a:t>.</a:t>
            </a:r>
          </a:p>
          <a:p>
            <a:pPr marL="0" indent="0">
              <a:buNone/>
            </a:pPr>
            <a:endParaRPr lang="en-US" dirty="0" smtClean="0"/>
          </a:p>
          <a:p>
            <a:pPr lvl="1">
              <a:buFont typeface="Wingdings" panose="05000000000000000000" pitchFamily="2" charset="2"/>
              <a:buChar char="§"/>
            </a:pPr>
            <a:r>
              <a:rPr lang="en-US" sz="2800" b="1" dirty="0"/>
              <a:t>T</a:t>
            </a:r>
            <a:r>
              <a:rPr lang="en-US" sz="2800" b="1" baseline="-25000" dirty="0"/>
              <a:t>m</a:t>
            </a:r>
            <a:r>
              <a:rPr lang="en-US" sz="2800" dirty="0"/>
              <a:t> is the temperature at which crystalline domains lose their structure, or melt. As </a:t>
            </a:r>
            <a:r>
              <a:rPr lang="en-US" sz="2800" dirty="0" err="1"/>
              <a:t>crystallinity</a:t>
            </a:r>
            <a:r>
              <a:rPr lang="en-US" sz="2800" dirty="0"/>
              <a:t> increases, so does T</a:t>
            </a:r>
            <a:r>
              <a:rPr lang="en-US" sz="2800" baseline="-25000" dirty="0"/>
              <a:t>m</a:t>
            </a:r>
            <a:r>
              <a:rPr lang="en-US" sz="2800" dirty="0" smtClean="0"/>
              <a:t>.</a:t>
            </a:r>
          </a:p>
          <a:p>
            <a:pPr lvl="1">
              <a:buFont typeface="Wingdings" panose="05000000000000000000" pitchFamily="2" charset="2"/>
              <a:buChar char="§"/>
            </a:pPr>
            <a:r>
              <a:rPr lang="en-US" sz="2800" b="1" dirty="0" smtClean="0"/>
              <a:t>T </a:t>
            </a:r>
            <a:r>
              <a:rPr lang="en-US" sz="2800" b="1" baseline="-25000" dirty="0" smtClean="0"/>
              <a:t>g</a:t>
            </a:r>
            <a:r>
              <a:rPr lang="en-US" sz="2800" dirty="0" smtClean="0"/>
              <a:t>  is </a:t>
            </a:r>
            <a:r>
              <a:rPr lang="en-US" sz="2800" dirty="0"/>
              <a:t>the temperature below which amorphous domains lose the structural mobility of the polymer chains and become rigid glasses.</a:t>
            </a:r>
          </a:p>
          <a:p>
            <a:pPr marL="0" indent="0">
              <a:buNone/>
            </a:pPr>
            <a:endParaRPr lang="en-US" dirty="0"/>
          </a:p>
        </p:txBody>
      </p:sp>
    </p:spTree>
    <p:extLst>
      <p:ext uri="{BB962C8B-B14F-4D97-AF65-F5344CB8AC3E}">
        <p14:creationId xmlns="" xmlns:p14="http://schemas.microsoft.com/office/powerpoint/2010/main" val="2418222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406" y="542735"/>
            <a:ext cx="7886700" cy="4351338"/>
          </a:xfrm>
        </p:spPr>
        <p:txBody>
          <a:bodyPr>
            <a:normAutofit/>
          </a:bodyPr>
          <a:lstStyle/>
          <a:p>
            <a:r>
              <a:rPr lang="en-US" sz="2200" dirty="0"/>
              <a:t>T</a:t>
            </a:r>
            <a:r>
              <a:rPr lang="en-US" sz="2200" baseline="-25000" dirty="0"/>
              <a:t>m</a:t>
            </a:r>
            <a:r>
              <a:rPr lang="en-US" sz="2200" dirty="0"/>
              <a:t> and </a:t>
            </a:r>
            <a:r>
              <a:rPr lang="en-US" sz="2200" dirty="0" err="1"/>
              <a:t>T</a:t>
            </a:r>
            <a:r>
              <a:rPr lang="en-US" sz="2200" baseline="-25000" dirty="0" err="1"/>
              <a:t>g</a:t>
            </a:r>
            <a:r>
              <a:rPr lang="en-US" sz="2200" dirty="0"/>
              <a:t> values for some common addition polymers are listed below</a:t>
            </a:r>
            <a:r>
              <a:rPr lang="en-US" sz="2200" dirty="0" smtClean="0"/>
              <a:t>.</a:t>
            </a:r>
          </a:p>
          <a:p>
            <a:r>
              <a:rPr lang="en-US" sz="2200" dirty="0" smtClean="0"/>
              <a:t> </a:t>
            </a:r>
            <a:r>
              <a:rPr lang="en-US" sz="2200" dirty="0"/>
              <a:t>Note that </a:t>
            </a:r>
            <a:r>
              <a:rPr lang="en-US" sz="2200" u="sng" dirty="0"/>
              <a:t>cellulose</a:t>
            </a:r>
            <a:r>
              <a:rPr lang="en-US" sz="2200" dirty="0"/>
              <a:t> has neither a T</a:t>
            </a:r>
            <a:r>
              <a:rPr lang="en-US" sz="2200" baseline="-25000" dirty="0"/>
              <a:t>m</a:t>
            </a:r>
            <a:r>
              <a:rPr lang="en-US" sz="2200" dirty="0"/>
              <a:t> nor a </a:t>
            </a:r>
            <a:r>
              <a:rPr lang="en-US" sz="2200" dirty="0" err="1"/>
              <a:t>T</a:t>
            </a:r>
            <a:r>
              <a:rPr lang="en-US" sz="2200" baseline="-25000" dirty="0" err="1"/>
              <a:t>g</a:t>
            </a:r>
            <a:r>
              <a:rPr lang="en-US" sz="2200" dirty="0" smtClean="0"/>
              <a:t>.</a:t>
            </a:r>
          </a:p>
          <a:p>
            <a:r>
              <a:rPr lang="en-US" sz="2200" dirty="0"/>
              <a:t>Rubber is a member of an important group of polymers called </a:t>
            </a:r>
            <a:r>
              <a:rPr lang="en-US" sz="2200" b="1" dirty="0"/>
              <a:t>elastomers</a:t>
            </a:r>
            <a:r>
              <a:rPr lang="en-US" sz="2200" dirty="0"/>
              <a:t>. Elastomers are amorphous polymers that have the ability to stretch and then return to their original shape at temperatures above </a:t>
            </a:r>
            <a:r>
              <a:rPr lang="en-US" sz="2200" dirty="0" err="1"/>
              <a:t>T</a:t>
            </a:r>
            <a:r>
              <a:rPr lang="en-US" sz="2200" baseline="-25000" dirty="0" err="1"/>
              <a:t>g</a:t>
            </a:r>
            <a:r>
              <a:rPr lang="en-US" sz="2200" dirty="0"/>
              <a:t>. This property is important in applications such as gaskets and </a:t>
            </a:r>
            <a:r>
              <a:rPr lang="en-US" sz="2200" dirty="0" smtClean="0"/>
              <a:t>O-rings.</a:t>
            </a:r>
          </a:p>
          <a:p>
            <a:pPr marL="0" indent="0">
              <a:buNone/>
            </a:pPr>
            <a:endParaRPr lang="en-US" sz="2200" dirty="0"/>
          </a:p>
        </p:txBody>
      </p:sp>
      <p:graphicFrame>
        <p:nvGraphicFramePr>
          <p:cNvPr id="6" name="Table 5"/>
          <p:cNvGraphicFramePr>
            <a:graphicFrameLocks noGrp="1"/>
          </p:cNvGraphicFramePr>
          <p:nvPr>
            <p:extLst>
              <p:ext uri="{D42A27DB-BD31-4B8C-83A1-F6EECF244321}">
                <p14:modId xmlns="" xmlns:p14="http://schemas.microsoft.com/office/powerpoint/2010/main" val="3548624419"/>
              </p:ext>
            </p:extLst>
          </p:nvPr>
        </p:nvGraphicFramePr>
        <p:xfrm>
          <a:off x="857224" y="3714752"/>
          <a:ext cx="7342300" cy="2923794"/>
        </p:xfrm>
        <a:graphic>
          <a:graphicData uri="http://schemas.openxmlformats.org/drawingml/2006/table">
            <a:tbl>
              <a:tblPr firstRow="1" firstCol="1" bandRow="1">
                <a:tableStyleId>{5C22544A-7EE6-4342-B048-85BDC9FD1C3A}</a:tableStyleId>
              </a:tblPr>
              <a:tblGrid>
                <a:gridCol w="734230"/>
                <a:gridCol w="734230"/>
                <a:gridCol w="734230"/>
                <a:gridCol w="734230"/>
                <a:gridCol w="734230"/>
                <a:gridCol w="734230"/>
                <a:gridCol w="734230"/>
                <a:gridCol w="734230"/>
                <a:gridCol w="734230"/>
                <a:gridCol w="734230"/>
              </a:tblGrid>
              <a:tr h="850887">
                <a:tc>
                  <a:txBody>
                    <a:bodyPr/>
                    <a:lstStyle/>
                    <a:p>
                      <a:pPr marL="0" marR="0" algn="ctr">
                        <a:lnSpc>
                          <a:spcPct val="115000"/>
                        </a:lnSpc>
                        <a:spcBef>
                          <a:spcPts val="0"/>
                        </a:spcBef>
                        <a:spcAft>
                          <a:spcPts val="1000"/>
                        </a:spcAft>
                      </a:pPr>
                      <a:r>
                        <a:rPr lang="en-US" sz="2400" dirty="0">
                          <a:effectLst/>
                        </a:rPr>
                        <a:t>Polymer</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LDPE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HDPE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PP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PVC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dirty="0">
                          <a:effectLst/>
                        </a:rPr>
                        <a:t>PS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PAN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PTFE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PMMA</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1000"/>
                        </a:spcAft>
                      </a:pPr>
                      <a:r>
                        <a:rPr lang="en-US" sz="2400">
                          <a:effectLst/>
                        </a:rPr>
                        <a:t>Rubber</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r>
              <a:tr h="850887">
                <a:tc>
                  <a:txBody>
                    <a:bodyPr/>
                    <a:lstStyle/>
                    <a:p>
                      <a:pPr marL="0" marR="0" algn="ctr">
                        <a:lnSpc>
                          <a:spcPct val="115000"/>
                        </a:lnSpc>
                        <a:spcBef>
                          <a:spcPts val="0"/>
                        </a:spcBef>
                        <a:spcAft>
                          <a:spcPts val="1000"/>
                        </a:spcAft>
                      </a:pPr>
                      <a:r>
                        <a:rPr lang="en-US" sz="2400">
                          <a:effectLst/>
                        </a:rPr>
                        <a:t>T</a:t>
                      </a:r>
                      <a:r>
                        <a:rPr lang="en-US" sz="2400" baseline="-25000">
                          <a:effectLst/>
                        </a:rPr>
                        <a:t>m</a:t>
                      </a:r>
                      <a:r>
                        <a:rPr lang="en-US" sz="2400">
                          <a:effectLst/>
                        </a:rPr>
                        <a:t> (ºC)</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175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180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175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&gt;200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330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180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a:effectLst/>
                        </a:rPr>
                        <a:t>30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r>
              <a:tr h="850887">
                <a:tc>
                  <a:txBody>
                    <a:bodyPr/>
                    <a:lstStyle/>
                    <a:p>
                      <a:pPr marL="0" marR="0" algn="ctr">
                        <a:lnSpc>
                          <a:spcPct val="115000"/>
                        </a:lnSpc>
                        <a:spcBef>
                          <a:spcPts val="0"/>
                        </a:spcBef>
                        <a:spcAft>
                          <a:spcPts val="1000"/>
                        </a:spcAft>
                      </a:pPr>
                      <a:r>
                        <a:rPr lang="en-US" sz="2400">
                          <a:effectLst/>
                        </a:rPr>
                        <a:t>T</a:t>
                      </a:r>
                      <a:r>
                        <a:rPr lang="en-US" sz="2400" baseline="-25000">
                          <a:effectLst/>
                        </a:rPr>
                        <a:t>g</a:t>
                      </a:r>
                      <a:r>
                        <a:rPr lang="en-US" sz="2400">
                          <a:effectLst/>
                        </a:rPr>
                        <a:t> (ºC)</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_</a:t>
                      </a:r>
                      <a:r>
                        <a:rPr lang="en-US" sz="2400">
                          <a:effectLst/>
                        </a:rPr>
                        <a:t>110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_</a:t>
                      </a:r>
                      <a:r>
                        <a:rPr lang="en-US" sz="2400">
                          <a:effectLst/>
                        </a:rPr>
                        <a:t>100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_</a:t>
                      </a:r>
                      <a:r>
                        <a:rPr lang="en-US" sz="2400">
                          <a:effectLst/>
                        </a:rPr>
                        <a:t>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 </a:t>
                      </a:r>
                      <a:r>
                        <a:rPr lang="en-US" sz="2400">
                          <a:effectLst/>
                        </a:rPr>
                        <a:t>80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 </a:t>
                      </a:r>
                      <a:r>
                        <a:rPr lang="en-US" sz="2400">
                          <a:effectLst/>
                        </a:rPr>
                        <a:t>90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 </a:t>
                      </a:r>
                      <a:r>
                        <a:rPr lang="en-US" sz="2400">
                          <a:effectLst/>
                        </a:rPr>
                        <a:t>95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_</a:t>
                      </a:r>
                      <a:r>
                        <a:rPr lang="en-US" sz="2400">
                          <a:effectLst/>
                        </a:rPr>
                        <a:t>110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a:effectLst/>
                        </a:rPr>
                        <a:t> </a:t>
                      </a:r>
                      <a:r>
                        <a:rPr lang="en-US" sz="2400">
                          <a:effectLst/>
                        </a:rPr>
                        <a:t>105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c>
                  <a:txBody>
                    <a:bodyPr/>
                    <a:lstStyle/>
                    <a:p>
                      <a:pPr marL="0" marR="0">
                        <a:lnSpc>
                          <a:spcPct val="115000"/>
                        </a:lnSpc>
                        <a:spcBef>
                          <a:spcPts val="0"/>
                        </a:spcBef>
                        <a:spcAft>
                          <a:spcPts val="0"/>
                        </a:spcAft>
                      </a:pPr>
                      <a:r>
                        <a:rPr lang="en-US" sz="2400" baseline="30000" dirty="0">
                          <a:effectLst/>
                        </a:rPr>
                        <a:t>_</a:t>
                      </a:r>
                      <a:r>
                        <a:rPr lang="en-US" sz="2400" dirty="0">
                          <a:effectLst/>
                        </a:rPr>
                        <a:t>70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0006" marR="50006" marT="66675" marB="66675" anchor="ctr"/>
                </a:tc>
              </a:tr>
            </a:tbl>
          </a:graphicData>
        </a:graphic>
      </p:graphicFrame>
    </p:spTree>
    <p:extLst>
      <p:ext uri="{BB962C8B-B14F-4D97-AF65-F5344CB8AC3E}">
        <p14:creationId xmlns="" xmlns:p14="http://schemas.microsoft.com/office/powerpoint/2010/main" val="1240377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err="1"/>
              <a:t>Regio</a:t>
            </a:r>
            <a:r>
              <a:rPr lang="en-US" sz="2400" b="1" dirty="0"/>
              <a:t> and </a:t>
            </a:r>
            <a:r>
              <a:rPr lang="en-US" sz="2400" b="1" dirty="0" err="1"/>
              <a:t>Stereoisomerization</a:t>
            </a:r>
            <a:r>
              <a:rPr lang="en-US" sz="2400" b="1" dirty="0"/>
              <a:t> in Macromolecules</a:t>
            </a:r>
            <a:endParaRPr lang="en-US" sz="2400" dirty="0"/>
          </a:p>
        </p:txBody>
      </p:sp>
      <p:sp>
        <p:nvSpPr>
          <p:cNvPr id="3" name="Content Placeholder 2"/>
          <p:cNvSpPr>
            <a:spLocks noGrp="1"/>
          </p:cNvSpPr>
          <p:nvPr>
            <p:ph idx="1"/>
          </p:nvPr>
        </p:nvSpPr>
        <p:spPr/>
        <p:txBody>
          <a:bodyPr>
            <a:normAutofit/>
          </a:bodyPr>
          <a:lstStyle/>
          <a:p>
            <a:r>
              <a:rPr lang="en-US" sz="2400" dirty="0" err="1"/>
              <a:t>Monosubstituted</a:t>
            </a:r>
            <a:r>
              <a:rPr lang="en-US" sz="2400" dirty="0"/>
              <a:t> monomers, on the other hand, may join together in two organized </a:t>
            </a:r>
            <a:r>
              <a:rPr lang="en-US" sz="2400" dirty="0" smtClean="0"/>
              <a:t>ways</a:t>
            </a:r>
            <a:r>
              <a:rPr lang="en-US" sz="2400" dirty="0"/>
              <a:t>, described in the following </a:t>
            </a:r>
            <a:r>
              <a:rPr lang="en-US" sz="2400" dirty="0" smtClean="0"/>
              <a:t>diagram.</a:t>
            </a:r>
          </a:p>
          <a:p>
            <a:endParaRPr lang="en-US" sz="2400" dirty="0"/>
          </a:p>
        </p:txBody>
      </p:sp>
      <p:pic>
        <p:nvPicPr>
          <p:cNvPr id="4" name="Picture 3" descr="C:\Documents and Settings\SANAN\Desktop\regipoly.gif"/>
          <p:cNvPicPr/>
          <p:nvPr/>
        </p:nvPicPr>
        <p:blipFill>
          <a:blip r:embed="rId2" cstate="print"/>
          <a:srcRect/>
          <a:stretch>
            <a:fillRect/>
          </a:stretch>
        </p:blipFill>
        <p:spPr bwMode="auto">
          <a:xfrm>
            <a:off x="1500166" y="2857496"/>
            <a:ext cx="6378430" cy="2985448"/>
          </a:xfrm>
          <a:prstGeom prst="rect">
            <a:avLst/>
          </a:prstGeom>
          <a:noFill/>
          <a:ln w="9525">
            <a:noFill/>
            <a:miter lim="800000"/>
            <a:headEnd/>
            <a:tailEnd/>
          </a:ln>
        </p:spPr>
      </p:pic>
    </p:spTree>
    <p:extLst>
      <p:ext uri="{BB962C8B-B14F-4D97-AF65-F5344CB8AC3E}">
        <p14:creationId xmlns="" xmlns:p14="http://schemas.microsoft.com/office/powerpoint/2010/main" val="1207342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169" y="542736"/>
            <a:ext cx="7886700" cy="5899007"/>
          </a:xfrm>
        </p:spPr>
        <p:txBody>
          <a:bodyPr>
            <a:normAutofit/>
          </a:bodyPr>
          <a:lstStyle/>
          <a:p>
            <a:pPr algn="just"/>
            <a:r>
              <a:rPr lang="en-US" sz="2000" dirty="0"/>
              <a:t>If the polymer chain is drawn in a </a:t>
            </a:r>
            <a:r>
              <a:rPr lang="en-US" sz="2000" u="sng" dirty="0" err="1"/>
              <a:t>zig-zag</a:t>
            </a:r>
            <a:r>
              <a:rPr lang="en-US" sz="2000" u="sng" dirty="0"/>
              <a:t> fashion</a:t>
            </a:r>
            <a:r>
              <a:rPr lang="en-US" sz="2000" dirty="0"/>
              <a:t>, as shown above, each of the substituent groups (Z) will necessarily be located above or below the plane defined by the carbon </a:t>
            </a:r>
            <a:r>
              <a:rPr lang="en-US" sz="2000" dirty="0" smtClean="0"/>
              <a:t>chain.</a:t>
            </a:r>
            <a:r>
              <a:rPr lang="en-US" sz="2000" dirty="0"/>
              <a:t> </a:t>
            </a:r>
            <a:r>
              <a:rPr lang="en-US" sz="2000" dirty="0" smtClean="0"/>
              <a:t>Consequently </a:t>
            </a:r>
            <a:r>
              <a:rPr lang="en-US" sz="2000" dirty="0"/>
              <a:t>we can identify </a:t>
            </a:r>
            <a:r>
              <a:rPr lang="en-US" sz="2000" u="sng" dirty="0"/>
              <a:t>three </a:t>
            </a:r>
            <a:r>
              <a:rPr lang="en-US" sz="2000" u="sng" dirty="0" err="1"/>
              <a:t>configurational</a:t>
            </a:r>
            <a:r>
              <a:rPr lang="en-US" sz="2000" u="sng" dirty="0"/>
              <a:t> </a:t>
            </a:r>
            <a:r>
              <a:rPr lang="en-US" sz="2000" dirty="0"/>
              <a:t>isomers of such polymers.</a:t>
            </a:r>
            <a:endParaRPr lang="en-US" sz="2000" dirty="0" smtClean="0"/>
          </a:p>
          <a:p>
            <a:pPr marL="514350" indent="-514350">
              <a:buFont typeface="+mj-lt"/>
              <a:buAutoNum type="arabicPeriod"/>
            </a:pPr>
            <a:r>
              <a:rPr lang="en-US" sz="2000" dirty="0"/>
              <a:t>If all the substituents lie on one </a:t>
            </a:r>
            <a:r>
              <a:rPr lang="en-US" sz="2000" dirty="0" smtClean="0"/>
              <a:t>side </a:t>
            </a:r>
            <a:r>
              <a:rPr lang="en-US" sz="2000" dirty="0"/>
              <a:t>of the chain the configuration is called </a:t>
            </a:r>
            <a:r>
              <a:rPr lang="en-US" sz="2000" b="1" dirty="0"/>
              <a:t>isotactic</a:t>
            </a:r>
            <a:r>
              <a:rPr lang="en-US" sz="2000" dirty="0" smtClean="0"/>
              <a:t>.</a:t>
            </a:r>
          </a:p>
          <a:p>
            <a:pPr marL="514350" indent="-514350">
              <a:buFont typeface="+mj-lt"/>
              <a:buAutoNum type="arabicPeriod"/>
            </a:pPr>
            <a:r>
              <a:rPr lang="en-US" sz="2000" dirty="0" smtClean="0"/>
              <a:t>If </a:t>
            </a:r>
            <a:r>
              <a:rPr lang="en-US" sz="2000" dirty="0"/>
              <a:t>the substituents alternate from one side to another in a regular manner the configuration is termed </a:t>
            </a:r>
            <a:r>
              <a:rPr lang="en-US" sz="2000" b="1" dirty="0" err="1"/>
              <a:t>syndiotactic</a:t>
            </a:r>
            <a:r>
              <a:rPr lang="en-US" sz="2000" dirty="0" smtClean="0"/>
              <a:t>.</a:t>
            </a:r>
          </a:p>
          <a:p>
            <a:pPr marL="514350" indent="-514350">
              <a:buFont typeface="+mj-lt"/>
              <a:buAutoNum type="arabicPeriod"/>
            </a:pPr>
            <a:r>
              <a:rPr lang="en-US" sz="2000" dirty="0"/>
              <a:t>Finally, a random arrangement of substituent groups is referred to as </a:t>
            </a:r>
            <a:r>
              <a:rPr lang="en-US" sz="2000" b="1" dirty="0" err="1"/>
              <a:t>atactic</a:t>
            </a:r>
            <a:r>
              <a:rPr lang="en-US" sz="2000" dirty="0"/>
              <a:t>.</a:t>
            </a:r>
          </a:p>
        </p:txBody>
      </p:sp>
      <p:pic>
        <p:nvPicPr>
          <p:cNvPr id="4" name="Picture 3" descr="C:\Documents and Settings\SANAN\Desktop\sterpoly.gif"/>
          <p:cNvPicPr/>
          <p:nvPr/>
        </p:nvPicPr>
        <p:blipFill>
          <a:blip r:embed="rId2" cstate="print"/>
          <a:srcRect/>
          <a:stretch>
            <a:fillRect/>
          </a:stretch>
        </p:blipFill>
        <p:spPr bwMode="auto">
          <a:xfrm>
            <a:off x="214099" y="4412492"/>
            <a:ext cx="8691065" cy="1565228"/>
          </a:xfrm>
          <a:prstGeom prst="rect">
            <a:avLst/>
          </a:prstGeom>
          <a:noFill/>
          <a:ln w="9525">
            <a:noFill/>
            <a:miter lim="800000"/>
            <a:headEnd/>
            <a:tailEnd/>
          </a:ln>
        </p:spPr>
      </p:pic>
    </p:spTree>
    <p:extLst>
      <p:ext uri="{BB962C8B-B14F-4D97-AF65-F5344CB8AC3E}">
        <p14:creationId xmlns="" xmlns:p14="http://schemas.microsoft.com/office/powerpoint/2010/main" val="600684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01353"/>
            <a:ext cx="7886700" cy="931412"/>
          </a:xfrm>
        </p:spPr>
        <p:txBody>
          <a:bodyPr>
            <a:normAutofit/>
          </a:bodyPr>
          <a:lstStyle/>
          <a:p>
            <a:r>
              <a:rPr lang="en-US" sz="3600" b="1" dirty="0"/>
              <a:t>Synthesis of Addition </a:t>
            </a:r>
            <a:r>
              <a:rPr lang="en-US" sz="3600" b="1" dirty="0" smtClean="0"/>
              <a:t>Polymers</a:t>
            </a:r>
            <a:endParaRPr lang="en-US" sz="3600" dirty="0"/>
          </a:p>
        </p:txBody>
      </p:sp>
      <p:sp>
        <p:nvSpPr>
          <p:cNvPr id="3" name="Content Placeholder 2"/>
          <p:cNvSpPr>
            <a:spLocks noGrp="1"/>
          </p:cNvSpPr>
          <p:nvPr>
            <p:ph idx="1"/>
          </p:nvPr>
        </p:nvSpPr>
        <p:spPr>
          <a:xfrm>
            <a:off x="628650" y="1416192"/>
            <a:ext cx="7886700" cy="4351338"/>
          </a:xfrm>
        </p:spPr>
        <p:txBody>
          <a:bodyPr>
            <a:noAutofit/>
          </a:bodyPr>
          <a:lstStyle/>
          <a:p>
            <a:r>
              <a:rPr lang="en-US" sz="2000" dirty="0"/>
              <a:t>The most common and thermodynamically favored chemical transformations of alkenes are </a:t>
            </a:r>
            <a:r>
              <a:rPr lang="en-US" sz="2000" u="sng" dirty="0" smtClean="0"/>
              <a:t>addition reactions</a:t>
            </a:r>
            <a:r>
              <a:rPr lang="en-US" sz="2000" dirty="0" smtClean="0"/>
              <a:t>.</a:t>
            </a:r>
          </a:p>
          <a:p>
            <a:r>
              <a:rPr lang="en-US" sz="2000" dirty="0"/>
              <a:t>Many of these addition reactions are known to proceed in a stepwise fashion by way </a:t>
            </a:r>
            <a:r>
              <a:rPr lang="en-US" sz="2000" dirty="0" smtClean="0"/>
              <a:t>of </a:t>
            </a:r>
            <a:r>
              <a:rPr lang="en-US" sz="2000" u="sng" dirty="0" smtClean="0"/>
              <a:t>reactive intermediates</a:t>
            </a:r>
            <a:r>
              <a:rPr lang="en-US" sz="2000" dirty="0" smtClean="0"/>
              <a:t>, </a:t>
            </a:r>
            <a:r>
              <a:rPr lang="en-US" sz="2000" dirty="0"/>
              <a:t>and this is the mechanism followed by most polymerizations. </a:t>
            </a:r>
            <a:endParaRPr lang="en-US" sz="2000" dirty="0" smtClean="0"/>
          </a:p>
          <a:p>
            <a:r>
              <a:rPr lang="en-US" sz="2000" dirty="0"/>
              <a:t>A general diagram illustrating this assembly of linear macromolecules, </a:t>
            </a:r>
            <a:r>
              <a:rPr lang="en-US" sz="2000" dirty="0" smtClean="0"/>
              <a:t>are </a:t>
            </a:r>
            <a:r>
              <a:rPr lang="en-US" sz="2000" dirty="0"/>
              <a:t>supports the name </a:t>
            </a:r>
            <a:r>
              <a:rPr lang="en-US" sz="2000" b="1" dirty="0"/>
              <a:t>chain growth </a:t>
            </a:r>
            <a:r>
              <a:rPr lang="en-US" sz="2000" b="1" dirty="0" smtClean="0"/>
              <a:t>polymers.</a:t>
            </a:r>
            <a:endParaRPr lang="en-US" sz="2000" dirty="0" smtClean="0"/>
          </a:p>
          <a:p>
            <a:endParaRPr lang="en-US" sz="2000" dirty="0"/>
          </a:p>
        </p:txBody>
      </p:sp>
      <p:pic>
        <p:nvPicPr>
          <p:cNvPr id="5" name="Picture 4" descr="C:\Documents and Settings\SANAN\Desktop\addnmech.gif"/>
          <p:cNvPicPr/>
          <p:nvPr/>
        </p:nvPicPr>
        <p:blipFill>
          <a:blip r:embed="rId2" cstate="print"/>
          <a:srcRect/>
          <a:stretch>
            <a:fillRect/>
          </a:stretch>
        </p:blipFill>
        <p:spPr bwMode="auto">
          <a:xfrm>
            <a:off x="642910" y="4143380"/>
            <a:ext cx="7723780" cy="1858725"/>
          </a:xfrm>
          <a:prstGeom prst="rect">
            <a:avLst/>
          </a:prstGeom>
          <a:noFill/>
          <a:ln w="9525">
            <a:noFill/>
            <a:miter lim="800000"/>
            <a:headEnd/>
            <a:tailEnd/>
          </a:ln>
        </p:spPr>
      </p:pic>
    </p:spTree>
    <p:extLst>
      <p:ext uri="{BB962C8B-B14F-4D97-AF65-F5344CB8AC3E}">
        <p14:creationId xmlns="" xmlns:p14="http://schemas.microsoft.com/office/powerpoint/2010/main" val="3207038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642918"/>
            <a:ext cx="8225336" cy="5953599"/>
          </a:xfrm>
        </p:spPr>
        <p:txBody>
          <a:bodyPr>
            <a:normAutofit/>
          </a:bodyPr>
          <a:lstStyle/>
          <a:p>
            <a:pPr marL="0" indent="0">
              <a:buNone/>
            </a:pPr>
            <a:endParaRPr lang="en-US" sz="2400" dirty="0" smtClean="0"/>
          </a:p>
          <a:p>
            <a:pPr marL="0" indent="0">
              <a:buNone/>
            </a:pPr>
            <a:r>
              <a:rPr lang="en-US" sz="2400" dirty="0" smtClean="0"/>
              <a:t>It </a:t>
            </a:r>
            <a:r>
              <a:rPr lang="en-US" sz="2400" dirty="0"/>
              <a:t>is useful to distinguish four polymerization procedures fitting this general description</a:t>
            </a:r>
            <a:r>
              <a:rPr lang="en-US" sz="2400" dirty="0" smtClean="0"/>
              <a:t>.</a:t>
            </a:r>
            <a:endParaRPr lang="en-US" sz="2800" dirty="0" smtClean="0"/>
          </a:p>
          <a:p>
            <a:pPr lvl="1" algn="just"/>
            <a:r>
              <a:rPr lang="en-US" sz="2400" b="1" dirty="0" smtClean="0"/>
              <a:t>Radical </a:t>
            </a:r>
            <a:r>
              <a:rPr lang="en-US" sz="2400" b="1" dirty="0"/>
              <a:t>Polymerization</a:t>
            </a:r>
            <a:r>
              <a:rPr lang="en-US" sz="2400" dirty="0"/>
              <a:t> The initiator is a </a:t>
            </a:r>
            <a:r>
              <a:rPr lang="en-US" sz="2400" u="sng" dirty="0"/>
              <a:t>radica</a:t>
            </a:r>
            <a:r>
              <a:rPr lang="en-US" sz="2400" dirty="0"/>
              <a:t>l, and the propagating site of reactivity (*) is a carbon radical.</a:t>
            </a:r>
          </a:p>
          <a:p>
            <a:pPr lvl="1" algn="just"/>
            <a:r>
              <a:rPr lang="en-US" sz="2400" b="1" dirty="0" smtClean="0"/>
              <a:t>Cationic </a:t>
            </a:r>
            <a:r>
              <a:rPr lang="en-US" sz="2400" b="1" dirty="0"/>
              <a:t>Polymerization</a:t>
            </a:r>
            <a:r>
              <a:rPr lang="en-US" sz="2400" dirty="0"/>
              <a:t> The initiator is an </a:t>
            </a:r>
            <a:r>
              <a:rPr lang="en-US" sz="2400" u="sng" dirty="0"/>
              <a:t>acid</a:t>
            </a:r>
            <a:r>
              <a:rPr lang="en-US" sz="2400" dirty="0"/>
              <a:t>, and the propagating site of reactivity (*) is a carbocation.</a:t>
            </a:r>
          </a:p>
          <a:p>
            <a:pPr lvl="1" algn="just"/>
            <a:r>
              <a:rPr lang="en-US" sz="2400" b="1" dirty="0" smtClean="0"/>
              <a:t>Anionic </a:t>
            </a:r>
            <a:r>
              <a:rPr lang="en-US" sz="2400" b="1" dirty="0"/>
              <a:t>Polymerization</a:t>
            </a:r>
            <a:r>
              <a:rPr lang="en-US" sz="2400" dirty="0"/>
              <a:t> The initiator is a </a:t>
            </a:r>
            <a:r>
              <a:rPr lang="en-US" sz="2400" u="sng" dirty="0"/>
              <a:t>nucleophile</a:t>
            </a:r>
            <a:r>
              <a:rPr lang="en-US" sz="2400" dirty="0"/>
              <a:t>, and the propagating site of reactivity (*) is a </a:t>
            </a:r>
            <a:r>
              <a:rPr lang="en-US" sz="2400" dirty="0" err="1"/>
              <a:t>carbanion</a:t>
            </a:r>
            <a:r>
              <a:rPr lang="en-US" sz="2400" dirty="0"/>
              <a:t>.</a:t>
            </a:r>
          </a:p>
          <a:p>
            <a:pPr lvl="1" algn="just"/>
            <a:r>
              <a:rPr lang="en-US" sz="2400" b="1" dirty="0" smtClean="0"/>
              <a:t>Coordination </a:t>
            </a:r>
            <a:r>
              <a:rPr lang="en-US" sz="2400" b="1" dirty="0"/>
              <a:t>Catalytic Polymerization</a:t>
            </a:r>
            <a:r>
              <a:rPr lang="en-US" sz="2400" dirty="0"/>
              <a:t> The initiator is a </a:t>
            </a:r>
            <a:r>
              <a:rPr lang="en-US" sz="2400" u="sng" dirty="0"/>
              <a:t>transition metal complex</a:t>
            </a:r>
            <a:r>
              <a:rPr lang="en-US" sz="2400" dirty="0"/>
              <a:t>, and the propagating site of reactivity (*) is a terminal catalytic complex.</a:t>
            </a:r>
          </a:p>
          <a:p>
            <a:pPr marL="0" indent="0">
              <a:buNone/>
            </a:pPr>
            <a:endParaRPr lang="en-US" sz="2800" dirty="0"/>
          </a:p>
        </p:txBody>
      </p:sp>
    </p:spTree>
    <p:extLst>
      <p:ext uri="{BB962C8B-B14F-4D97-AF65-F5344CB8AC3E}">
        <p14:creationId xmlns="" xmlns:p14="http://schemas.microsoft.com/office/powerpoint/2010/main" val="225617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8231"/>
            <a:ext cx="7886700" cy="972356"/>
          </a:xfrm>
        </p:spPr>
        <p:txBody>
          <a:bodyPr>
            <a:normAutofit/>
          </a:bodyPr>
          <a:lstStyle/>
          <a:p>
            <a:r>
              <a:rPr lang="en-US" sz="2800" b="1" dirty="0"/>
              <a:t>1.  Radical Chain-Growth </a:t>
            </a:r>
            <a:r>
              <a:rPr lang="en-US" sz="2800" b="1" dirty="0" smtClean="0"/>
              <a:t>Polymerization</a:t>
            </a:r>
            <a:endParaRPr lang="en-US" sz="2800" dirty="0"/>
          </a:p>
        </p:txBody>
      </p:sp>
      <p:sp>
        <p:nvSpPr>
          <p:cNvPr id="3" name="Content Placeholder 2"/>
          <p:cNvSpPr>
            <a:spLocks noGrp="1"/>
          </p:cNvSpPr>
          <p:nvPr>
            <p:ph idx="1"/>
          </p:nvPr>
        </p:nvSpPr>
        <p:spPr>
          <a:xfrm>
            <a:off x="628650" y="1050588"/>
            <a:ext cx="7886700" cy="5377509"/>
          </a:xfrm>
        </p:spPr>
        <p:txBody>
          <a:bodyPr>
            <a:normAutofit/>
          </a:bodyPr>
          <a:lstStyle/>
          <a:p>
            <a:pPr algn="just"/>
            <a:r>
              <a:rPr lang="en-US" sz="2000" dirty="0"/>
              <a:t>radical </a:t>
            </a:r>
            <a:r>
              <a:rPr lang="en-US" sz="2000" dirty="0" smtClean="0"/>
              <a:t>polymerization can </a:t>
            </a:r>
            <a:r>
              <a:rPr lang="en-US" sz="2000" dirty="0"/>
              <a:t>be initiated by </a:t>
            </a:r>
            <a:r>
              <a:rPr lang="en-US" sz="2000" u="sng" dirty="0"/>
              <a:t>traces</a:t>
            </a:r>
            <a:r>
              <a:rPr lang="en-US" sz="2000" dirty="0"/>
              <a:t> of </a:t>
            </a:r>
            <a:r>
              <a:rPr lang="en-US" sz="2000" u="sng" dirty="0"/>
              <a:t>oxygen</a:t>
            </a:r>
            <a:r>
              <a:rPr lang="en-US" sz="2000" dirty="0"/>
              <a:t> or </a:t>
            </a:r>
            <a:r>
              <a:rPr lang="en-US" sz="2000" u="sng" dirty="0"/>
              <a:t>other minor impurities</a:t>
            </a:r>
            <a:r>
              <a:rPr lang="en-US" sz="2000" dirty="0"/>
              <a:t>, pure samples of these compounds are often "stabilized" by small amounts of radical inhibitors to avoid unwanted reaction. </a:t>
            </a:r>
            <a:endParaRPr lang="en-US" sz="2000" dirty="0" smtClean="0"/>
          </a:p>
          <a:p>
            <a:pPr algn="just"/>
            <a:r>
              <a:rPr lang="en-US" sz="2000" dirty="0"/>
              <a:t>When radical polymerization is desired, it must be started by using a </a:t>
            </a:r>
            <a:r>
              <a:rPr lang="en-US" sz="2000" b="1" dirty="0"/>
              <a:t>radical initiator</a:t>
            </a:r>
            <a:r>
              <a:rPr lang="en-US" sz="2000" dirty="0"/>
              <a:t>, such as a </a:t>
            </a:r>
            <a:r>
              <a:rPr lang="en-US" sz="2000" u="sng" dirty="0"/>
              <a:t>peroxide</a:t>
            </a:r>
            <a:r>
              <a:rPr lang="en-US" sz="2000" dirty="0"/>
              <a:t> or certain </a:t>
            </a:r>
            <a:r>
              <a:rPr lang="en-US" sz="2000" u="sng" dirty="0" err="1"/>
              <a:t>azo</a:t>
            </a:r>
            <a:r>
              <a:rPr lang="en-US" sz="2000" dirty="0"/>
              <a:t> compounds</a:t>
            </a:r>
            <a:r>
              <a:rPr lang="en-US" sz="2000" dirty="0" smtClean="0"/>
              <a:t>.</a:t>
            </a:r>
          </a:p>
          <a:p>
            <a:pPr algn="just"/>
            <a:endParaRPr lang="en-US" sz="2000" dirty="0"/>
          </a:p>
        </p:txBody>
      </p:sp>
      <p:pic>
        <p:nvPicPr>
          <p:cNvPr id="4" name="Picture 3" descr="C:\Documents and Settings\SANAN\Desktop\radinit.gif"/>
          <p:cNvPicPr/>
          <p:nvPr/>
        </p:nvPicPr>
        <p:blipFill>
          <a:blip r:embed="rId2" cstate="print"/>
          <a:srcRect/>
          <a:stretch>
            <a:fillRect/>
          </a:stretch>
        </p:blipFill>
        <p:spPr bwMode="auto">
          <a:xfrm>
            <a:off x="1096513" y="3224818"/>
            <a:ext cx="6950975" cy="3380698"/>
          </a:xfrm>
          <a:prstGeom prst="rect">
            <a:avLst/>
          </a:prstGeom>
          <a:noFill/>
          <a:ln w="9525">
            <a:noFill/>
            <a:miter lim="800000"/>
            <a:headEnd/>
            <a:tailEnd/>
          </a:ln>
        </p:spPr>
      </p:pic>
    </p:spTree>
    <p:extLst>
      <p:ext uri="{BB962C8B-B14F-4D97-AF65-F5344CB8AC3E}">
        <p14:creationId xmlns="" xmlns:p14="http://schemas.microsoft.com/office/powerpoint/2010/main" val="1917723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641" y="170732"/>
            <a:ext cx="7886700" cy="4351338"/>
          </a:xfrm>
        </p:spPr>
        <p:txBody>
          <a:bodyPr>
            <a:normAutofit/>
          </a:bodyPr>
          <a:lstStyle/>
          <a:p>
            <a:r>
              <a:rPr lang="en-US" sz="2400" dirty="0"/>
              <a:t>One example of this radical polymerization is the conversion of styrene to </a:t>
            </a:r>
            <a:r>
              <a:rPr lang="en-US" sz="2400" u="sng" dirty="0" smtClean="0"/>
              <a:t>polystyrene</a:t>
            </a:r>
            <a:r>
              <a:rPr lang="en-US" sz="2400" dirty="0" smtClean="0"/>
              <a:t>.</a:t>
            </a:r>
          </a:p>
          <a:p>
            <a:r>
              <a:rPr lang="en-US" sz="2400" dirty="0"/>
              <a:t>The first two equations illustrate the </a:t>
            </a:r>
            <a:r>
              <a:rPr lang="en-US" sz="2400" b="1" dirty="0"/>
              <a:t>initiation</a:t>
            </a:r>
            <a:r>
              <a:rPr lang="en-US" sz="2400" dirty="0"/>
              <a:t> process, and the last two equations are examples of </a:t>
            </a:r>
            <a:r>
              <a:rPr lang="en-US" sz="2400" b="1" dirty="0"/>
              <a:t>chain propagation</a:t>
            </a:r>
            <a:r>
              <a:rPr lang="en-US" sz="2400" dirty="0"/>
              <a:t>.</a:t>
            </a:r>
          </a:p>
        </p:txBody>
      </p:sp>
      <p:pic>
        <p:nvPicPr>
          <p:cNvPr id="4" name="Picture 3" descr="C:\Documents and Settings\SANAN\Desktop\polstyrd.gif"/>
          <p:cNvPicPr/>
          <p:nvPr/>
        </p:nvPicPr>
        <p:blipFill>
          <a:blip r:embed="rId2" cstate="print"/>
          <a:srcRect/>
          <a:stretch>
            <a:fillRect/>
          </a:stretch>
        </p:blipFill>
        <p:spPr bwMode="auto">
          <a:xfrm>
            <a:off x="1474278" y="1995074"/>
            <a:ext cx="6294710" cy="4671859"/>
          </a:xfrm>
          <a:prstGeom prst="rect">
            <a:avLst/>
          </a:prstGeom>
          <a:noFill/>
          <a:ln w="9525">
            <a:noFill/>
            <a:miter lim="800000"/>
            <a:headEnd/>
            <a:tailEnd/>
          </a:ln>
        </p:spPr>
      </p:pic>
    </p:spTree>
    <p:extLst>
      <p:ext uri="{BB962C8B-B14F-4D97-AF65-F5344CB8AC3E}">
        <p14:creationId xmlns="" xmlns:p14="http://schemas.microsoft.com/office/powerpoint/2010/main" val="2001983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3934" y="310723"/>
            <a:ext cx="7886700" cy="4351338"/>
          </a:xfrm>
        </p:spPr>
        <p:txBody>
          <a:bodyPr>
            <a:normAutofit/>
          </a:bodyPr>
          <a:lstStyle/>
          <a:p>
            <a:r>
              <a:rPr lang="en-US" sz="2000" dirty="0"/>
              <a:t>The most common </a:t>
            </a:r>
            <a:r>
              <a:rPr lang="en-US" sz="2000" u="sng" dirty="0"/>
              <a:t>termination</a:t>
            </a:r>
            <a:r>
              <a:rPr lang="en-US" sz="2000" dirty="0"/>
              <a:t> processes are </a:t>
            </a:r>
            <a:r>
              <a:rPr lang="en-US" sz="2000" b="1" dirty="0"/>
              <a:t>Radical Combination</a:t>
            </a:r>
            <a:r>
              <a:rPr lang="en-US" sz="2000" dirty="0"/>
              <a:t> and </a:t>
            </a:r>
            <a:r>
              <a:rPr lang="en-US" sz="2000" b="1" dirty="0"/>
              <a:t>Disproportionation</a:t>
            </a:r>
            <a:r>
              <a:rPr lang="en-US" sz="2000" dirty="0" smtClean="0"/>
              <a:t>.</a:t>
            </a:r>
          </a:p>
          <a:p>
            <a:endParaRPr lang="en-US" sz="2000" dirty="0"/>
          </a:p>
        </p:txBody>
      </p:sp>
      <p:pic>
        <p:nvPicPr>
          <p:cNvPr id="4" name="Picture 3" descr="C:\Documents and Settings\SANAN\Desktop\radterm.gif"/>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00100" y="1357298"/>
            <a:ext cx="7590953" cy="4669465"/>
          </a:xfrm>
          <a:prstGeom prst="rect">
            <a:avLst/>
          </a:prstGeom>
          <a:noFill/>
          <a:ln w="9525">
            <a:noFill/>
            <a:miter lim="800000"/>
            <a:headEnd/>
            <a:tailEnd/>
          </a:ln>
        </p:spPr>
      </p:pic>
    </p:spTree>
    <p:extLst>
      <p:ext uri="{BB962C8B-B14F-4D97-AF65-F5344CB8AC3E}">
        <p14:creationId xmlns="" xmlns:p14="http://schemas.microsoft.com/office/powerpoint/2010/main" val="39680267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604" y="142852"/>
            <a:ext cx="7386634" cy="1897432"/>
          </a:xfrm>
        </p:spPr>
        <p:txBody>
          <a:bodyPr>
            <a:normAutofit/>
          </a:bodyPr>
          <a:lstStyle/>
          <a:p>
            <a:pPr marL="0" indent="0">
              <a:buNone/>
            </a:pPr>
            <a:r>
              <a:rPr lang="en-US" sz="2400" b="1" dirty="0" smtClean="0"/>
              <a:t>Chain transfer</a:t>
            </a:r>
          </a:p>
          <a:p>
            <a:r>
              <a:rPr lang="en-US" sz="2400" dirty="0" smtClean="0"/>
              <a:t>This </a:t>
            </a:r>
            <a:r>
              <a:rPr lang="en-US" sz="2400" dirty="0"/>
              <a:t>reaction moves a carbon radical from one location to another by an intermolecular or </a:t>
            </a:r>
            <a:r>
              <a:rPr lang="en-US" sz="2400" dirty="0" err="1"/>
              <a:t>intramolecular</a:t>
            </a:r>
            <a:r>
              <a:rPr lang="en-US" sz="2400" dirty="0"/>
              <a:t> hydrogen atom transfer (colored green</a:t>
            </a:r>
            <a:r>
              <a:rPr lang="en-US" sz="2400" dirty="0" smtClean="0"/>
              <a:t>).</a:t>
            </a:r>
          </a:p>
          <a:p>
            <a:endParaRPr lang="en-US" sz="2400" dirty="0"/>
          </a:p>
        </p:txBody>
      </p:sp>
      <p:pic>
        <p:nvPicPr>
          <p:cNvPr id="4" name="Picture 3" descr="C:\Documents and Settings\SANAN\Desktop\htransfr.gif"/>
          <p:cNvPicPr/>
          <p:nvPr/>
        </p:nvPicPr>
        <p:blipFill>
          <a:blip r:embed="rId2" cstate="print"/>
          <a:srcRect/>
          <a:stretch>
            <a:fillRect/>
          </a:stretch>
        </p:blipFill>
        <p:spPr bwMode="auto">
          <a:xfrm>
            <a:off x="857224" y="2000240"/>
            <a:ext cx="7234403" cy="3853152"/>
          </a:xfrm>
          <a:prstGeom prst="rect">
            <a:avLst/>
          </a:prstGeom>
          <a:noFill/>
          <a:ln w="9525">
            <a:noFill/>
            <a:miter lim="800000"/>
            <a:headEnd/>
            <a:tailEnd/>
          </a:ln>
        </p:spPr>
      </p:pic>
    </p:spTree>
    <p:extLst>
      <p:ext uri="{BB962C8B-B14F-4D97-AF65-F5344CB8AC3E}">
        <p14:creationId xmlns="" xmlns:p14="http://schemas.microsoft.com/office/powerpoint/2010/main" val="1930121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Introduction</a:t>
            </a:r>
            <a:endParaRPr lang="en-US" dirty="0"/>
          </a:p>
        </p:txBody>
      </p:sp>
      <p:sp>
        <p:nvSpPr>
          <p:cNvPr id="3" name="Content Placeholder 2"/>
          <p:cNvSpPr>
            <a:spLocks noGrp="1"/>
          </p:cNvSpPr>
          <p:nvPr>
            <p:ph idx="1"/>
          </p:nvPr>
        </p:nvSpPr>
        <p:spPr>
          <a:xfrm>
            <a:off x="628650" y="1516583"/>
            <a:ext cx="7886700" cy="4351338"/>
          </a:xfrm>
        </p:spPr>
        <p:txBody>
          <a:bodyPr>
            <a:normAutofit fontScale="85000" lnSpcReduction="20000"/>
          </a:bodyPr>
          <a:lstStyle/>
          <a:p>
            <a:pPr algn="just"/>
            <a:r>
              <a:rPr lang="en-US" u="sng" dirty="0" smtClean="0">
                <a:latin typeface="Times New Roman" panose="02020603050405020304" pitchFamily="18" charset="0"/>
                <a:cs typeface="Times New Roman" panose="02020603050405020304" pitchFamily="18" charset="0"/>
              </a:rPr>
              <a:t>Hermann </a:t>
            </a:r>
            <a:r>
              <a:rPr lang="en-US" u="sng" dirty="0">
                <a:latin typeface="Times New Roman" panose="02020603050405020304" pitchFamily="18" charset="0"/>
                <a:cs typeface="Times New Roman" panose="02020603050405020304" pitchFamily="18" charset="0"/>
              </a:rPr>
              <a:t>Staudinger</a:t>
            </a:r>
            <a:r>
              <a:rPr lang="en-US" dirty="0">
                <a:latin typeface="Times New Roman" panose="02020603050405020304" pitchFamily="18" charset="0"/>
                <a:cs typeface="Times New Roman" panose="02020603050405020304" pitchFamily="18" charset="0"/>
              </a:rPr>
              <a:t>, a German chemist with experience in studying natural compounds such as rubber and </a:t>
            </a:r>
            <a:r>
              <a:rPr lang="en-US" dirty="0" smtClean="0">
                <a:latin typeface="Times New Roman" panose="02020603050405020304" pitchFamily="18" charset="0"/>
                <a:cs typeface="Times New Roman" panose="02020603050405020304" pitchFamily="18" charset="0"/>
              </a:rPr>
              <a:t>cellulose.</a:t>
            </a:r>
            <a:r>
              <a:rPr lang="en-US" dirty="0">
                <a:latin typeface="Times New Roman" panose="02020603050405020304" pitchFamily="18" charset="0"/>
                <a:cs typeface="Times New Roman" panose="02020603050405020304" pitchFamily="18" charset="0"/>
              </a:rPr>
              <a:t> He formulated a </a:t>
            </a:r>
            <a:r>
              <a:rPr lang="en-US" b="1" dirty="0">
                <a:latin typeface="Times New Roman" panose="02020603050405020304" pitchFamily="18" charset="0"/>
                <a:cs typeface="Times New Roman" panose="02020603050405020304" pitchFamily="18" charset="0"/>
              </a:rPr>
              <a:t>polymeric</a:t>
            </a:r>
            <a:r>
              <a:rPr lang="en-US" dirty="0">
                <a:latin typeface="Times New Roman" panose="02020603050405020304" pitchFamily="18" charset="0"/>
                <a:cs typeface="Times New Roman" panose="02020603050405020304" pitchFamily="18" charset="0"/>
              </a:rPr>
              <a:t> structure </a:t>
            </a:r>
            <a:r>
              <a:rPr lang="en-US" dirty="0" smtClean="0">
                <a:latin typeface="Times New Roman" panose="02020603050405020304" pitchFamily="18" charset="0"/>
                <a:cs typeface="Times New Roman" panose="02020603050405020304" pitchFamily="18" charset="0"/>
              </a:rPr>
              <a:t>for </a:t>
            </a:r>
            <a:r>
              <a:rPr lang="en-US" u="sng" dirty="0" smtClean="0">
                <a:latin typeface="Times New Roman" panose="02020603050405020304" pitchFamily="18" charset="0"/>
                <a:cs typeface="Times New Roman" panose="02020603050405020304" pitchFamily="18" charset="0"/>
              </a:rPr>
              <a:t>rubber</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based on a </a:t>
            </a:r>
            <a:r>
              <a:rPr lang="en-US" u="sng" dirty="0">
                <a:latin typeface="Times New Roman" panose="02020603050405020304" pitchFamily="18" charset="0"/>
                <a:cs typeface="Times New Roman" panose="02020603050405020304" pitchFamily="18" charset="0"/>
              </a:rPr>
              <a:t>repeating isoprene</a:t>
            </a:r>
            <a:r>
              <a:rPr lang="en-US" dirty="0">
                <a:latin typeface="Times New Roman" panose="02020603050405020304" pitchFamily="18" charset="0"/>
                <a:cs typeface="Times New Roman" panose="02020603050405020304" pitchFamily="18" charset="0"/>
              </a:rPr>
              <a:t> unit (referred to as a monomer). For his contributions to chemistry, Staudinger received the </a:t>
            </a:r>
            <a:r>
              <a:rPr lang="en-US" b="1" dirty="0">
                <a:latin typeface="Times New Roman" panose="02020603050405020304" pitchFamily="18" charset="0"/>
                <a:cs typeface="Times New Roman" panose="02020603050405020304" pitchFamily="18" charset="0"/>
              </a:rPr>
              <a:t>1953 Nobel </a:t>
            </a:r>
            <a:r>
              <a:rPr lang="en-US" b="1" dirty="0" smtClean="0">
                <a:latin typeface="Times New Roman" panose="02020603050405020304" pitchFamily="18" charset="0"/>
                <a:cs typeface="Times New Roman" panose="02020603050405020304" pitchFamily="18" charset="0"/>
              </a:rPr>
              <a:t>Prize.</a:t>
            </a:r>
          </a:p>
          <a:p>
            <a:pPr algn="just"/>
            <a:r>
              <a:rPr lang="en-US" b="1" dirty="0">
                <a:latin typeface="Times New Roman" panose="02020603050405020304" pitchFamily="18" charset="0"/>
                <a:cs typeface="Times New Roman" panose="02020603050405020304" pitchFamily="18" charset="0"/>
              </a:rPr>
              <a:t>Polymer: </a:t>
            </a:r>
            <a:r>
              <a:rPr lang="en-US" dirty="0">
                <a:latin typeface="Times New Roman" panose="02020603050405020304" pitchFamily="18" charset="0"/>
                <a:cs typeface="Times New Roman" panose="02020603050405020304" pitchFamily="18" charset="0"/>
              </a:rPr>
              <a:t>A polymer is a </a:t>
            </a:r>
            <a:r>
              <a:rPr lang="en-US" dirty="0" smtClean="0">
                <a:latin typeface="Times New Roman" panose="02020603050405020304" pitchFamily="18" charset="0"/>
                <a:cs typeface="Times New Roman" panose="02020603050405020304" pitchFamily="18" charset="0"/>
              </a:rPr>
              <a:t>large molecule composed </a:t>
            </a:r>
            <a:r>
              <a:rPr lang="en-US" dirty="0">
                <a:latin typeface="Times New Roman" panose="02020603050405020304" pitchFamily="18" charset="0"/>
                <a:cs typeface="Times New Roman" panose="02020603050405020304" pitchFamily="18" charset="0"/>
              </a:rPr>
              <a:t>of many repeated subunits, known as </a:t>
            </a:r>
            <a:r>
              <a:rPr lang="en-US" dirty="0" smtClean="0">
                <a:latin typeface="Times New Roman" panose="02020603050405020304" pitchFamily="18" charset="0"/>
                <a:cs typeface="Times New Roman" panose="02020603050405020304" pitchFamily="18" charset="0"/>
              </a:rPr>
              <a:t>monomers.</a:t>
            </a:r>
            <a:endParaRPr lang="en-US" b="1"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terms </a:t>
            </a:r>
            <a:r>
              <a:rPr lang="en-US" b="1" dirty="0">
                <a:latin typeface="Times New Roman" panose="02020603050405020304" pitchFamily="18" charset="0"/>
                <a:cs typeface="Times New Roman" panose="02020603050405020304" pitchFamily="18" charset="0"/>
              </a:rPr>
              <a:t>polymer</a:t>
            </a:r>
            <a:r>
              <a:rPr lang="en-US" dirty="0">
                <a:latin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cs typeface="Times New Roman" panose="02020603050405020304" pitchFamily="18" charset="0"/>
              </a:rPr>
              <a:t>monomer</a:t>
            </a:r>
            <a:r>
              <a:rPr lang="en-US" dirty="0">
                <a:latin typeface="Times New Roman" panose="02020603050405020304" pitchFamily="18" charset="0"/>
                <a:cs typeface="Times New Roman" panose="02020603050405020304" pitchFamily="18" charset="0"/>
              </a:rPr>
              <a:t> were derived from the Greek roots </a:t>
            </a:r>
            <a:r>
              <a:rPr lang="en-US" u="sng" dirty="0">
                <a:latin typeface="Times New Roman" panose="02020603050405020304" pitchFamily="18" charset="0"/>
                <a:cs typeface="Times New Roman" panose="02020603050405020304" pitchFamily="18" charset="0"/>
              </a:rPr>
              <a:t>poly</a:t>
            </a:r>
            <a:r>
              <a:rPr lang="en-US" dirty="0">
                <a:latin typeface="Times New Roman" panose="02020603050405020304" pitchFamily="18" charset="0"/>
                <a:cs typeface="Times New Roman" panose="02020603050405020304" pitchFamily="18" charset="0"/>
              </a:rPr>
              <a:t> (many), </a:t>
            </a:r>
            <a:r>
              <a:rPr lang="en-US" u="sng" dirty="0">
                <a:latin typeface="Times New Roman" panose="02020603050405020304" pitchFamily="18" charset="0"/>
                <a:cs typeface="Times New Roman" panose="02020603050405020304" pitchFamily="18" charset="0"/>
              </a:rPr>
              <a:t>mono</a:t>
            </a:r>
            <a:r>
              <a:rPr lang="en-US" dirty="0">
                <a:latin typeface="Times New Roman" panose="02020603050405020304" pitchFamily="18" charset="0"/>
                <a:cs typeface="Times New Roman" panose="02020603050405020304" pitchFamily="18" charset="0"/>
              </a:rPr>
              <a:t> (one) and </a:t>
            </a:r>
            <a:r>
              <a:rPr lang="en-US" u="sng" dirty="0" err="1">
                <a:latin typeface="Times New Roman" panose="02020603050405020304" pitchFamily="18" charset="0"/>
                <a:cs typeface="Times New Roman" panose="02020603050405020304" pitchFamily="18" charset="0"/>
              </a:rPr>
              <a:t>meros</a:t>
            </a:r>
            <a:r>
              <a:rPr lang="en-US" dirty="0">
                <a:latin typeface="Times New Roman" panose="02020603050405020304" pitchFamily="18" charset="0"/>
                <a:cs typeface="Times New Roman" panose="02020603050405020304" pitchFamily="18" charset="0"/>
              </a:rPr>
              <a:t> (part).</a:t>
            </a:r>
            <a:endParaRPr lang="en-US"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031176" y="4877844"/>
            <a:ext cx="2351110" cy="1980157"/>
          </a:xfrm>
          <a:prstGeom prst="rect">
            <a:avLst/>
          </a:prstGeom>
        </p:spPr>
      </p:pic>
    </p:spTree>
    <p:extLst>
      <p:ext uri="{BB962C8B-B14F-4D97-AF65-F5344CB8AC3E}">
        <p14:creationId xmlns="" xmlns:p14="http://schemas.microsoft.com/office/powerpoint/2010/main" val="102586936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8648"/>
            <a:ext cx="7886700" cy="822230"/>
          </a:xfrm>
        </p:spPr>
        <p:txBody>
          <a:bodyPr>
            <a:normAutofit/>
          </a:bodyPr>
          <a:lstStyle/>
          <a:p>
            <a:r>
              <a:rPr lang="en-US" sz="2800" b="1" dirty="0"/>
              <a:t>2.  Cationic Chain-Growth </a:t>
            </a:r>
            <a:r>
              <a:rPr lang="en-US" sz="2800" b="1" dirty="0" smtClean="0"/>
              <a:t>Polymerization</a:t>
            </a:r>
            <a:endParaRPr lang="en-US" sz="2800" dirty="0"/>
          </a:p>
        </p:txBody>
      </p:sp>
      <p:sp>
        <p:nvSpPr>
          <p:cNvPr id="3" name="Content Placeholder 2"/>
          <p:cNvSpPr>
            <a:spLocks noGrp="1"/>
          </p:cNvSpPr>
          <p:nvPr>
            <p:ph idx="1"/>
          </p:nvPr>
        </p:nvSpPr>
        <p:spPr>
          <a:xfrm>
            <a:off x="628650" y="1197828"/>
            <a:ext cx="7886700" cy="2016858"/>
          </a:xfrm>
        </p:spPr>
        <p:txBody>
          <a:bodyPr>
            <a:normAutofit/>
          </a:bodyPr>
          <a:lstStyle/>
          <a:p>
            <a:pPr algn="just"/>
            <a:r>
              <a:rPr lang="en-US" sz="2400" dirty="0"/>
              <a:t>Polymerization of isobutylene (2-methylpropene) by </a:t>
            </a:r>
            <a:r>
              <a:rPr lang="en-US" sz="2400" u="sng" dirty="0"/>
              <a:t>traces of strong acids</a:t>
            </a:r>
            <a:r>
              <a:rPr lang="en-US" sz="2400" dirty="0"/>
              <a:t> is an example of cationic polymerization. </a:t>
            </a:r>
            <a:endParaRPr lang="en-US" sz="2400" dirty="0" smtClean="0"/>
          </a:p>
          <a:p>
            <a:pPr algn="just"/>
            <a:r>
              <a:rPr lang="en-US" sz="2400" dirty="0"/>
              <a:t>Chain growth ceases when the terminal carbocation combines with a nucleophile or loses a proton, giving a terminal alkene (as shown here). </a:t>
            </a:r>
          </a:p>
        </p:txBody>
      </p:sp>
      <p:pic>
        <p:nvPicPr>
          <p:cNvPr id="4" name="Picture 3" descr="C:\Documents and Settings\SANAN\Desktop\catnpoly.gif"/>
          <p:cNvPicPr/>
          <p:nvPr/>
        </p:nvPicPr>
        <p:blipFill>
          <a:blip r:embed="rId2" cstate="print"/>
          <a:srcRect/>
          <a:stretch>
            <a:fillRect/>
          </a:stretch>
        </p:blipFill>
        <p:spPr bwMode="auto">
          <a:xfrm>
            <a:off x="571472" y="3357562"/>
            <a:ext cx="8183539" cy="2631519"/>
          </a:xfrm>
          <a:prstGeom prst="rect">
            <a:avLst/>
          </a:prstGeom>
          <a:noFill/>
          <a:ln w="9525">
            <a:noFill/>
            <a:miter lim="800000"/>
            <a:headEnd/>
            <a:tailEnd/>
          </a:ln>
        </p:spPr>
      </p:pic>
    </p:spTree>
    <p:extLst>
      <p:ext uri="{BB962C8B-B14F-4D97-AF65-F5344CB8AC3E}">
        <p14:creationId xmlns="" xmlns:p14="http://schemas.microsoft.com/office/powerpoint/2010/main" val="36161568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69591"/>
            <a:ext cx="7886700" cy="863174"/>
          </a:xfrm>
        </p:spPr>
        <p:txBody>
          <a:bodyPr>
            <a:normAutofit/>
          </a:bodyPr>
          <a:lstStyle/>
          <a:p>
            <a:r>
              <a:rPr lang="en-US" sz="2800" b="1" dirty="0"/>
              <a:t>3.  Anionic Chain-Growth Polymerization</a:t>
            </a:r>
            <a:endParaRPr lang="en-US" sz="2800" dirty="0"/>
          </a:p>
        </p:txBody>
      </p:sp>
      <p:sp>
        <p:nvSpPr>
          <p:cNvPr id="3" name="Content Placeholder 2"/>
          <p:cNvSpPr>
            <a:spLocks noGrp="1"/>
          </p:cNvSpPr>
          <p:nvPr>
            <p:ph idx="1"/>
          </p:nvPr>
        </p:nvSpPr>
        <p:spPr>
          <a:xfrm>
            <a:off x="628650" y="1132765"/>
            <a:ext cx="7886700" cy="2581987"/>
          </a:xfrm>
        </p:spPr>
        <p:txBody>
          <a:bodyPr>
            <a:noAutofit/>
          </a:bodyPr>
          <a:lstStyle/>
          <a:p>
            <a:r>
              <a:rPr lang="en-US" sz="2000" dirty="0"/>
              <a:t>Treatment of a cold THF solution of styrene with 0.001 equivalents of n-</a:t>
            </a:r>
            <a:r>
              <a:rPr lang="en-US" sz="2000" dirty="0" err="1"/>
              <a:t>butyllithium</a:t>
            </a:r>
            <a:r>
              <a:rPr lang="en-US" sz="2000" dirty="0"/>
              <a:t> causes an immediate polymerization. This is an example of anionic </a:t>
            </a:r>
            <a:r>
              <a:rPr lang="en-US" sz="2000" dirty="0" smtClean="0"/>
              <a:t>polymerization.</a:t>
            </a:r>
          </a:p>
          <a:p>
            <a:r>
              <a:rPr lang="en-US" sz="2000" dirty="0"/>
              <a:t>Only monomers having anion stabilizing substituents, such as </a:t>
            </a:r>
            <a:r>
              <a:rPr lang="en-US" sz="2000" b="1" dirty="0"/>
              <a:t>phenyl</a:t>
            </a:r>
            <a:r>
              <a:rPr lang="en-US" sz="2000" dirty="0"/>
              <a:t>, </a:t>
            </a:r>
            <a:r>
              <a:rPr lang="en-US" sz="2000" b="1" dirty="0" err="1"/>
              <a:t>cyano</a:t>
            </a:r>
            <a:r>
              <a:rPr lang="en-US" sz="2000" dirty="0"/>
              <a:t> or </a:t>
            </a:r>
            <a:r>
              <a:rPr lang="en-US" sz="2000" b="1" dirty="0"/>
              <a:t>carbonyl</a:t>
            </a:r>
            <a:r>
              <a:rPr lang="en-US" sz="2000" dirty="0"/>
              <a:t> are good substrates for this polymerization technique. Many of the resulting polymers are largely </a:t>
            </a:r>
            <a:r>
              <a:rPr lang="en-US" sz="2000" u="sng" dirty="0"/>
              <a:t>isotactic</a:t>
            </a:r>
            <a:r>
              <a:rPr lang="en-US" sz="2000" dirty="0"/>
              <a:t> in configuration, and have </a:t>
            </a:r>
            <a:r>
              <a:rPr lang="en-US" sz="2000" u="sng" dirty="0"/>
              <a:t>high degrees of </a:t>
            </a:r>
            <a:r>
              <a:rPr lang="en-US" sz="2000" u="sng" dirty="0" err="1"/>
              <a:t>crystallinity</a:t>
            </a:r>
            <a:r>
              <a:rPr lang="en-US" sz="2000" dirty="0"/>
              <a:t>.</a:t>
            </a:r>
            <a:endParaRPr lang="en-US" sz="2000" dirty="0" smtClean="0"/>
          </a:p>
          <a:p>
            <a:endParaRPr lang="en-US" sz="2000" dirty="0"/>
          </a:p>
        </p:txBody>
      </p:sp>
      <p:pic>
        <p:nvPicPr>
          <p:cNvPr id="4" name="Picture 3" descr="C:\Documents and Settings\SANAN\Desktop\aniopoly.gif"/>
          <p:cNvPicPr/>
          <p:nvPr/>
        </p:nvPicPr>
        <p:blipFill>
          <a:blip r:embed="rId2" cstate="print"/>
          <a:srcRect/>
          <a:stretch>
            <a:fillRect/>
          </a:stretch>
        </p:blipFill>
        <p:spPr bwMode="auto">
          <a:xfrm>
            <a:off x="714348" y="3571876"/>
            <a:ext cx="7802037" cy="2286016"/>
          </a:xfrm>
          <a:prstGeom prst="rect">
            <a:avLst/>
          </a:prstGeom>
          <a:noFill/>
          <a:ln w="9525">
            <a:noFill/>
            <a:miter lim="800000"/>
            <a:headEnd/>
            <a:tailEnd/>
          </a:ln>
        </p:spPr>
      </p:pic>
    </p:spTree>
    <p:extLst>
      <p:ext uri="{BB962C8B-B14F-4D97-AF65-F5344CB8AC3E}">
        <p14:creationId xmlns="" xmlns:p14="http://schemas.microsoft.com/office/powerpoint/2010/main" val="3553294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5944"/>
            <a:ext cx="7886700" cy="835878"/>
          </a:xfrm>
        </p:spPr>
        <p:txBody>
          <a:bodyPr>
            <a:normAutofit/>
          </a:bodyPr>
          <a:lstStyle/>
          <a:p>
            <a:r>
              <a:rPr lang="en-US" sz="2800" b="1" dirty="0"/>
              <a:t>4.  Ziegler-Natta Catalytic </a:t>
            </a:r>
            <a:r>
              <a:rPr lang="en-US" sz="2800" b="1" dirty="0" smtClean="0"/>
              <a:t>Polymerization</a:t>
            </a:r>
            <a:endParaRPr lang="en-US" sz="2800" dirty="0"/>
          </a:p>
        </p:txBody>
      </p:sp>
      <p:sp>
        <p:nvSpPr>
          <p:cNvPr id="3" name="Content Placeholder 2"/>
          <p:cNvSpPr>
            <a:spLocks noGrp="1"/>
          </p:cNvSpPr>
          <p:nvPr>
            <p:ph idx="1"/>
          </p:nvPr>
        </p:nvSpPr>
        <p:spPr>
          <a:xfrm>
            <a:off x="714348" y="1428736"/>
            <a:ext cx="7886700" cy="4357718"/>
          </a:xfrm>
        </p:spPr>
        <p:txBody>
          <a:bodyPr>
            <a:noAutofit/>
          </a:bodyPr>
          <a:lstStyle/>
          <a:p>
            <a:r>
              <a:rPr lang="en-US" sz="2400" dirty="0"/>
              <a:t>An efficient and </a:t>
            </a:r>
            <a:r>
              <a:rPr lang="en-US" sz="2400" u="sng" dirty="0"/>
              <a:t>stereospecific</a:t>
            </a:r>
            <a:r>
              <a:rPr lang="en-US" sz="2400" dirty="0"/>
              <a:t> </a:t>
            </a:r>
            <a:r>
              <a:rPr lang="en-US" sz="2400" u="sng" dirty="0"/>
              <a:t>catalytic polymerization </a:t>
            </a:r>
            <a:r>
              <a:rPr lang="en-US" sz="2400" dirty="0"/>
              <a:t>procedure was developed by Karl Ziegler (Germany) and </a:t>
            </a:r>
            <a:r>
              <a:rPr lang="en-US" sz="2400" dirty="0" err="1"/>
              <a:t>Giulio</a:t>
            </a:r>
            <a:r>
              <a:rPr lang="en-US" sz="2400" dirty="0"/>
              <a:t> Natta (Italy) in the 1950's. </a:t>
            </a:r>
            <a:endParaRPr lang="en-US" sz="2400" dirty="0" smtClean="0"/>
          </a:p>
          <a:p>
            <a:r>
              <a:rPr lang="en-US" sz="2400" dirty="0"/>
              <a:t>Ziegler-Natta catalysts are prepared by reacting certain </a:t>
            </a:r>
            <a:r>
              <a:rPr lang="en-US" sz="2400" u="sng" dirty="0"/>
              <a:t>transition metal halides </a:t>
            </a:r>
            <a:r>
              <a:rPr lang="en-US" sz="2400" dirty="0"/>
              <a:t>with </a:t>
            </a:r>
            <a:r>
              <a:rPr lang="en-US" sz="2400" u="sng" dirty="0"/>
              <a:t>organometallic</a:t>
            </a:r>
            <a:r>
              <a:rPr lang="en-US" sz="2400" dirty="0"/>
              <a:t> reagents such as alkyl aluminum, lithium and zinc reagents. </a:t>
            </a:r>
            <a:endParaRPr lang="en-US" sz="2400" dirty="0" smtClean="0"/>
          </a:p>
          <a:p>
            <a:r>
              <a:rPr lang="en-US" sz="2400" dirty="0"/>
              <a:t>The catalyst formed by reaction of </a:t>
            </a:r>
            <a:r>
              <a:rPr lang="en-US" sz="2400" dirty="0" err="1"/>
              <a:t>triethylaluminum</a:t>
            </a:r>
            <a:r>
              <a:rPr lang="en-US" sz="2400" dirty="0"/>
              <a:t> with titanium tetrachloride has been widely studied, but other metals (e.g. V &amp; </a:t>
            </a:r>
            <a:r>
              <a:rPr lang="en-US" sz="2400" dirty="0" err="1"/>
              <a:t>Zr</a:t>
            </a:r>
            <a:r>
              <a:rPr lang="en-US" sz="2400" dirty="0"/>
              <a:t>) have also proven effective.</a:t>
            </a:r>
          </a:p>
        </p:txBody>
      </p:sp>
    </p:spTree>
    <p:extLst>
      <p:ext uri="{BB962C8B-B14F-4D97-AF65-F5344CB8AC3E}">
        <p14:creationId xmlns="" xmlns:p14="http://schemas.microsoft.com/office/powerpoint/2010/main" val="21483501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3042" y="357166"/>
            <a:ext cx="7315196" cy="1321878"/>
          </a:xfrm>
        </p:spPr>
        <p:txBody>
          <a:bodyPr>
            <a:normAutofit/>
          </a:bodyPr>
          <a:lstStyle/>
          <a:p>
            <a:r>
              <a:rPr lang="en-US" sz="2400" dirty="0"/>
              <a:t>Polymerization of propylene through action of the </a:t>
            </a:r>
            <a:r>
              <a:rPr lang="en-US" sz="2400" u="sng" dirty="0"/>
              <a:t>titanium catalyst </a:t>
            </a:r>
            <a:r>
              <a:rPr lang="en-US" sz="2400" dirty="0"/>
              <a:t>gives an </a:t>
            </a:r>
            <a:r>
              <a:rPr lang="en-US" sz="2400" u="sng" dirty="0"/>
              <a:t>isotactic product</a:t>
            </a:r>
            <a:r>
              <a:rPr lang="en-US" sz="2400" dirty="0"/>
              <a:t>; whereas, a </a:t>
            </a:r>
            <a:r>
              <a:rPr lang="en-US" sz="2400" u="sng" dirty="0"/>
              <a:t>vanadium </a:t>
            </a:r>
            <a:r>
              <a:rPr lang="en-US" sz="2400" dirty="0"/>
              <a:t>based catalyst gives a </a:t>
            </a:r>
            <a:r>
              <a:rPr lang="en-US" sz="2400" u="sng" dirty="0" err="1"/>
              <a:t>syndiotactic</a:t>
            </a:r>
            <a:r>
              <a:rPr lang="en-US" sz="2400" dirty="0"/>
              <a:t> product</a:t>
            </a:r>
            <a:r>
              <a:rPr lang="en-US" sz="2400" dirty="0" smtClean="0"/>
              <a:t>.</a:t>
            </a:r>
          </a:p>
          <a:p>
            <a:endParaRPr lang="en-US" sz="2400" dirty="0"/>
          </a:p>
          <a:p>
            <a:endParaRPr lang="en-US" sz="2400" dirty="0"/>
          </a:p>
        </p:txBody>
      </p:sp>
      <p:pic>
        <p:nvPicPr>
          <p:cNvPr id="4" name="Picture 3" descr="C:\Documents and Settings\SANAN\Desktop\z-ncatal.gif"/>
          <p:cNvPicPr/>
          <p:nvPr/>
        </p:nvPicPr>
        <p:blipFill>
          <a:blip r:embed="rId2" cstate="print"/>
          <a:srcRect/>
          <a:stretch>
            <a:fillRect/>
          </a:stretch>
        </p:blipFill>
        <p:spPr bwMode="auto">
          <a:xfrm>
            <a:off x="1285852" y="1928802"/>
            <a:ext cx="7046104" cy="3675730"/>
          </a:xfrm>
          <a:prstGeom prst="rect">
            <a:avLst/>
          </a:prstGeom>
          <a:noFill/>
          <a:ln w="9525">
            <a:noFill/>
            <a:miter lim="800000"/>
            <a:headEnd/>
            <a:tailEnd/>
          </a:ln>
        </p:spPr>
      </p:pic>
    </p:spTree>
    <p:extLst>
      <p:ext uri="{BB962C8B-B14F-4D97-AF65-F5344CB8AC3E}">
        <p14:creationId xmlns="" xmlns:p14="http://schemas.microsoft.com/office/powerpoint/2010/main" val="15977507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a:t>Copolymers</a:t>
            </a:r>
            <a:endParaRPr lang="en-US" sz="4000" dirty="0"/>
          </a:p>
        </p:txBody>
      </p:sp>
      <p:sp>
        <p:nvSpPr>
          <p:cNvPr id="3" name="Content Placeholder 2"/>
          <p:cNvSpPr>
            <a:spLocks noGrp="1"/>
          </p:cNvSpPr>
          <p:nvPr>
            <p:ph idx="1"/>
          </p:nvPr>
        </p:nvSpPr>
        <p:spPr/>
        <p:txBody>
          <a:bodyPr/>
          <a:lstStyle/>
          <a:p>
            <a:pPr algn="just"/>
            <a:r>
              <a:rPr lang="en-US" dirty="0"/>
              <a:t>The synthesis of macromolecules composed of more than one monomeric repeating unit has been explored as a means of </a:t>
            </a:r>
            <a:r>
              <a:rPr lang="en-US" u="sng" dirty="0"/>
              <a:t>controlling the properties </a:t>
            </a:r>
            <a:r>
              <a:rPr lang="en-US" dirty="0"/>
              <a:t>of the resulting material. </a:t>
            </a:r>
            <a:endParaRPr lang="en-US" dirty="0" smtClean="0"/>
          </a:p>
          <a:p>
            <a:pPr algn="just"/>
            <a:r>
              <a:rPr lang="en-US" dirty="0" smtClean="0"/>
              <a:t>In </a:t>
            </a:r>
            <a:r>
              <a:rPr lang="en-US" dirty="0"/>
              <a:t>this respect, it is useful to distinguish several ways in which different monomeric units might be incorporated in a polymeric molecule. </a:t>
            </a:r>
          </a:p>
        </p:txBody>
      </p:sp>
    </p:spTree>
    <p:extLst>
      <p:ext uri="{BB962C8B-B14F-4D97-AF65-F5344CB8AC3E}">
        <p14:creationId xmlns="" xmlns:p14="http://schemas.microsoft.com/office/powerpoint/2010/main" val="1863672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604" y="269780"/>
            <a:ext cx="7143800" cy="873204"/>
          </a:xfrm>
        </p:spPr>
        <p:txBody>
          <a:bodyPr>
            <a:normAutofit fontScale="92500"/>
          </a:bodyPr>
          <a:lstStyle/>
          <a:p>
            <a:r>
              <a:rPr lang="en-US" sz="2400" dirty="0"/>
              <a:t>The following examples refer to a two component system, in which one monomer is designated </a:t>
            </a:r>
            <a:r>
              <a:rPr lang="en-US" sz="2400" b="1" dirty="0"/>
              <a:t>A</a:t>
            </a:r>
            <a:r>
              <a:rPr lang="en-US" sz="2400" dirty="0"/>
              <a:t> and the other </a:t>
            </a:r>
            <a:r>
              <a:rPr lang="en-US" sz="2400" b="1" dirty="0"/>
              <a:t>B</a:t>
            </a:r>
            <a:r>
              <a:rPr lang="en-US" sz="2400" dirty="0"/>
              <a:t>. </a:t>
            </a:r>
            <a:endParaRPr lang="en-US" sz="2400" dirty="0" smtClean="0"/>
          </a:p>
          <a:p>
            <a:endParaRPr lang="en-US" sz="2400" dirty="0"/>
          </a:p>
        </p:txBody>
      </p:sp>
      <p:graphicFrame>
        <p:nvGraphicFramePr>
          <p:cNvPr id="4" name="Table 3"/>
          <p:cNvGraphicFramePr>
            <a:graphicFrameLocks noGrp="1"/>
          </p:cNvGraphicFramePr>
          <p:nvPr>
            <p:extLst>
              <p:ext uri="{D42A27DB-BD31-4B8C-83A1-F6EECF244321}">
                <p14:modId xmlns="" xmlns:p14="http://schemas.microsoft.com/office/powerpoint/2010/main" val="3786483319"/>
              </p:ext>
            </p:extLst>
          </p:nvPr>
        </p:nvGraphicFramePr>
        <p:xfrm>
          <a:off x="785786" y="1500174"/>
          <a:ext cx="7929618" cy="4523031"/>
        </p:xfrm>
        <a:graphic>
          <a:graphicData uri="http://schemas.openxmlformats.org/drawingml/2006/table">
            <a:tbl>
              <a:tblPr firstRow="1" firstCol="1" bandRow="1">
                <a:tableStyleId>{5940675A-B579-460E-94D1-54222C63F5DA}</a:tableStyleId>
              </a:tblPr>
              <a:tblGrid>
                <a:gridCol w="2126057"/>
                <a:gridCol w="5803561"/>
              </a:tblGrid>
              <a:tr h="773845">
                <a:tc>
                  <a:txBody>
                    <a:bodyPr/>
                    <a:lstStyle/>
                    <a:p>
                      <a:pPr marL="0" marR="0" algn="ctr">
                        <a:lnSpc>
                          <a:spcPct val="115000"/>
                        </a:lnSpc>
                        <a:spcBef>
                          <a:spcPts val="0"/>
                        </a:spcBef>
                        <a:spcAft>
                          <a:spcPts val="1000"/>
                        </a:spcAft>
                      </a:pPr>
                      <a:r>
                        <a:rPr lang="en-US" sz="2000" dirty="0">
                          <a:effectLst/>
                        </a:rPr>
                        <a:t>Statistical Copolymers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15000"/>
                        </a:lnSpc>
                        <a:spcBef>
                          <a:spcPts val="0"/>
                        </a:spcBef>
                        <a:spcAft>
                          <a:spcPts val="1000"/>
                        </a:spcAft>
                      </a:pPr>
                      <a:r>
                        <a:rPr lang="en-US" sz="1600" dirty="0">
                          <a:effectLst/>
                        </a:rPr>
                        <a:t>Also called random copolymers. Here the monomeric units are distributed randomly, and sometimes unevenly, in the polymer chain:   ~ABBAAABAABBBABAABA~.</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112641">
                <a:tc>
                  <a:txBody>
                    <a:bodyPr/>
                    <a:lstStyle/>
                    <a:p>
                      <a:pPr marL="0" marR="0" algn="ctr">
                        <a:lnSpc>
                          <a:spcPct val="115000"/>
                        </a:lnSpc>
                        <a:spcBef>
                          <a:spcPts val="0"/>
                        </a:spcBef>
                        <a:spcAft>
                          <a:spcPts val="1000"/>
                        </a:spcAft>
                      </a:pPr>
                      <a:r>
                        <a:rPr lang="en-US" sz="2000" dirty="0">
                          <a:effectLst/>
                        </a:rPr>
                        <a:t>Alternating Copolymers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15000"/>
                        </a:lnSpc>
                        <a:spcBef>
                          <a:spcPts val="0"/>
                        </a:spcBef>
                        <a:spcAft>
                          <a:spcPts val="1000"/>
                        </a:spcAft>
                      </a:pPr>
                      <a:r>
                        <a:rPr lang="en-US" sz="1600" dirty="0">
                          <a:effectLst/>
                        </a:rPr>
                        <a:t>Here the monomeric units are distributed in a regular alternating fashion, with nearly </a:t>
                      </a:r>
                      <a:r>
                        <a:rPr lang="en-US" sz="1600" dirty="0" err="1">
                          <a:effectLst/>
                        </a:rPr>
                        <a:t>equimolar</a:t>
                      </a:r>
                      <a:r>
                        <a:rPr lang="en-US" sz="1600" dirty="0">
                          <a:effectLst/>
                        </a:rPr>
                        <a:t> amounts of each in the chain:   ~ABABABABABABABAB~.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194850">
                <a:tc>
                  <a:txBody>
                    <a:bodyPr/>
                    <a:lstStyle/>
                    <a:p>
                      <a:pPr marL="0" marR="0" algn="ctr">
                        <a:lnSpc>
                          <a:spcPct val="115000"/>
                        </a:lnSpc>
                        <a:spcBef>
                          <a:spcPts val="0"/>
                        </a:spcBef>
                        <a:spcAft>
                          <a:spcPts val="1000"/>
                        </a:spcAft>
                      </a:pPr>
                      <a:r>
                        <a:rPr lang="en-US" sz="2000" dirty="0">
                          <a:effectLst/>
                        </a:rPr>
                        <a:t>Block Copolymers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15000"/>
                        </a:lnSpc>
                        <a:spcBef>
                          <a:spcPts val="0"/>
                        </a:spcBef>
                        <a:spcAft>
                          <a:spcPts val="1000"/>
                        </a:spcAft>
                      </a:pPr>
                      <a:r>
                        <a:rPr lang="en-US" sz="1600" dirty="0">
                          <a:effectLst/>
                        </a:rPr>
                        <a:t>Instead of a mixed distribution of monomeric units, a long sequence or block of one monomer is joined to a block of the second monomer:   ~AAAAA-BBBBBBB~AAAAAAA~BBB~.</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390802">
                <a:tc>
                  <a:txBody>
                    <a:bodyPr/>
                    <a:lstStyle/>
                    <a:p>
                      <a:pPr marL="0" marR="0" algn="ctr">
                        <a:lnSpc>
                          <a:spcPct val="115000"/>
                        </a:lnSpc>
                        <a:spcBef>
                          <a:spcPts val="0"/>
                        </a:spcBef>
                        <a:spcAft>
                          <a:spcPts val="1000"/>
                        </a:spcAft>
                      </a:pPr>
                      <a:r>
                        <a:rPr lang="en-US" sz="2000" dirty="0">
                          <a:effectLst/>
                        </a:rPr>
                        <a:t>Graft Copolymers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nSpc>
                          <a:spcPct val="115000"/>
                        </a:lnSpc>
                        <a:spcBef>
                          <a:spcPts val="0"/>
                        </a:spcBef>
                        <a:spcAft>
                          <a:spcPts val="1000"/>
                        </a:spcAft>
                      </a:pPr>
                      <a:r>
                        <a:rPr lang="en-US" sz="1600" dirty="0">
                          <a:effectLst/>
                        </a:rPr>
                        <a:t>As the name suggests, side chains of a given monomer are attached to the main chain of the second monomer:   ~AAAAAAA(BBBBBBB~)AAAAAAA(BBBB~)AAA~.</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376375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53991"/>
          </a:xfrm>
        </p:spPr>
        <p:txBody>
          <a:bodyPr>
            <a:normAutofit/>
          </a:bodyPr>
          <a:lstStyle/>
          <a:p>
            <a:r>
              <a:rPr lang="en-US" sz="3600" b="1" dirty="0"/>
              <a:t>Addition Copolymerization</a:t>
            </a:r>
            <a:endParaRPr lang="en-US" sz="3600" dirty="0"/>
          </a:p>
        </p:txBody>
      </p:sp>
      <p:sp>
        <p:nvSpPr>
          <p:cNvPr id="3" name="Content Placeholder 2"/>
          <p:cNvSpPr>
            <a:spLocks noGrp="1"/>
          </p:cNvSpPr>
          <p:nvPr>
            <p:ph idx="1"/>
          </p:nvPr>
        </p:nvSpPr>
        <p:spPr>
          <a:xfrm>
            <a:off x="428596" y="1571612"/>
            <a:ext cx="8352430" cy="4271528"/>
          </a:xfrm>
        </p:spPr>
        <p:txBody>
          <a:bodyPr>
            <a:normAutofit/>
          </a:bodyPr>
          <a:lstStyle/>
          <a:p>
            <a:r>
              <a:rPr lang="en-US" sz="2400" dirty="0"/>
              <a:t>Most direct </a:t>
            </a:r>
            <a:r>
              <a:rPr lang="en-US" sz="2400" dirty="0" err="1"/>
              <a:t>copolymerizations</a:t>
            </a:r>
            <a:r>
              <a:rPr lang="en-US" sz="2400" dirty="0"/>
              <a:t> of </a:t>
            </a:r>
            <a:r>
              <a:rPr lang="en-US" sz="2400" dirty="0" err="1"/>
              <a:t>equimolar</a:t>
            </a:r>
            <a:r>
              <a:rPr lang="en-US" sz="2400" dirty="0"/>
              <a:t> mixtures of different monomers give statistical </a:t>
            </a:r>
            <a:r>
              <a:rPr lang="en-US" sz="2400" dirty="0" smtClean="0"/>
              <a:t>copolymers.</a:t>
            </a:r>
          </a:p>
          <a:p>
            <a:endParaRPr lang="en-US" sz="2400" dirty="0" smtClean="0"/>
          </a:p>
          <a:p>
            <a:r>
              <a:rPr lang="en-US" sz="2400" dirty="0"/>
              <a:t>The copolymerization of styrene with methyl methacrylate, for example, proceeds differently depending on the </a:t>
            </a:r>
            <a:r>
              <a:rPr lang="en-US" sz="2400" dirty="0" smtClean="0"/>
              <a:t>mechanism:</a:t>
            </a:r>
          </a:p>
          <a:p>
            <a:pPr marL="514350" indent="-514350">
              <a:buFont typeface="+mj-lt"/>
              <a:buAutoNum type="alphaLcParenR"/>
            </a:pPr>
            <a:r>
              <a:rPr lang="en-US" sz="2400" dirty="0"/>
              <a:t>Radical polymerization gives a statistical copolymer. </a:t>
            </a:r>
            <a:endParaRPr lang="en-US" sz="2400" dirty="0" smtClean="0"/>
          </a:p>
          <a:p>
            <a:pPr marL="514350" indent="-514350">
              <a:buFont typeface="+mj-lt"/>
              <a:buAutoNum type="alphaLcParenR"/>
            </a:pPr>
            <a:r>
              <a:rPr lang="en-US" sz="2400" dirty="0" smtClean="0"/>
              <a:t>However</a:t>
            </a:r>
            <a:r>
              <a:rPr lang="en-US" sz="2400" dirty="0"/>
              <a:t>, the product of </a:t>
            </a:r>
            <a:r>
              <a:rPr lang="en-US" sz="2400" u="sng" dirty="0"/>
              <a:t>cationic</a:t>
            </a:r>
            <a:r>
              <a:rPr lang="en-US" sz="2400" dirty="0"/>
              <a:t> polymerization is largely </a:t>
            </a:r>
            <a:r>
              <a:rPr lang="en-US" sz="2400" u="sng" dirty="0"/>
              <a:t>polystyrene</a:t>
            </a:r>
            <a:r>
              <a:rPr lang="en-US" sz="2400" dirty="0"/>
              <a:t>, and </a:t>
            </a:r>
            <a:r>
              <a:rPr lang="en-US" sz="2400" u="sng" dirty="0"/>
              <a:t>anionic</a:t>
            </a:r>
            <a:r>
              <a:rPr lang="en-US" sz="2400" dirty="0"/>
              <a:t> polymerization favors formation of </a:t>
            </a:r>
            <a:r>
              <a:rPr lang="en-US" sz="2400" u="sng" dirty="0"/>
              <a:t>poly (methyl methacrylate</a:t>
            </a:r>
            <a:r>
              <a:rPr lang="en-US" sz="2400" dirty="0"/>
              <a:t>). </a:t>
            </a:r>
          </a:p>
        </p:txBody>
      </p:sp>
    </p:spTree>
    <p:extLst>
      <p:ext uri="{BB962C8B-B14F-4D97-AF65-F5344CB8AC3E}">
        <p14:creationId xmlns="" xmlns:p14="http://schemas.microsoft.com/office/powerpoint/2010/main" val="26764977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27" y="365313"/>
            <a:ext cx="7333135" cy="1277737"/>
          </a:xfrm>
        </p:spPr>
        <p:txBody>
          <a:bodyPr>
            <a:noAutofit/>
          </a:bodyPr>
          <a:lstStyle/>
          <a:p>
            <a:r>
              <a:rPr lang="en-US" sz="1600" dirty="0"/>
              <a:t>Formation of </a:t>
            </a:r>
            <a:r>
              <a:rPr lang="en-US" sz="1600" b="1" dirty="0"/>
              <a:t>alternating</a:t>
            </a:r>
            <a:r>
              <a:rPr lang="en-US" sz="1600" dirty="0"/>
              <a:t> copolymers is favored when the monomers have different polar substituents (e.g. one electron withdrawing and the other electron donating), and both have similar </a:t>
            </a:r>
            <a:r>
              <a:rPr lang="en-US" sz="1600" dirty="0" err="1"/>
              <a:t>reactivities</a:t>
            </a:r>
            <a:r>
              <a:rPr lang="en-US" sz="1600" dirty="0"/>
              <a:t> toward radicals. For example, styrene and acrylonitrile copolymerize in a largely alternating fashion. </a:t>
            </a:r>
            <a:endParaRPr lang="en-US" sz="1600" dirty="0" smtClean="0"/>
          </a:p>
          <a:p>
            <a:endParaRPr lang="en-US" sz="2000" dirty="0" smtClean="0"/>
          </a:p>
          <a:p>
            <a:r>
              <a:rPr lang="en-US" sz="2000" dirty="0" smtClean="0"/>
              <a:t>A </a:t>
            </a:r>
            <a:r>
              <a:rPr lang="en-US" sz="2000" dirty="0" err="1" smtClean="0"/>
              <a:t>terpolymer</a:t>
            </a:r>
            <a:r>
              <a:rPr lang="en-US" sz="2000" dirty="0" smtClean="0"/>
              <a:t> of </a:t>
            </a:r>
            <a:r>
              <a:rPr lang="en-US" sz="2000" dirty="0" err="1" smtClean="0"/>
              <a:t>acrylonitrile</a:t>
            </a:r>
            <a:r>
              <a:rPr lang="en-US" sz="2000" dirty="0" smtClean="0"/>
              <a:t>, butadiene and styrene, called ABS rubber, is used for high-impact containers, pipes and gaskets</a:t>
            </a:r>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r>
              <a:rPr lang="en-US" sz="1600" dirty="0" smtClean="0"/>
              <a:t>.</a:t>
            </a:r>
          </a:p>
          <a:p>
            <a:endParaRPr lang="en-US" sz="2000" dirty="0"/>
          </a:p>
        </p:txBody>
      </p:sp>
      <p:graphicFrame>
        <p:nvGraphicFramePr>
          <p:cNvPr id="4" name="Table 3"/>
          <p:cNvGraphicFramePr>
            <a:graphicFrameLocks noGrp="1"/>
          </p:cNvGraphicFramePr>
          <p:nvPr>
            <p:extLst>
              <p:ext uri="{D42A27DB-BD31-4B8C-83A1-F6EECF244321}">
                <p14:modId xmlns="" xmlns:p14="http://schemas.microsoft.com/office/powerpoint/2010/main" val="1499428429"/>
              </p:ext>
            </p:extLst>
          </p:nvPr>
        </p:nvGraphicFramePr>
        <p:xfrm>
          <a:off x="785786" y="2714620"/>
          <a:ext cx="7705016" cy="3036791"/>
        </p:xfrm>
        <a:graphic>
          <a:graphicData uri="http://schemas.openxmlformats.org/drawingml/2006/table">
            <a:tbl>
              <a:tblPr firstRow="1" firstCol="1" bandCol="1">
                <a:tableStyleId>{5940675A-B579-460E-94D1-54222C63F5DA}</a:tableStyleId>
              </a:tblPr>
              <a:tblGrid>
                <a:gridCol w="1926254"/>
                <a:gridCol w="1926254"/>
                <a:gridCol w="1926254"/>
                <a:gridCol w="1926254"/>
              </a:tblGrid>
              <a:tr h="36594">
                <a:tc gridSpan="4">
                  <a:txBody>
                    <a:bodyPr/>
                    <a:lstStyle/>
                    <a:p>
                      <a:pPr marL="457200" marR="0" lvl="1" algn="l">
                        <a:lnSpc>
                          <a:spcPts val="1560"/>
                        </a:lnSpc>
                        <a:spcBef>
                          <a:spcPts val="0"/>
                        </a:spcBef>
                        <a:spcAft>
                          <a:spcPts val="1000"/>
                        </a:spcAft>
                      </a:pPr>
                      <a:r>
                        <a:rPr lang="en-US" sz="1400" b="0" dirty="0">
                          <a:effectLst/>
                        </a:rPr>
                        <a:t>Some Useful Copolymers </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75601">
                <a:tc>
                  <a:txBody>
                    <a:bodyPr/>
                    <a:lstStyle/>
                    <a:p>
                      <a:pPr marL="0" marR="0" algn="just">
                        <a:lnSpc>
                          <a:spcPct val="115000"/>
                        </a:lnSpc>
                        <a:spcBef>
                          <a:spcPts val="0"/>
                        </a:spcBef>
                        <a:spcAft>
                          <a:spcPts val="1000"/>
                        </a:spcAft>
                      </a:pPr>
                      <a:r>
                        <a:rPr lang="en-US" sz="1200" dirty="0">
                          <a:effectLst/>
                        </a:rPr>
                        <a:t>Monomer 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1000"/>
                        </a:spcAft>
                      </a:pPr>
                      <a:r>
                        <a:rPr lang="en-US" sz="1200">
                          <a:effectLst/>
                        </a:rPr>
                        <a:t>Monomer 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1000"/>
                        </a:spcAft>
                      </a:pPr>
                      <a:r>
                        <a:rPr lang="en-US" sz="1200">
                          <a:effectLst/>
                        </a:rPr>
                        <a:t>Copolymer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1000"/>
                        </a:spcAft>
                      </a:pPr>
                      <a:r>
                        <a:rPr lang="en-US" sz="1200">
                          <a:effectLst/>
                        </a:rPr>
                        <a:t>Uses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r h="375601">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C=CHCl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C=CCl</a:t>
                      </a:r>
                      <a:r>
                        <a:rPr lang="en-US" sz="1200" baseline="-25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Saran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films &amp; fibers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r h="556616">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C=CHC</a:t>
                      </a:r>
                      <a:r>
                        <a:rPr lang="en-US" sz="1200" baseline="-25000">
                          <a:effectLst/>
                        </a:rPr>
                        <a:t>6</a:t>
                      </a:r>
                      <a:r>
                        <a:rPr lang="en-US" sz="1200">
                          <a:effectLst/>
                        </a:rPr>
                        <a:t>H</a:t>
                      </a:r>
                      <a:r>
                        <a:rPr lang="en-US" sz="1200" baseline="-250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C=C-CH=CH</a:t>
                      </a:r>
                      <a:r>
                        <a:rPr lang="en-US" sz="1200" baseline="-25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100" dirty="0">
                          <a:effectLst/>
                        </a:rPr>
                        <a:t>SBR</a:t>
                      </a:r>
                      <a:br>
                        <a:rPr lang="en-US" sz="1100" dirty="0">
                          <a:effectLst/>
                        </a:rPr>
                      </a:br>
                      <a:r>
                        <a:rPr lang="en-US" sz="1100" dirty="0">
                          <a:effectLst/>
                        </a:rPr>
                        <a:t>styrene butadiene rubber</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tires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r h="774571">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C=CHCN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dirty="0">
                          <a:effectLst/>
                        </a:rPr>
                        <a:t>H</a:t>
                      </a:r>
                      <a:r>
                        <a:rPr lang="en-US" sz="1200" baseline="-25000" dirty="0">
                          <a:effectLst/>
                        </a:rPr>
                        <a:t>2</a:t>
                      </a:r>
                      <a:r>
                        <a:rPr lang="en-US" sz="1200" dirty="0">
                          <a:effectLst/>
                        </a:rPr>
                        <a:t>C=C-CH=CH</a:t>
                      </a:r>
                      <a:r>
                        <a:rPr lang="en-US" sz="1200" baseline="-250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Nitrile Rubber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l">
                        <a:lnSpc>
                          <a:spcPct val="115000"/>
                        </a:lnSpc>
                        <a:spcBef>
                          <a:spcPts val="0"/>
                        </a:spcBef>
                        <a:spcAft>
                          <a:spcPts val="0"/>
                        </a:spcAft>
                      </a:pPr>
                      <a:r>
                        <a:rPr lang="en-US" sz="1200" dirty="0" smtClean="0">
                          <a:effectLst/>
                        </a:rPr>
                        <a:t>Adhesives</a:t>
                      </a:r>
                      <a:r>
                        <a:rPr lang="en-US" sz="1200" baseline="0" dirty="0" smtClean="0">
                          <a:effectLst/>
                        </a:rPr>
                        <a:t> </a:t>
                      </a:r>
                      <a:r>
                        <a:rPr lang="en-US" sz="1200" dirty="0" smtClean="0">
                          <a:effectLst/>
                        </a:rPr>
                        <a:t>hoses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r h="375601">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C=C(CH</a:t>
                      </a:r>
                      <a:r>
                        <a:rPr lang="en-US" sz="1200" baseline="-25000">
                          <a:effectLst/>
                        </a:rPr>
                        <a:t>3</a:t>
                      </a:r>
                      <a:r>
                        <a:rPr lang="en-US" sz="1200">
                          <a:effectLst/>
                        </a:rPr>
                        <a:t>)</a:t>
                      </a:r>
                      <a:r>
                        <a:rPr lang="en-US" sz="1200" baseline="-25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C=C-CH=CH</a:t>
                      </a:r>
                      <a:r>
                        <a:rPr lang="en-US" sz="1200" baseline="-25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Butyl Rubber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inner tubes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r h="375601">
                <a:tc>
                  <a:txBody>
                    <a:bodyPr/>
                    <a:lstStyle/>
                    <a:p>
                      <a:pPr marL="0" marR="0" algn="just">
                        <a:lnSpc>
                          <a:spcPct val="115000"/>
                        </a:lnSpc>
                        <a:spcBef>
                          <a:spcPts val="0"/>
                        </a:spcBef>
                        <a:spcAft>
                          <a:spcPts val="0"/>
                        </a:spcAft>
                      </a:pPr>
                      <a:r>
                        <a:rPr lang="en-US" sz="1200" dirty="0">
                          <a:effectLst/>
                        </a:rPr>
                        <a:t>F</a:t>
                      </a:r>
                      <a:r>
                        <a:rPr lang="en-US" sz="1200" baseline="-25000" dirty="0">
                          <a:effectLst/>
                        </a:rPr>
                        <a:t>2</a:t>
                      </a:r>
                      <a:r>
                        <a:rPr lang="en-US" sz="1200" dirty="0">
                          <a:effectLst/>
                        </a:rPr>
                        <a:t>C=CF(CF</a:t>
                      </a:r>
                      <a:r>
                        <a:rPr lang="en-US" sz="1200" baseline="-25000" dirty="0">
                          <a:effectLst/>
                        </a:rPr>
                        <a:t>3</a:t>
                      </a: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a:effectLst/>
                        </a:rPr>
                        <a:t>H</a:t>
                      </a:r>
                      <a:r>
                        <a:rPr lang="en-US" sz="1200" baseline="-25000">
                          <a:effectLst/>
                        </a:rPr>
                        <a:t>2</a:t>
                      </a:r>
                      <a:r>
                        <a:rPr lang="en-US" sz="1200">
                          <a:effectLst/>
                        </a:rPr>
                        <a:t>C=CHF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dirty="0">
                          <a:effectLst/>
                        </a:rPr>
                        <a:t>Viton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marL="0" marR="0" algn="just">
                        <a:lnSpc>
                          <a:spcPct val="115000"/>
                        </a:lnSpc>
                        <a:spcBef>
                          <a:spcPts val="0"/>
                        </a:spcBef>
                        <a:spcAft>
                          <a:spcPts val="0"/>
                        </a:spcAft>
                      </a:pPr>
                      <a:r>
                        <a:rPr lang="en-US" sz="1200" dirty="0">
                          <a:effectLst/>
                        </a:rPr>
                        <a:t>gaskets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r>
            </a:tbl>
          </a:graphicData>
        </a:graphic>
      </p:graphicFrame>
    </p:spTree>
    <p:extLst>
      <p:ext uri="{BB962C8B-B14F-4D97-AF65-F5344CB8AC3E}">
        <p14:creationId xmlns="" xmlns:p14="http://schemas.microsoft.com/office/powerpoint/2010/main" val="17659111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42296"/>
            <a:ext cx="7886700" cy="685753"/>
          </a:xfrm>
        </p:spPr>
        <p:txBody>
          <a:bodyPr>
            <a:normAutofit fontScale="90000"/>
          </a:bodyPr>
          <a:lstStyle/>
          <a:p>
            <a:r>
              <a:rPr lang="en-US" sz="4000" b="1" dirty="0"/>
              <a:t>Block Copolymerization</a:t>
            </a:r>
            <a:endParaRPr lang="en-US" sz="4000" dirty="0"/>
          </a:p>
        </p:txBody>
      </p:sp>
      <p:sp>
        <p:nvSpPr>
          <p:cNvPr id="3" name="Content Placeholder 2"/>
          <p:cNvSpPr>
            <a:spLocks noGrp="1"/>
          </p:cNvSpPr>
          <p:nvPr>
            <p:ph idx="1"/>
          </p:nvPr>
        </p:nvSpPr>
        <p:spPr>
          <a:xfrm>
            <a:off x="628650" y="1115943"/>
            <a:ext cx="7886700" cy="1598678"/>
          </a:xfrm>
        </p:spPr>
        <p:txBody>
          <a:bodyPr>
            <a:normAutofit/>
          </a:bodyPr>
          <a:lstStyle/>
          <a:p>
            <a:r>
              <a:rPr lang="en-US" sz="1800" dirty="0"/>
              <a:t>In the anionic polymerization of styrene </a:t>
            </a:r>
            <a:r>
              <a:rPr lang="en-US" sz="1800" u="sng" dirty="0">
                <a:hlinkClick r:id="rId2"/>
              </a:rPr>
              <a:t>described above</a:t>
            </a:r>
            <a:r>
              <a:rPr lang="en-US" sz="1800" dirty="0"/>
              <a:t>, a reactive site remains at the end of the chain until it is quenched. The unquenched polymer has been termed a </a:t>
            </a:r>
            <a:r>
              <a:rPr lang="en-US" sz="1800" b="1" dirty="0"/>
              <a:t>living polymer</a:t>
            </a:r>
            <a:r>
              <a:rPr lang="en-US" sz="1800" dirty="0"/>
              <a:t>, and if additional styrene or a different suitable monomer is added a block polymer will form. This is illustrated for methyl methacrylate in the following diagram</a:t>
            </a:r>
            <a:r>
              <a:rPr lang="en-US" sz="1800" dirty="0" smtClean="0"/>
              <a:t>.</a:t>
            </a:r>
          </a:p>
          <a:p>
            <a:endParaRPr lang="en-US" sz="2400" dirty="0"/>
          </a:p>
        </p:txBody>
      </p:sp>
      <p:pic>
        <p:nvPicPr>
          <p:cNvPr id="4" name="Picture 3" descr="C:\Documents and Settings\SANAN\Desktop\blocpoly.gif"/>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14480" y="2786058"/>
            <a:ext cx="6321062" cy="2948578"/>
          </a:xfrm>
          <a:prstGeom prst="rect">
            <a:avLst/>
          </a:prstGeom>
          <a:noFill/>
          <a:ln w="9525">
            <a:noFill/>
            <a:miter lim="800000"/>
            <a:headEnd/>
            <a:tailEnd/>
          </a:ln>
        </p:spPr>
      </p:pic>
    </p:spTree>
    <p:extLst>
      <p:ext uri="{BB962C8B-B14F-4D97-AF65-F5344CB8AC3E}">
        <p14:creationId xmlns="" xmlns:p14="http://schemas.microsoft.com/office/powerpoint/2010/main" val="2905948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0409"/>
            <a:ext cx="7886700" cy="699400"/>
          </a:xfrm>
        </p:spPr>
        <p:txBody>
          <a:bodyPr>
            <a:normAutofit fontScale="90000"/>
          </a:bodyPr>
          <a:lstStyle/>
          <a:p>
            <a:r>
              <a:rPr lang="en-US" sz="4000" b="1" dirty="0"/>
              <a:t>Condensation </a:t>
            </a:r>
            <a:r>
              <a:rPr lang="en-US" sz="4000" b="1" dirty="0" smtClean="0"/>
              <a:t>Polymers</a:t>
            </a:r>
            <a:endParaRPr lang="en-US" sz="4000" dirty="0"/>
          </a:p>
        </p:txBody>
      </p:sp>
      <p:sp>
        <p:nvSpPr>
          <p:cNvPr id="3" name="Content Placeholder 2"/>
          <p:cNvSpPr>
            <a:spLocks noGrp="1"/>
          </p:cNvSpPr>
          <p:nvPr>
            <p:ph idx="1"/>
          </p:nvPr>
        </p:nvSpPr>
        <p:spPr>
          <a:xfrm>
            <a:off x="628650" y="1034054"/>
            <a:ext cx="7886700" cy="5339449"/>
          </a:xfrm>
        </p:spPr>
        <p:txBody>
          <a:bodyPr>
            <a:normAutofit fontScale="92500" lnSpcReduction="20000"/>
          </a:bodyPr>
          <a:lstStyle/>
          <a:p>
            <a:r>
              <a:rPr lang="en-US" dirty="0"/>
              <a:t>These polymerizations often (but not always) occur with loss of a small byproduct, such as water, and generally (but not always) combine two different components in an alternating structure. The polyester Dacron and the polyamide Nylon 66, shown here, are two examples of synthetic condensation polymers, also known as </a:t>
            </a:r>
            <a:r>
              <a:rPr lang="en-US" b="1" dirty="0"/>
              <a:t>step-growth</a:t>
            </a:r>
            <a:r>
              <a:rPr lang="en-US" dirty="0"/>
              <a:t> polymers. </a:t>
            </a:r>
            <a:endParaRPr lang="en-US" dirty="0" smtClean="0"/>
          </a:p>
          <a:p>
            <a:r>
              <a:rPr lang="en-US" dirty="0"/>
              <a:t>In contrast to chain-growth polymers, most of which grow by carbon-carbon bond formation, step-growth polymers generally grow by carbon-heteroatom bond formation (C-O &amp; C-N in Dacron &amp; Nylon respectively). </a:t>
            </a:r>
          </a:p>
        </p:txBody>
      </p:sp>
    </p:spTree>
    <p:extLst>
      <p:ext uri="{BB962C8B-B14F-4D97-AF65-F5344CB8AC3E}">
        <p14:creationId xmlns="" xmlns:p14="http://schemas.microsoft.com/office/powerpoint/2010/main" val="3478783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58457"/>
          </a:xfrm>
        </p:spPr>
        <p:txBody>
          <a:bodyPr>
            <a:noAutofit/>
          </a:bodyPr>
          <a:lstStyle/>
          <a:p>
            <a:pPr algn="l"/>
            <a:r>
              <a:rPr lang="en-US" sz="2400" b="1" dirty="0"/>
              <a:t>Writing Formulas for </a:t>
            </a:r>
            <a:r>
              <a:rPr lang="en-US" sz="2400" b="1" dirty="0" smtClean="0"/>
              <a:t>Polymeric Macromolecules</a:t>
            </a:r>
            <a:endParaRPr lang="en-US" sz="2400" dirty="0"/>
          </a:p>
        </p:txBody>
      </p:sp>
      <p:sp>
        <p:nvSpPr>
          <p:cNvPr id="3" name="Content Placeholder 2"/>
          <p:cNvSpPr>
            <a:spLocks noGrp="1" noRot="1" noChangeAspect="1" noMove="1" noResize="1" noEditPoints="1" noAdjustHandles="1" noChangeArrowheads="1" noChangeShapeType="1" noTextEdit="1"/>
          </p:cNvSpPr>
          <p:nvPr>
            <p:ph idx="1"/>
          </p:nvPr>
        </p:nvSpPr>
        <p:spPr>
          <a:xfrm>
            <a:off x="628650" y="1023583"/>
            <a:ext cx="7886700" cy="5153381"/>
          </a:xfrm>
          <a:blipFill rotWithShape="0">
            <a:blip r:embed="rId2" cstate="print"/>
            <a:stretch>
              <a:fillRect l="-1043" t="-2012" r="-1159"/>
            </a:stretch>
          </a:blipFill>
        </p:spPr>
        <p:txBody>
          <a:bodyPr>
            <a:normAutofit/>
          </a:bodyPr>
          <a:lstStyle/>
          <a:p>
            <a:r>
              <a:rPr lang="en-US" sz="2800" dirty="0">
                <a:noFill/>
              </a:rPr>
              <a:t> </a:t>
            </a:r>
          </a:p>
        </p:txBody>
      </p:sp>
      <p:pic>
        <p:nvPicPr>
          <p:cNvPr id="4" name="Picture 3" descr="C:\Documents and Settings\SANAN\Desktop\polyeth.gif"/>
          <p:cNvPicPr/>
          <p:nvPr/>
        </p:nvPicPr>
        <p:blipFill>
          <a:blip r:embed="rId3" cstate="print"/>
          <a:srcRect/>
          <a:stretch>
            <a:fillRect/>
          </a:stretch>
        </p:blipFill>
        <p:spPr bwMode="auto">
          <a:xfrm>
            <a:off x="970696" y="4141385"/>
            <a:ext cx="7258904" cy="2035578"/>
          </a:xfrm>
          <a:prstGeom prst="rect">
            <a:avLst/>
          </a:prstGeom>
          <a:noFill/>
          <a:ln w="9525">
            <a:noFill/>
            <a:miter lim="800000"/>
            <a:headEnd/>
            <a:tailEnd/>
          </a:ln>
        </p:spPr>
      </p:pic>
    </p:spTree>
    <p:extLst>
      <p:ext uri="{BB962C8B-B14F-4D97-AF65-F5344CB8AC3E}">
        <p14:creationId xmlns="" xmlns:p14="http://schemas.microsoft.com/office/powerpoint/2010/main" val="76705309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ANAN\Desktop\condpol1.gif"/>
          <p:cNvPicPr/>
          <p:nvPr/>
        </p:nvPicPr>
        <p:blipFill>
          <a:blip r:embed="rId2" cstate="print"/>
          <a:srcRect/>
          <a:stretch>
            <a:fillRect/>
          </a:stretch>
        </p:blipFill>
        <p:spPr bwMode="auto">
          <a:xfrm>
            <a:off x="1785918" y="500042"/>
            <a:ext cx="7067003" cy="5148903"/>
          </a:xfrm>
          <a:prstGeom prst="rect">
            <a:avLst/>
          </a:prstGeom>
          <a:noFill/>
          <a:ln w="9525">
            <a:noFill/>
            <a:miter lim="800000"/>
            <a:headEnd/>
            <a:tailEnd/>
          </a:ln>
        </p:spPr>
      </p:pic>
    </p:spTree>
    <p:extLst>
      <p:ext uri="{BB962C8B-B14F-4D97-AF65-F5344CB8AC3E}">
        <p14:creationId xmlns="" xmlns:p14="http://schemas.microsoft.com/office/powerpoint/2010/main" val="2361490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5944"/>
            <a:ext cx="7886700" cy="753991"/>
          </a:xfrm>
        </p:spPr>
        <p:txBody>
          <a:bodyPr>
            <a:normAutofit/>
          </a:bodyPr>
          <a:lstStyle/>
          <a:p>
            <a:r>
              <a:rPr lang="en-US" sz="2800" b="1" dirty="0"/>
              <a:t>1.   Characteristics of Condensation Polymers</a:t>
            </a:r>
            <a:endParaRPr lang="en-US" sz="2800" dirty="0"/>
          </a:p>
        </p:txBody>
      </p:sp>
      <p:sp>
        <p:nvSpPr>
          <p:cNvPr id="3" name="Content Placeholder 2"/>
          <p:cNvSpPr>
            <a:spLocks noGrp="1"/>
          </p:cNvSpPr>
          <p:nvPr>
            <p:ph idx="1"/>
          </p:nvPr>
        </p:nvSpPr>
        <p:spPr>
          <a:xfrm>
            <a:off x="714348" y="1428736"/>
            <a:ext cx="7886700" cy="4704207"/>
          </a:xfrm>
        </p:spPr>
        <p:txBody>
          <a:bodyPr/>
          <a:lstStyle/>
          <a:p>
            <a:r>
              <a:rPr lang="en-US" dirty="0"/>
              <a:t>Condensation polymers </a:t>
            </a:r>
            <a:r>
              <a:rPr lang="en-US" u="sng" dirty="0"/>
              <a:t>form more slowly</a:t>
            </a:r>
            <a:r>
              <a:rPr lang="en-US" dirty="0"/>
              <a:t> than addition polymers, often requiring heat, and they are generally </a:t>
            </a:r>
            <a:r>
              <a:rPr lang="en-US" u="sng" dirty="0"/>
              <a:t>lower in molecular weight</a:t>
            </a:r>
            <a:r>
              <a:rPr lang="en-US" dirty="0" smtClean="0"/>
              <a:t>.</a:t>
            </a:r>
          </a:p>
          <a:p>
            <a:r>
              <a:rPr lang="en-US" dirty="0"/>
              <a:t>The terminal functional groups on a chain remain active, so that groups of shorter chains combine into longer chains in the late stages of polymerization</a:t>
            </a:r>
            <a:r>
              <a:rPr lang="en-US" dirty="0" smtClean="0"/>
              <a:t>.</a:t>
            </a:r>
          </a:p>
          <a:p>
            <a:endParaRPr lang="en-US" dirty="0"/>
          </a:p>
        </p:txBody>
      </p:sp>
    </p:spTree>
    <p:extLst>
      <p:ext uri="{BB962C8B-B14F-4D97-AF65-F5344CB8AC3E}">
        <p14:creationId xmlns="" xmlns:p14="http://schemas.microsoft.com/office/powerpoint/2010/main" val="37115352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3041" y="297076"/>
            <a:ext cx="6851837" cy="1488850"/>
          </a:xfrm>
        </p:spPr>
        <p:txBody>
          <a:bodyPr>
            <a:normAutofit lnSpcReduction="10000"/>
          </a:bodyPr>
          <a:lstStyle/>
          <a:p>
            <a:r>
              <a:rPr lang="en-US" sz="2400" dirty="0"/>
              <a:t>The presence of polar functional groups on the chains often enhances chain-chain attractions, particularly if these involve </a:t>
            </a:r>
            <a:r>
              <a:rPr lang="en-US" sz="2400" u="sng" dirty="0"/>
              <a:t>hydrogen bonding</a:t>
            </a:r>
            <a:r>
              <a:rPr lang="en-US" sz="2400" dirty="0"/>
              <a:t>, and thereby </a:t>
            </a:r>
            <a:r>
              <a:rPr lang="en-US" sz="2400" dirty="0" err="1"/>
              <a:t>crystallinity</a:t>
            </a:r>
            <a:r>
              <a:rPr lang="en-US" sz="2400" dirty="0"/>
              <a:t> and tensile strength.</a:t>
            </a:r>
          </a:p>
          <a:p>
            <a:endParaRPr lang="en-US" sz="2400" dirty="0"/>
          </a:p>
        </p:txBody>
      </p:sp>
      <p:pic>
        <p:nvPicPr>
          <p:cNvPr id="4" name="Content Placeholder 3" descr="C:\Documents and Settings\SANAN\Desktop\chainhbd.gif"/>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49592" y="1975953"/>
            <a:ext cx="5776095" cy="3824347"/>
          </a:xfrm>
          <a:prstGeom prst="rect">
            <a:avLst/>
          </a:prstGeom>
          <a:noFill/>
          <a:ln w="9525">
            <a:noFill/>
            <a:miter lim="800000"/>
            <a:headEnd/>
            <a:tailEnd/>
          </a:ln>
        </p:spPr>
      </p:pic>
    </p:spTree>
    <p:extLst>
      <p:ext uri="{BB962C8B-B14F-4D97-AF65-F5344CB8AC3E}">
        <p14:creationId xmlns="" xmlns:p14="http://schemas.microsoft.com/office/powerpoint/2010/main" val="1599848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 xmlns:p14="http://schemas.microsoft.com/office/powerpoint/2010/main" val="1228142550"/>
              </p:ext>
            </p:extLst>
          </p:nvPr>
        </p:nvGraphicFramePr>
        <p:xfrm>
          <a:off x="1785918" y="500042"/>
          <a:ext cx="6543698" cy="5957052"/>
        </p:xfrm>
        <a:graphic>
          <a:graphicData uri="http://schemas.openxmlformats.org/drawingml/2006/table">
            <a:tbl>
              <a:tblPr firstRow="1" firstCol="1" bandRow="1">
                <a:tableStyleId>{5940675A-B579-460E-94D1-54222C63F5DA}</a:tableStyleId>
              </a:tblPr>
              <a:tblGrid>
                <a:gridCol w="1308740"/>
                <a:gridCol w="1495616"/>
                <a:gridCol w="2350185"/>
                <a:gridCol w="576396"/>
                <a:gridCol w="812761"/>
              </a:tblGrid>
              <a:tr h="281973">
                <a:tc gridSpan="5">
                  <a:txBody>
                    <a:bodyPr/>
                    <a:lstStyle/>
                    <a:p>
                      <a:pPr marL="0" marR="0" algn="ctr">
                        <a:lnSpc>
                          <a:spcPts val="1560"/>
                        </a:lnSpc>
                        <a:spcBef>
                          <a:spcPts val="0"/>
                        </a:spcBef>
                        <a:spcAft>
                          <a:spcPts val="1000"/>
                        </a:spcAft>
                      </a:pPr>
                      <a:r>
                        <a:rPr lang="en-US" sz="1100" dirty="0">
                          <a:effectLst/>
                        </a:rPr>
                        <a:t>Some Condensation Polymers </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4730">
                <a:tc>
                  <a:txBody>
                    <a:bodyPr/>
                    <a:lstStyle/>
                    <a:p>
                      <a:pPr marL="0" marR="0" algn="ctr">
                        <a:lnSpc>
                          <a:spcPct val="115000"/>
                        </a:lnSpc>
                        <a:spcBef>
                          <a:spcPts val="0"/>
                        </a:spcBef>
                        <a:spcAft>
                          <a:spcPts val="1000"/>
                        </a:spcAft>
                      </a:pPr>
                      <a:r>
                        <a:rPr lang="en-US" sz="1100">
                          <a:effectLst/>
                        </a:rPr>
                        <a:t>Formula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1000"/>
                        </a:spcAft>
                      </a:pPr>
                      <a:r>
                        <a:rPr lang="en-US" sz="1100">
                          <a:effectLst/>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1000"/>
                        </a:spcAft>
                      </a:pPr>
                      <a:r>
                        <a:rPr lang="en-US" sz="1100">
                          <a:effectLst/>
                        </a:rPr>
                        <a:t>Components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1000"/>
                        </a:spcAft>
                      </a:pPr>
                      <a:r>
                        <a:rPr lang="en-US" sz="1100">
                          <a:effectLst/>
                        </a:rPr>
                        <a:t>T</a:t>
                      </a:r>
                      <a:r>
                        <a:rPr lang="en-US" sz="900" baseline="-25000">
                          <a:effectLst/>
                        </a:rPr>
                        <a:t>g</a:t>
                      </a:r>
                      <a:r>
                        <a:rPr lang="en-US" sz="1100">
                          <a:effectLst/>
                        </a:rPr>
                        <a:t> ºC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1000"/>
                        </a:spcAft>
                      </a:pPr>
                      <a:r>
                        <a:rPr lang="en-US" sz="1100">
                          <a:effectLst/>
                        </a:rPr>
                        <a:t>T</a:t>
                      </a:r>
                      <a:r>
                        <a:rPr lang="en-US" sz="900" baseline="-25000">
                          <a:effectLst/>
                        </a:rPr>
                        <a:t>m</a:t>
                      </a:r>
                      <a:r>
                        <a:rPr lang="en-US" sz="1100">
                          <a:effectLst/>
                        </a:rPr>
                        <a:t> ºC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89459">
                <a:tc>
                  <a:txBody>
                    <a:bodyPr/>
                    <a:lstStyle/>
                    <a:p>
                      <a:pPr marL="0" marR="0" algn="ctr">
                        <a:lnSpc>
                          <a:spcPct val="115000"/>
                        </a:lnSpc>
                        <a:spcBef>
                          <a:spcPts val="0"/>
                        </a:spcBef>
                        <a:spcAft>
                          <a:spcPts val="0"/>
                        </a:spcAft>
                      </a:pPr>
                      <a:r>
                        <a:rPr lang="en-US" sz="1100">
                          <a:effectLst/>
                        </a:rPr>
                        <a:t>~[CO(CH</a:t>
                      </a:r>
                      <a:r>
                        <a:rPr lang="en-US" sz="900" baseline="-25000">
                          <a:effectLst/>
                        </a:rPr>
                        <a:t>2</a:t>
                      </a:r>
                      <a:r>
                        <a:rPr lang="en-US" sz="1100">
                          <a:effectLst/>
                        </a:rPr>
                        <a:t>)</a:t>
                      </a:r>
                      <a:r>
                        <a:rPr lang="en-US" sz="900" baseline="-25000">
                          <a:effectLst/>
                        </a:rPr>
                        <a:t>4</a:t>
                      </a:r>
                      <a:r>
                        <a:rPr lang="en-US" sz="1100">
                          <a:effectLst/>
                        </a:rPr>
                        <a:t>CO-OCH</a:t>
                      </a:r>
                      <a:r>
                        <a:rPr lang="en-US" sz="900" baseline="-25000">
                          <a:effectLst/>
                        </a:rPr>
                        <a:t>2</a:t>
                      </a:r>
                      <a:r>
                        <a:rPr lang="en-US" sz="1100">
                          <a:effectLst/>
                        </a:rPr>
                        <a:t>CH</a:t>
                      </a:r>
                      <a:r>
                        <a:rPr lang="en-US" sz="900" baseline="-25000">
                          <a:effectLst/>
                        </a:rPr>
                        <a:t>2</a:t>
                      </a:r>
                      <a:r>
                        <a:rPr lang="en-US" sz="1100">
                          <a:effectLst/>
                        </a:rPr>
                        <a:t>O]</a:t>
                      </a:r>
                      <a:r>
                        <a:rPr lang="en-US" sz="900" baseline="-25000">
                          <a:effectLst/>
                        </a:rPr>
                        <a:t>n</a:t>
                      </a: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polyester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HO</a:t>
                      </a:r>
                      <a:r>
                        <a:rPr lang="en-US" sz="900" baseline="-25000">
                          <a:effectLst/>
                        </a:rPr>
                        <a:t>2</a:t>
                      </a:r>
                      <a:r>
                        <a:rPr lang="en-US" sz="1100">
                          <a:effectLst/>
                        </a:rPr>
                        <a:t>C-(CH</a:t>
                      </a:r>
                      <a:r>
                        <a:rPr lang="en-US" sz="900" baseline="-25000">
                          <a:effectLst/>
                        </a:rPr>
                        <a:t>2</a:t>
                      </a:r>
                      <a:r>
                        <a:rPr lang="en-US" sz="1100">
                          <a:effectLst/>
                        </a:rPr>
                        <a:t>)</a:t>
                      </a:r>
                      <a:r>
                        <a:rPr lang="en-US" sz="900" baseline="-25000">
                          <a:effectLst/>
                        </a:rPr>
                        <a:t>4</a:t>
                      </a:r>
                      <a:r>
                        <a:rPr lang="en-US" sz="1100">
                          <a:effectLst/>
                        </a:rPr>
                        <a:t>-CO</a:t>
                      </a:r>
                      <a:r>
                        <a:rPr lang="en-US" sz="900" baseline="-25000">
                          <a:effectLst/>
                        </a:rPr>
                        <a:t>2</a:t>
                      </a:r>
                      <a:r>
                        <a:rPr lang="en-US" sz="1100">
                          <a:effectLst/>
                        </a:rPr>
                        <a:t>H</a:t>
                      </a:r>
                      <a:br>
                        <a:rPr lang="en-US" sz="1100">
                          <a:effectLst/>
                        </a:rPr>
                      </a:br>
                      <a:r>
                        <a:rPr lang="en-US" sz="1100">
                          <a:effectLst/>
                        </a:rPr>
                        <a:t>HO-CH</a:t>
                      </a:r>
                      <a:r>
                        <a:rPr lang="en-US" sz="900" baseline="-25000">
                          <a:effectLst/>
                        </a:rPr>
                        <a:t>2</a:t>
                      </a:r>
                      <a:r>
                        <a:rPr lang="en-US" sz="1100">
                          <a:effectLst/>
                        </a:rPr>
                        <a:t>CH</a:t>
                      </a:r>
                      <a:r>
                        <a:rPr lang="en-US" sz="900" baseline="-25000">
                          <a:effectLst/>
                        </a:rPr>
                        <a:t>2</a:t>
                      </a:r>
                      <a:r>
                        <a:rPr lang="en-US" sz="1100">
                          <a:effectLst/>
                        </a:rPr>
                        <a:t>-OH</a:t>
                      </a:r>
                      <a:r>
                        <a:rPr lang="en-US" sz="900" baseline="30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&lt; 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884189">
                <a:tc>
                  <a:txBody>
                    <a:bodyPr/>
                    <a:lstStyle/>
                    <a:p>
                      <a:pPr marL="0" marR="0" algn="ctr">
                        <a:lnSpc>
                          <a:spcPct val="115000"/>
                        </a:lnSpc>
                        <a:spcBef>
                          <a:spcPts val="0"/>
                        </a:spcBef>
                        <a:spcAft>
                          <a:spcPts val="0"/>
                        </a:spcAft>
                      </a:pPr>
                      <a:endPar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dirty="0">
                          <a:effectLst/>
                        </a:rPr>
                        <a:t>polyester</a:t>
                      </a:r>
                      <a:br>
                        <a:rPr lang="en-US" sz="1100" dirty="0">
                          <a:effectLst/>
                        </a:rPr>
                      </a:br>
                      <a:r>
                        <a:rPr lang="en-US" sz="1100" dirty="0">
                          <a:effectLst/>
                        </a:rPr>
                        <a:t>Dacron</a:t>
                      </a:r>
                      <a:br>
                        <a:rPr lang="en-US" sz="1100" dirty="0">
                          <a:effectLst/>
                        </a:rPr>
                      </a:br>
                      <a:r>
                        <a:rPr lang="en-US" sz="1100" dirty="0">
                          <a:effectLst/>
                        </a:rPr>
                        <a:t>Mylar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para HO</a:t>
                      </a:r>
                      <a:r>
                        <a:rPr lang="en-US" sz="900" baseline="-25000">
                          <a:effectLst/>
                        </a:rPr>
                        <a:t>2</a:t>
                      </a:r>
                      <a:r>
                        <a:rPr lang="en-US" sz="1100">
                          <a:effectLst/>
                        </a:rPr>
                        <a:t>C-C</a:t>
                      </a:r>
                      <a:r>
                        <a:rPr lang="en-US" sz="900" baseline="-25000">
                          <a:effectLst/>
                        </a:rPr>
                        <a:t>6</a:t>
                      </a:r>
                      <a:r>
                        <a:rPr lang="en-US" sz="1100">
                          <a:effectLst/>
                        </a:rPr>
                        <a:t>H</a:t>
                      </a:r>
                      <a:r>
                        <a:rPr lang="en-US" sz="900" baseline="-25000">
                          <a:effectLst/>
                        </a:rPr>
                        <a:t>4</a:t>
                      </a:r>
                      <a:r>
                        <a:rPr lang="en-US" sz="1100">
                          <a:effectLst/>
                        </a:rPr>
                        <a:t>-CO</a:t>
                      </a:r>
                      <a:r>
                        <a:rPr lang="en-US" sz="900" baseline="-25000">
                          <a:effectLst/>
                        </a:rPr>
                        <a:t>2</a:t>
                      </a:r>
                      <a:r>
                        <a:rPr lang="en-US" sz="1100">
                          <a:effectLst/>
                        </a:rPr>
                        <a:t>H</a:t>
                      </a:r>
                      <a:br>
                        <a:rPr lang="en-US" sz="1100">
                          <a:effectLst/>
                        </a:rPr>
                      </a:br>
                      <a:r>
                        <a:rPr lang="en-US" sz="1100">
                          <a:effectLst/>
                        </a:rPr>
                        <a:t>HO-CH</a:t>
                      </a:r>
                      <a:r>
                        <a:rPr lang="en-US" sz="900" baseline="-25000">
                          <a:effectLst/>
                        </a:rPr>
                        <a:t>2</a:t>
                      </a:r>
                      <a:r>
                        <a:rPr lang="en-US" sz="1100">
                          <a:effectLst/>
                        </a:rPr>
                        <a:t>CH</a:t>
                      </a:r>
                      <a:r>
                        <a:rPr lang="en-US" sz="900" baseline="-25000">
                          <a:effectLst/>
                        </a:rPr>
                        <a:t>2</a:t>
                      </a:r>
                      <a:r>
                        <a:rPr lang="en-US" sz="1100">
                          <a:effectLst/>
                        </a:rPr>
                        <a:t>-OH</a:t>
                      </a:r>
                      <a:r>
                        <a:rPr lang="en-US" sz="900" baseline="30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265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959405">
                <a:tc>
                  <a:txBody>
                    <a:bodyPr/>
                    <a:lstStyle/>
                    <a:p>
                      <a:pPr marL="0" marR="0" algn="ctr">
                        <a:lnSpc>
                          <a:spcPct val="115000"/>
                        </a:lnSpc>
                        <a:spcBef>
                          <a:spcPts val="0"/>
                        </a:spcBef>
                        <a:spcAft>
                          <a:spcPts val="0"/>
                        </a:spcAft>
                      </a:pPr>
                      <a:endPar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polyester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meta HO</a:t>
                      </a:r>
                      <a:r>
                        <a:rPr lang="en-US" sz="900" baseline="-25000">
                          <a:effectLst/>
                        </a:rPr>
                        <a:t>2</a:t>
                      </a:r>
                      <a:r>
                        <a:rPr lang="en-US" sz="1100">
                          <a:effectLst/>
                        </a:rPr>
                        <a:t>C-C</a:t>
                      </a:r>
                      <a:r>
                        <a:rPr lang="en-US" sz="900" baseline="-25000">
                          <a:effectLst/>
                        </a:rPr>
                        <a:t>6</a:t>
                      </a:r>
                      <a:r>
                        <a:rPr lang="en-US" sz="1100">
                          <a:effectLst/>
                        </a:rPr>
                        <a:t>H</a:t>
                      </a:r>
                      <a:r>
                        <a:rPr lang="en-US" sz="900" baseline="-25000">
                          <a:effectLst/>
                        </a:rPr>
                        <a:t>4</a:t>
                      </a:r>
                      <a:r>
                        <a:rPr lang="en-US" sz="1100">
                          <a:effectLst/>
                        </a:rPr>
                        <a:t>-CO</a:t>
                      </a:r>
                      <a:r>
                        <a:rPr lang="en-US" sz="900" baseline="-25000">
                          <a:effectLst/>
                        </a:rPr>
                        <a:t>2</a:t>
                      </a:r>
                      <a:r>
                        <a:rPr lang="en-US" sz="1100">
                          <a:effectLst/>
                        </a:rPr>
                        <a:t>H</a:t>
                      </a:r>
                      <a:br>
                        <a:rPr lang="en-US" sz="1100">
                          <a:effectLst/>
                        </a:rPr>
                      </a:br>
                      <a:r>
                        <a:rPr lang="en-US" sz="1100">
                          <a:effectLst/>
                        </a:rPr>
                        <a:t>HO-CH</a:t>
                      </a:r>
                      <a:r>
                        <a:rPr lang="en-US" sz="900" baseline="-25000">
                          <a:effectLst/>
                        </a:rPr>
                        <a:t>2</a:t>
                      </a:r>
                      <a:r>
                        <a:rPr lang="en-US" sz="1100">
                          <a:effectLst/>
                        </a:rPr>
                        <a:t>CH</a:t>
                      </a:r>
                      <a:r>
                        <a:rPr lang="en-US" sz="900" baseline="-25000">
                          <a:effectLst/>
                        </a:rPr>
                        <a:t>2</a:t>
                      </a:r>
                      <a:r>
                        <a:rPr lang="en-US" sz="1100">
                          <a:effectLst/>
                        </a:rPr>
                        <a:t>-OH</a:t>
                      </a:r>
                      <a:r>
                        <a:rPr lang="en-US" sz="900" baseline="30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240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178918">
                <a:tc>
                  <a:txBody>
                    <a:bodyPr/>
                    <a:lstStyle/>
                    <a:p>
                      <a:pPr marL="0" marR="0" algn="ctr">
                        <a:lnSpc>
                          <a:spcPct val="115000"/>
                        </a:lnSpc>
                        <a:spcBef>
                          <a:spcPts val="0"/>
                        </a:spcBef>
                        <a:spcAft>
                          <a:spcPts val="0"/>
                        </a:spcAft>
                      </a:pPr>
                      <a:endPar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polycarbonate</a:t>
                      </a:r>
                      <a:br>
                        <a:rPr lang="en-US" sz="1100">
                          <a:effectLst/>
                        </a:rPr>
                      </a:br>
                      <a:r>
                        <a:rPr lang="en-US" sz="1100">
                          <a:effectLst/>
                        </a:rPr>
                        <a:t>Lexan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(HO-C</a:t>
                      </a:r>
                      <a:r>
                        <a:rPr lang="en-US" sz="900" baseline="-25000">
                          <a:effectLst/>
                        </a:rPr>
                        <a:t>6</a:t>
                      </a:r>
                      <a:r>
                        <a:rPr lang="en-US" sz="1100">
                          <a:effectLst/>
                        </a:rPr>
                        <a:t>H</a:t>
                      </a:r>
                      <a:r>
                        <a:rPr lang="en-US" sz="900" baseline="-25000">
                          <a:effectLst/>
                        </a:rPr>
                        <a:t>4</a:t>
                      </a:r>
                      <a:r>
                        <a:rPr lang="en-US" sz="1100">
                          <a:effectLst/>
                        </a:rPr>
                        <a:t>-)</a:t>
                      </a:r>
                      <a:r>
                        <a:rPr lang="en-US" sz="900" baseline="-25000">
                          <a:effectLst/>
                        </a:rPr>
                        <a:t>2</a:t>
                      </a:r>
                      <a:r>
                        <a:rPr lang="en-US" sz="1100">
                          <a:effectLst/>
                        </a:rPr>
                        <a:t>C(CH</a:t>
                      </a:r>
                      <a:r>
                        <a:rPr lang="en-US" sz="900" baseline="-25000">
                          <a:effectLst/>
                        </a:rPr>
                        <a:t>3</a:t>
                      </a:r>
                      <a:r>
                        <a:rPr lang="en-US" sz="1100">
                          <a:effectLst/>
                        </a:rPr>
                        <a:t>)</a:t>
                      </a:r>
                      <a:r>
                        <a:rPr lang="en-US" sz="900" baseline="-25000">
                          <a:effectLst/>
                        </a:rPr>
                        <a:t>2</a:t>
                      </a:r>
                      <a:r>
                        <a:rPr lang="en-US" sz="1100">
                          <a:effectLst/>
                        </a:rPr>
                        <a:t/>
                      </a:r>
                      <a:br>
                        <a:rPr lang="en-US" sz="1100">
                          <a:effectLst/>
                        </a:rPr>
                      </a:br>
                      <a:r>
                        <a:rPr lang="en-US" sz="1100">
                          <a:effectLst/>
                        </a:rPr>
                        <a:t>  (Bisphenol A)</a:t>
                      </a:r>
                      <a:br>
                        <a:rPr lang="en-US" sz="1100">
                          <a:effectLst/>
                        </a:rPr>
                      </a:br>
                      <a:r>
                        <a:rPr lang="en-US" sz="1100">
                          <a:effectLst/>
                        </a:rPr>
                        <a:t>X</a:t>
                      </a:r>
                      <a:r>
                        <a:rPr lang="en-US" sz="900" baseline="-25000">
                          <a:effectLst/>
                        </a:rPr>
                        <a:t>2</a:t>
                      </a:r>
                      <a:r>
                        <a:rPr lang="en-US" sz="1100">
                          <a:effectLst/>
                        </a:rPr>
                        <a:t>C=O</a:t>
                      </a:r>
                      <a:br>
                        <a:rPr lang="en-US" sz="1100">
                          <a:effectLst/>
                        </a:rPr>
                      </a:br>
                      <a:r>
                        <a:rPr lang="en-US" sz="1100">
                          <a:effectLst/>
                        </a:rPr>
                        <a:t>  (X = OCH</a:t>
                      </a:r>
                      <a:r>
                        <a:rPr lang="en-US" sz="900" baseline="-25000">
                          <a:effectLst/>
                        </a:rPr>
                        <a:t>3</a:t>
                      </a:r>
                      <a:r>
                        <a:rPr lang="en-US" sz="1100">
                          <a:effectLst/>
                        </a:rPr>
                        <a:t> or Cl)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267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884189">
                <a:tc>
                  <a:txBody>
                    <a:bodyPr/>
                    <a:lstStyle/>
                    <a:p>
                      <a:pPr marL="0" marR="0" algn="ctr">
                        <a:lnSpc>
                          <a:spcPct val="115000"/>
                        </a:lnSpc>
                        <a:spcBef>
                          <a:spcPts val="0"/>
                        </a:spcBef>
                        <a:spcAft>
                          <a:spcPts val="0"/>
                        </a:spcAft>
                      </a:pPr>
                      <a:r>
                        <a:rPr lang="en-US" sz="1100">
                          <a:effectLst/>
                        </a:rPr>
                        <a:t/>
                      </a:r>
                      <a:br>
                        <a:rPr lang="en-US" sz="1100">
                          <a:effectLst/>
                        </a:rPr>
                      </a:br>
                      <a:r>
                        <a:rPr lang="en-US" sz="1100">
                          <a:effectLst/>
                        </a:rPr>
                        <a:t>~[CO(CH</a:t>
                      </a:r>
                      <a:r>
                        <a:rPr lang="en-US" sz="900" baseline="-25000">
                          <a:effectLst/>
                        </a:rPr>
                        <a:t>2</a:t>
                      </a:r>
                      <a:r>
                        <a:rPr lang="en-US" sz="1100">
                          <a:effectLst/>
                        </a:rPr>
                        <a:t>)</a:t>
                      </a:r>
                      <a:r>
                        <a:rPr lang="en-US" sz="900" baseline="-25000">
                          <a:effectLst/>
                        </a:rPr>
                        <a:t>4</a:t>
                      </a:r>
                      <a:r>
                        <a:rPr lang="en-US" sz="1100">
                          <a:effectLst/>
                        </a:rPr>
                        <a:t>CO-NH(CH</a:t>
                      </a:r>
                      <a:r>
                        <a:rPr lang="en-US" sz="900" baseline="-25000">
                          <a:effectLst/>
                        </a:rPr>
                        <a:t>2</a:t>
                      </a:r>
                      <a:r>
                        <a:rPr lang="en-US" sz="1100">
                          <a:effectLst/>
                        </a:rPr>
                        <a:t>)</a:t>
                      </a:r>
                      <a:r>
                        <a:rPr lang="en-US" sz="900" baseline="-25000">
                          <a:effectLst/>
                        </a:rPr>
                        <a:t>6</a:t>
                      </a:r>
                      <a:r>
                        <a:rPr lang="en-US" sz="1100">
                          <a:effectLst/>
                        </a:rPr>
                        <a:t>NH]</a:t>
                      </a:r>
                      <a:r>
                        <a:rPr lang="en-US" sz="900" baseline="-25000">
                          <a:effectLst/>
                        </a:rPr>
                        <a:t>n</a:t>
                      </a: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polyamide</a:t>
                      </a:r>
                      <a:br>
                        <a:rPr lang="en-US" sz="1100">
                          <a:effectLst/>
                        </a:rPr>
                      </a:br>
                      <a:r>
                        <a:rPr lang="en-US" sz="1100">
                          <a:effectLst/>
                        </a:rPr>
                        <a:t>Nylon 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HO</a:t>
                      </a:r>
                      <a:r>
                        <a:rPr lang="en-US" sz="900" baseline="-25000">
                          <a:effectLst/>
                        </a:rPr>
                        <a:t>2</a:t>
                      </a:r>
                      <a:r>
                        <a:rPr lang="en-US" sz="1100">
                          <a:effectLst/>
                        </a:rPr>
                        <a:t>C-(CH</a:t>
                      </a:r>
                      <a:r>
                        <a:rPr lang="en-US" sz="900" baseline="-25000">
                          <a:effectLst/>
                        </a:rPr>
                        <a:t>2</a:t>
                      </a:r>
                      <a:r>
                        <a:rPr lang="en-US" sz="1100">
                          <a:effectLst/>
                        </a:rPr>
                        <a:t>)</a:t>
                      </a:r>
                      <a:r>
                        <a:rPr lang="en-US" sz="900" baseline="-25000">
                          <a:effectLst/>
                        </a:rPr>
                        <a:t>4</a:t>
                      </a:r>
                      <a:r>
                        <a:rPr lang="en-US" sz="1100">
                          <a:effectLst/>
                        </a:rPr>
                        <a:t>-CO</a:t>
                      </a:r>
                      <a:r>
                        <a:rPr lang="en-US" sz="900" baseline="-25000">
                          <a:effectLst/>
                        </a:rPr>
                        <a:t>2</a:t>
                      </a:r>
                      <a:r>
                        <a:rPr lang="en-US" sz="1100">
                          <a:effectLst/>
                        </a:rPr>
                        <a:t>H</a:t>
                      </a:r>
                      <a:br>
                        <a:rPr lang="en-US" sz="1100">
                          <a:effectLst/>
                        </a:rPr>
                      </a:br>
                      <a:r>
                        <a:rPr lang="en-US" sz="1100">
                          <a:effectLst/>
                        </a:rPr>
                        <a:t>H</a:t>
                      </a:r>
                      <a:r>
                        <a:rPr lang="en-US" sz="900" baseline="-25000">
                          <a:effectLst/>
                        </a:rPr>
                        <a:t>2</a:t>
                      </a:r>
                      <a:r>
                        <a:rPr lang="en-US" sz="1100">
                          <a:effectLst/>
                        </a:rPr>
                        <a:t>N-(CH</a:t>
                      </a:r>
                      <a:r>
                        <a:rPr lang="en-US" sz="900" baseline="-25000">
                          <a:effectLst/>
                        </a:rPr>
                        <a:t>2</a:t>
                      </a:r>
                      <a:r>
                        <a:rPr lang="en-US" sz="1100">
                          <a:effectLst/>
                        </a:rPr>
                        <a:t>)</a:t>
                      </a:r>
                      <a:r>
                        <a:rPr lang="en-US" sz="900" baseline="-25000">
                          <a:effectLst/>
                        </a:rPr>
                        <a:t>6</a:t>
                      </a:r>
                      <a:r>
                        <a:rPr lang="en-US" sz="1100">
                          <a:effectLst/>
                        </a:rPr>
                        <a:t>-NH</a:t>
                      </a:r>
                      <a:r>
                        <a:rPr lang="en-US" sz="900" baseline="-25000">
                          <a:effectLst/>
                        </a:rPr>
                        <a:t>2</a:t>
                      </a:r>
                      <a:r>
                        <a:rPr lang="en-US" sz="900" baseline="300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265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884189">
                <a:tc>
                  <a:txBody>
                    <a:bodyPr/>
                    <a:lstStyle/>
                    <a:p>
                      <a:pPr marL="0" marR="0" algn="ctr">
                        <a:lnSpc>
                          <a:spcPct val="115000"/>
                        </a:lnSpc>
                        <a:spcBef>
                          <a:spcPts val="0"/>
                        </a:spcBef>
                        <a:spcAft>
                          <a:spcPts val="0"/>
                        </a:spcAft>
                      </a:pPr>
                      <a:r>
                        <a:rPr lang="en-US" sz="1100">
                          <a:effectLst/>
                        </a:rPr>
                        <a:t/>
                      </a:r>
                      <a:br>
                        <a:rPr lang="en-US" sz="1100">
                          <a:effectLst/>
                        </a:rPr>
                      </a:br>
                      <a:r>
                        <a:rPr lang="en-US" sz="1100">
                          <a:effectLst/>
                        </a:rPr>
                        <a:t>~[CO(CH</a:t>
                      </a:r>
                      <a:r>
                        <a:rPr lang="en-US" sz="900" baseline="-25000">
                          <a:effectLst/>
                        </a:rPr>
                        <a:t>2</a:t>
                      </a:r>
                      <a:r>
                        <a:rPr lang="en-US" sz="1100">
                          <a:effectLst/>
                        </a:rPr>
                        <a:t>)</a:t>
                      </a:r>
                      <a:r>
                        <a:rPr lang="en-US" sz="900" baseline="-25000">
                          <a:effectLst/>
                        </a:rPr>
                        <a:t>5</a:t>
                      </a:r>
                      <a:r>
                        <a:rPr lang="en-US" sz="1100">
                          <a:effectLst/>
                        </a:rPr>
                        <a:t>NH]</a:t>
                      </a:r>
                      <a:r>
                        <a:rPr lang="en-US" sz="900" baseline="-25000">
                          <a:effectLst/>
                        </a:rPr>
                        <a:t>n</a:t>
                      </a: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000" dirty="0">
                          <a:effectLst/>
                        </a:rPr>
                        <a:t>polyamide</a:t>
                      </a:r>
                      <a:br>
                        <a:rPr lang="en-US" sz="1000" dirty="0">
                          <a:effectLst/>
                        </a:rPr>
                      </a:br>
                      <a:r>
                        <a:rPr lang="en-US" sz="1000" dirty="0">
                          <a:effectLst/>
                        </a:rPr>
                        <a:t>Nylon 6</a:t>
                      </a:r>
                      <a:br>
                        <a:rPr lang="en-US" sz="1000" dirty="0">
                          <a:effectLst/>
                        </a:rPr>
                      </a:br>
                      <a:r>
                        <a:rPr lang="en-US" sz="1000" dirty="0" err="1">
                          <a:effectLst/>
                        </a:rPr>
                        <a:t>Perlon</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endParaRPr lang="en-US" sz="11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a:effectLst/>
                        </a:rPr>
                        <a:t>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15000"/>
                        </a:lnSpc>
                        <a:spcBef>
                          <a:spcPts val="0"/>
                        </a:spcBef>
                        <a:spcAft>
                          <a:spcPts val="0"/>
                        </a:spcAft>
                      </a:pPr>
                      <a:r>
                        <a:rPr lang="en-US" sz="1100" dirty="0">
                          <a:effectLst/>
                        </a:rPr>
                        <a:t>223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pic>
        <p:nvPicPr>
          <p:cNvPr id="1049" name="Picture 146" descr="p-pe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7614" y="1057545"/>
            <a:ext cx="1243013" cy="409575"/>
          </a:xfrm>
          <a:prstGeom prst="rect">
            <a:avLst/>
          </a:prstGeom>
          <a:noFill/>
          <a:extLst>
            <a:ext uri="{909E8E84-426E-40DD-AFC4-6F175D3DCCD1}">
              <a14:hiddenFill xmlns="" xmlns:a14="http://schemas.microsoft.com/office/drawing/2010/main">
                <a:solidFill>
                  <a:srgbClr val="FFFFFF"/>
                </a:solidFill>
              </a14:hiddenFill>
            </a:ext>
          </a:extLst>
        </p:spPr>
      </p:pic>
      <p:pic>
        <p:nvPicPr>
          <p:cNvPr id="1048" name="Picture 148" descr="m-pe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65565" y="2111096"/>
            <a:ext cx="1257300" cy="571500"/>
          </a:xfrm>
          <a:prstGeom prst="rect">
            <a:avLst/>
          </a:prstGeom>
          <a:noFill/>
          <a:extLst>
            <a:ext uri="{909E8E84-426E-40DD-AFC4-6F175D3DCCD1}">
              <a14:hiddenFill xmlns="" xmlns:a14="http://schemas.microsoft.com/office/drawing/2010/main">
                <a:solidFill>
                  <a:srgbClr val="FFFFFF"/>
                </a:solidFill>
              </a14:hiddenFill>
            </a:ext>
          </a:extLst>
        </p:spPr>
      </p:pic>
      <p:pic>
        <p:nvPicPr>
          <p:cNvPr id="1047" name="Picture 150" descr="lexan"/>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851278" y="3320677"/>
            <a:ext cx="1285875" cy="514350"/>
          </a:xfrm>
          <a:prstGeom prst="rect">
            <a:avLst/>
          </a:prstGeom>
          <a:noFill/>
          <a:extLst>
            <a:ext uri="{909E8E84-426E-40DD-AFC4-6F175D3DCCD1}">
              <a14:hiddenFill xmlns="" xmlns:a14="http://schemas.microsoft.com/office/drawing/2010/main">
                <a:solidFill>
                  <a:srgbClr val="FFFFFF"/>
                </a:solidFill>
              </a14:hiddenFill>
            </a:ext>
          </a:extLst>
        </p:spPr>
      </p:pic>
      <p:pic>
        <p:nvPicPr>
          <p:cNvPr id="1046" name="Picture 158" descr="cprlactm"/>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653672" y="5596427"/>
            <a:ext cx="641765" cy="690069"/>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26"/>
          <p:cNvSpPr>
            <a:spLocks noChangeArrowheads="1"/>
          </p:cNvSpPr>
          <p:nvPr/>
        </p:nvSpPr>
        <p:spPr bwMode="auto">
          <a:xfrm>
            <a:off x="2614593" y="1399654"/>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 xmlns:p14="http://schemas.microsoft.com/office/powerpoint/2010/main" val="19559489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35878"/>
          </a:xfrm>
        </p:spPr>
        <p:txBody>
          <a:bodyPr>
            <a:normAutofit/>
          </a:bodyPr>
          <a:lstStyle/>
          <a:p>
            <a:pPr algn="l"/>
            <a:r>
              <a:rPr lang="en-US" sz="2800" b="1" dirty="0"/>
              <a:t>2. Thermosetting vs. Thermoplastic Polymers</a:t>
            </a:r>
            <a:endParaRPr lang="en-US" sz="2800" dirty="0"/>
          </a:p>
        </p:txBody>
      </p:sp>
      <p:sp>
        <p:nvSpPr>
          <p:cNvPr id="3" name="Content Placeholder 2"/>
          <p:cNvSpPr>
            <a:spLocks noGrp="1"/>
          </p:cNvSpPr>
          <p:nvPr>
            <p:ph idx="1"/>
          </p:nvPr>
        </p:nvSpPr>
        <p:spPr>
          <a:xfrm>
            <a:off x="928662" y="1357298"/>
            <a:ext cx="8003559" cy="4351338"/>
          </a:xfrm>
        </p:spPr>
        <p:txBody>
          <a:bodyPr>
            <a:normAutofit fontScale="85000" lnSpcReduction="20000"/>
          </a:bodyPr>
          <a:lstStyle/>
          <a:p>
            <a:r>
              <a:rPr lang="en-US" dirty="0"/>
              <a:t>Most of the polymers described above are classified as </a:t>
            </a:r>
            <a:r>
              <a:rPr lang="en-US" b="1" dirty="0"/>
              <a:t>thermoplastic</a:t>
            </a:r>
            <a:r>
              <a:rPr lang="en-US" dirty="0"/>
              <a:t>. This reflects the fact that above </a:t>
            </a:r>
            <a:r>
              <a:rPr lang="en-US" dirty="0" err="1"/>
              <a:t>T</a:t>
            </a:r>
            <a:r>
              <a:rPr lang="en-US" baseline="-25000" dirty="0" err="1"/>
              <a:t>g</a:t>
            </a:r>
            <a:r>
              <a:rPr lang="en-US" dirty="0"/>
              <a:t> they may be shaped or pressed into molds, spun or cast from melts or dissolved in suitable solvents for later fashioning</a:t>
            </a:r>
            <a:r>
              <a:rPr lang="en-US" dirty="0" smtClean="0"/>
              <a:t>.</a:t>
            </a:r>
          </a:p>
          <a:p>
            <a:r>
              <a:rPr lang="en-US" dirty="0"/>
              <a:t>Another group of polymers, characterized by a high degree of cross-linking, resist deformation and solution once their final morphology is achieved. Such polymers are usually prepared in molds that yield the desired object. Because these polymers, once formed, cannot be reshaped by heating, they are called </a:t>
            </a:r>
            <a:r>
              <a:rPr lang="en-US" b="1" dirty="0"/>
              <a:t>thermosets</a:t>
            </a:r>
            <a:r>
              <a:rPr lang="en-US" dirty="0"/>
              <a:t> .</a:t>
            </a:r>
          </a:p>
        </p:txBody>
      </p:sp>
    </p:spTree>
    <p:extLst>
      <p:ext uri="{BB962C8B-B14F-4D97-AF65-F5344CB8AC3E}">
        <p14:creationId xmlns="" xmlns:p14="http://schemas.microsoft.com/office/powerpoint/2010/main" val="14678805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p14="http://schemas.microsoft.com/office/powerpoint/2010/main" val="3468222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1538" y="500042"/>
            <a:ext cx="7886700" cy="5605483"/>
          </a:xfrm>
        </p:spPr>
        <p:txBody>
          <a:bodyPr>
            <a:normAutofit/>
          </a:bodyPr>
          <a:lstStyle/>
          <a:p>
            <a:pPr marL="0" indent="0">
              <a:buNone/>
            </a:pPr>
            <a:r>
              <a:rPr lang="en-US" sz="2400" dirty="0"/>
              <a:t>Unlike simpler pure compounds, most polymers are not composed of identical molecules. </a:t>
            </a:r>
            <a:endParaRPr lang="en-US" sz="2400" dirty="0" smtClean="0"/>
          </a:p>
          <a:p>
            <a:pPr marL="0" indent="0">
              <a:buNone/>
            </a:pPr>
            <a:r>
              <a:rPr lang="en-US" sz="2400" dirty="0"/>
              <a:t>Two experimentally determined values are common</a:t>
            </a:r>
            <a:r>
              <a:rPr lang="en-US" sz="2400" dirty="0" smtClean="0"/>
              <a:t>:</a:t>
            </a:r>
          </a:p>
          <a:p>
            <a:pPr marL="514350" indent="-514350" algn="just">
              <a:buFont typeface="+mj-lt"/>
              <a:buAutoNum type="alphaUcPeriod"/>
            </a:pPr>
            <a:r>
              <a:rPr lang="en-US" sz="2400" dirty="0" smtClean="0"/>
              <a:t> </a:t>
            </a:r>
            <a:r>
              <a:rPr lang="en-US" sz="2400" b="1" dirty="0" err="1"/>
              <a:t>M</a:t>
            </a:r>
            <a:r>
              <a:rPr lang="en-US" sz="2400" b="1" baseline="-25000" dirty="0" err="1"/>
              <a:t>n</a:t>
            </a:r>
            <a:r>
              <a:rPr lang="en-US" sz="2400" dirty="0"/>
              <a:t> , the number average molecular weight, is calculated from the mole fraction distribution of different sized molecules in a </a:t>
            </a:r>
            <a:r>
              <a:rPr lang="en-US" sz="2400" dirty="0" smtClean="0"/>
              <a:t>sample.</a:t>
            </a:r>
          </a:p>
          <a:p>
            <a:pPr marL="514350" indent="-514350" algn="just">
              <a:buFont typeface="+mj-lt"/>
              <a:buAutoNum type="alphaUcPeriod"/>
            </a:pPr>
            <a:r>
              <a:rPr lang="en-US" sz="2400" b="1" dirty="0" smtClean="0"/>
              <a:t>M</a:t>
            </a:r>
            <a:r>
              <a:rPr lang="en-US" sz="2400" b="1" baseline="-25000" dirty="0" smtClean="0"/>
              <a:t>w</a:t>
            </a:r>
            <a:r>
              <a:rPr lang="en-US" sz="2400" dirty="0" smtClean="0"/>
              <a:t> </a:t>
            </a:r>
            <a:r>
              <a:rPr lang="en-US" sz="2400" dirty="0"/>
              <a:t>, the weight average molecular weight, is calculated from the weight fraction distribution of different sized molecules</a:t>
            </a:r>
            <a:r>
              <a:rPr lang="en-US" sz="2400" dirty="0" smtClean="0"/>
              <a:t>.</a:t>
            </a:r>
          </a:p>
          <a:p>
            <a:pPr marL="0" indent="0" algn="just">
              <a:buNone/>
            </a:pPr>
            <a:endParaRPr lang="en-US" sz="2400" dirty="0"/>
          </a:p>
        </p:txBody>
      </p:sp>
      <p:pic>
        <p:nvPicPr>
          <p:cNvPr id="4" name="Picture 3" descr="C:\Documents and Settings\SANAN\Desktop\polmwts.gif"/>
          <p:cNvPicPr/>
          <p:nvPr/>
        </p:nvPicPr>
        <p:blipFill>
          <a:blip r:embed="rId2" cstate="print"/>
          <a:srcRect/>
          <a:stretch>
            <a:fillRect/>
          </a:stretch>
        </p:blipFill>
        <p:spPr bwMode="auto">
          <a:xfrm>
            <a:off x="1186502" y="3837581"/>
            <a:ext cx="7155693" cy="2339383"/>
          </a:xfrm>
          <a:prstGeom prst="rect">
            <a:avLst/>
          </a:prstGeom>
          <a:noFill/>
          <a:ln w="9525">
            <a:noFill/>
            <a:miter lim="800000"/>
            <a:headEnd/>
            <a:tailEnd/>
          </a:ln>
        </p:spPr>
      </p:pic>
    </p:spTree>
    <p:extLst>
      <p:ext uri="{BB962C8B-B14F-4D97-AF65-F5344CB8AC3E}">
        <p14:creationId xmlns="" xmlns:p14="http://schemas.microsoft.com/office/powerpoint/2010/main" val="415465508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3831463318"/>
              </p:ext>
            </p:extLst>
          </p:nvPr>
        </p:nvGraphicFramePr>
        <p:xfrm>
          <a:off x="153537" y="177419"/>
          <a:ext cx="8710685" cy="8800664"/>
        </p:xfrm>
        <a:graphic>
          <a:graphicData uri="http://schemas.openxmlformats.org/drawingml/2006/table">
            <a:tbl>
              <a:tblPr firstRow="1" firstCol="1" bandRow="1">
                <a:tableStyleId>{5C22544A-7EE6-4342-B048-85BDC9FD1C3A}</a:tableStyleId>
              </a:tblPr>
              <a:tblGrid>
                <a:gridCol w="1742137"/>
                <a:gridCol w="1742137"/>
                <a:gridCol w="1742137"/>
                <a:gridCol w="1742137"/>
                <a:gridCol w="1742137"/>
              </a:tblGrid>
              <a:tr h="301554">
                <a:tc gridSpan="5">
                  <a:txBody>
                    <a:bodyPr/>
                    <a:lstStyle/>
                    <a:p>
                      <a:pPr marL="0" marR="0" algn="ctr">
                        <a:lnSpc>
                          <a:spcPct val="115000"/>
                        </a:lnSpc>
                        <a:spcBef>
                          <a:spcPts val="0"/>
                        </a:spcBef>
                        <a:spcAft>
                          <a:spcPts val="1000"/>
                        </a:spcAft>
                      </a:pPr>
                      <a:r>
                        <a:rPr lang="en-US" sz="2000">
                          <a:effectLst/>
                        </a:rPr>
                        <a:t>Some Common Addition Polymers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5162">
                <a:tc>
                  <a:txBody>
                    <a:bodyPr/>
                    <a:lstStyle/>
                    <a:p>
                      <a:pPr marL="0" marR="0" algn="ctr">
                        <a:lnSpc>
                          <a:spcPct val="115000"/>
                        </a:lnSpc>
                        <a:spcBef>
                          <a:spcPts val="0"/>
                        </a:spcBef>
                        <a:spcAft>
                          <a:spcPts val="1000"/>
                        </a:spcAft>
                      </a:pPr>
                      <a:r>
                        <a:rPr lang="en-US" sz="1400">
                          <a:effectLst/>
                        </a:rPr>
                        <a:t>Name(s)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gn="ctr">
                        <a:lnSpc>
                          <a:spcPct val="115000"/>
                        </a:lnSpc>
                        <a:spcBef>
                          <a:spcPts val="0"/>
                        </a:spcBef>
                        <a:spcAft>
                          <a:spcPts val="1000"/>
                        </a:spcAft>
                      </a:pPr>
                      <a:r>
                        <a:rPr lang="en-US" sz="1400">
                          <a:effectLst/>
                        </a:rPr>
                        <a:t>Formula</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gn="ctr">
                        <a:lnSpc>
                          <a:spcPct val="115000"/>
                        </a:lnSpc>
                        <a:spcBef>
                          <a:spcPts val="0"/>
                        </a:spcBef>
                        <a:spcAft>
                          <a:spcPts val="1000"/>
                        </a:spcAft>
                      </a:pPr>
                      <a:r>
                        <a:rPr lang="en-US" sz="1400">
                          <a:effectLst/>
                        </a:rPr>
                        <a:t>Monomer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gn="ctr">
                        <a:lnSpc>
                          <a:spcPct val="115000"/>
                        </a:lnSpc>
                        <a:spcBef>
                          <a:spcPts val="0"/>
                        </a:spcBef>
                        <a:spcAft>
                          <a:spcPts val="1000"/>
                        </a:spcAft>
                      </a:pPr>
                      <a:r>
                        <a:rPr lang="en-US" sz="1400">
                          <a:effectLst/>
                        </a:rPr>
                        <a:t>Properties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gn="ctr">
                        <a:lnSpc>
                          <a:spcPct val="115000"/>
                        </a:lnSpc>
                        <a:spcBef>
                          <a:spcPts val="0"/>
                        </a:spcBef>
                        <a:spcAft>
                          <a:spcPts val="1000"/>
                        </a:spcAft>
                      </a:pPr>
                      <a:r>
                        <a:rPr lang="en-US" sz="1400">
                          <a:effectLst/>
                        </a:rPr>
                        <a:t>Uses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Polyethylene</a:t>
                      </a:r>
                      <a:br>
                        <a:rPr lang="en-US" sz="1400">
                          <a:effectLst/>
                        </a:rPr>
                      </a:br>
                      <a:r>
                        <a:rPr lang="en-US" sz="1400">
                          <a:effectLst/>
                        </a:rPr>
                        <a:t>low density (LDPE)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ethylene</a:t>
                      </a:r>
                      <a:br>
                        <a:rPr lang="en-US" sz="1400">
                          <a:effectLst/>
                        </a:rPr>
                      </a:br>
                      <a:r>
                        <a:rPr lang="en-US" sz="1400">
                          <a:effectLst/>
                        </a:rPr>
                        <a:t>CH</a:t>
                      </a:r>
                      <a:r>
                        <a:rPr lang="en-US" sz="1200" baseline="-25000">
                          <a:effectLst/>
                        </a:rPr>
                        <a:t>2</a:t>
                      </a:r>
                      <a:r>
                        <a:rPr lang="en-US" sz="1400">
                          <a:effectLst/>
                        </a:rPr>
                        <a:t>=CH</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soft, waxy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film wrap, plastic bags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Polyethylene</a:t>
                      </a:r>
                      <a:br>
                        <a:rPr lang="en-US" sz="1400">
                          <a:effectLst/>
                        </a:rPr>
                      </a:br>
                      <a:r>
                        <a:rPr lang="en-US" sz="1400">
                          <a:effectLst/>
                        </a:rPr>
                        <a:t>high density (HDPE)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ethylene</a:t>
                      </a:r>
                      <a:br>
                        <a:rPr lang="en-US" sz="1400">
                          <a:effectLst/>
                        </a:rPr>
                      </a:br>
                      <a:r>
                        <a:rPr lang="en-US" sz="1400">
                          <a:effectLst/>
                        </a:rPr>
                        <a:t>CH</a:t>
                      </a:r>
                      <a:r>
                        <a:rPr lang="en-US" sz="1200" baseline="-25000">
                          <a:effectLst/>
                        </a:rPr>
                        <a:t>2</a:t>
                      </a:r>
                      <a:r>
                        <a:rPr lang="en-US" sz="1400">
                          <a:effectLst/>
                        </a:rPr>
                        <a:t>=CH</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rigid, translucent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electrical insulation</a:t>
                      </a:r>
                      <a:br>
                        <a:rPr lang="en-US" sz="1400">
                          <a:effectLst/>
                        </a:rPr>
                      </a:br>
                      <a:r>
                        <a:rPr lang="en-US" sz="1400">
                          <a:effectLst/>
                        </a:rPr>
                        <a:t>bottles, toys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Polypropylene</a:t>
                      </a:r>
                      <a:br>
                        <a:rPr lang="en-US" sz="1400">
                          <a:effectLst/>
                        </a:rPr>
                      </a:br>
                      <a:r>
                        <a:rPr lang="en-US" sz="1400">
                          <a:effectLst/>
                        </a:rPr>
                        <a:t>(PP) different grades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-CH(CH</a:t>
                      </a:r>
                      <a:r>
                        <a:rPr lang="en-US" sz="1200" baseline="-25000">
                          <a:effectLst/>
                        </a:rPr>
                        <a:t>3</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propylene</a:t>
                      </a:r>
                      <a:br>
                        <a:rPr lang="en-US" sz="1400">
                          <a:effectLst/>
                        </a:rPr>
                      </a:br>
                      <a:r>
                        <a:rPr lang="en-US" sz="1400">
                          <a:effectLst/>
                        </a:rPr>
                        <a:t>CH</a:t>
                      </a:r>
                      <a:r>
                        <a:rPr lang="en-US" sz="1200" baseline="-25000">
                          <a:effectLst/>
                        </a:rPr>
                        <a:t>2</a:t>
                      </a:r>
                      <a:r>
                        <a:rPr lang="en-US" sz="1400">
                          <a:effectLst/>
                        </a:rPr>
                        <a:t>=CHCH</a:t>
                      </a:r>
                      <a:r>
                        <a:rPr lang="en-US" sz="1200" baseline="-250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u="sng">
                          <a:effectLst/>
                        </a:rPr>
                        <a:t>atactic</a:t>
                      </a:r>
                      <a:r>
                        <a:rPr lang="en-US" sz="1400">
                          <a:effectLst/>
                        </a:rPr>
                        <a:t>: soft, elastic solid</a:t>
                      </a:r>
                      <a:br>
                        <a:rPr lang="en-US" sz="1400">
                          <a:effectLst/>
                        </a:rPr>
                      </a:br>
                      <a:r>
                        <a:rPr lang="en-US" sz="1400" u="sng">
                          <a:effectLst/>
                        </a:rPr>
                        <a:t>isotactic</a:t>
                      </a:r>
                      <a:r>
                        <a:rPr lang="en-US" sz="1400">
                          <a:effectLst/>
                        </a:rPr>
                        <a:t>: hard, strong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similar to LDPE</a:t>
                      </a:r>
                      <a:br>
                        <a:rPr lang="en-US" sz="1400">
                          <a:effectLst/>
                        </a:rPr>
                      </a:br>
                      <a:r>
                        <a:rPr lang="en-US" sz="1400">
                          <a:effectLst/>
                        </a:rPr>
                        <a:t>carpet, upholstery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Poly(vinyl chloride)</a:t>
                      </a:r>
                      <a:br>
                        <a:rPr lang="en-US" sz="1400">
                          <a:effectLst/>
                        </a:rPr>
                      </a:br>
                      <a:r>
                        <a:rPr lang="en-US" sz="1400">
                          <a:effectLst/>
                        </a:rPr>
                        <a:t>(PVC)</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-CHCl)</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vinyl chloride</a:t>
                      </a:r>
                      <a:br>
                        <a:rPr lang="en-US" sz="1400">
                          <a:effectLst/>
                        </a:rPr>
                      </a:br>
                      <a:r>
                        <a:rPr lang="en-US" sz="1400">
                          <a:effectLst/>
                        </a:rPr>
                        <a:t>CH</a:t>
                      </a:r>
                      <a:r>
                        <a:rPr lang="en-US" sz="1200" baseline="-25000">
                          <a:effectLst/>
                        </a:rPr>
                        <a:t>2</a:t>
                      </a:r>
                      <a:r>
                        <a:rPr lang="en-US" sz="1400">
                          <a:effectLst/>
                        </a:rPr>
                        <a:t>=CHCl</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strong rigid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pipes, siding, flooring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Poly(vinylidene chloride)</a:t>
                      </a:r>
                      <a:br>
                        <a:rPr lang="en-US" sz="1400">
                          <a:effectLst/>
                        </a:rPr>
                      </a:br>
                      <a:r>
                        <a:rPr lang="en-US" sz="1400">
                          <a:effectLst/>
                        </a:rPr>
                        <a:t>(Saran A)</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-CCl</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vinylidene chloride</a:t>
                      </a:r>
                      <a:br>
                        <a:rPr lang="en-US" sz="1400">
                          <a:effectLst/>
                        </a:rPr>
                      </a:br>
                      <a:r>
                        <a:rPr lang="en-US" sz="1400">
                          <a:effectLst/>
                        </a:rPr>
                        <a:t>CH</a:t>
                      </a:r>
                      <a:r>
                        <a:rPr lang="en-US" sz="1200" baseline="-25000">
                          <a:effectLst/>
                        </a:rPr>
                        <a:t>2</a:t>
                      </a:r>
                      <a:r>
                        <a:rPr lang="en-US" sz="1400">
                          <a:effectLst/>
                        </a:rPr>
                        <a:t>=CCl</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dense, high-melting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seat covers, films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Polystyrene</a:t>
                      </a:r>
                      <a:br>
                        <a:rPr lang="en-US" sz="1400">
                          <a:effectLst/>
                        </a:rPr>
                      </a:br>
                      <a:r>
                        <a:rPr lang="en-US" sz="1400">
                          <a:effectLst/>
                        </a:rPr>
                        <a:t>(PS)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a:t>
                      </a:r>
                      <a:r>
                        <a:rPr lang="en-US" sz="1200" baseline="-25000">
                          <a:effectLst/>
                        </a:rPr>
                        <a:t>6</a:t>
                      </a:r>
                      <a:r>
                        <a:rPr lang="en-US" sz="1400">
                          <a:effectLst/>
                        </a:rPr>
                        <a:t>H</a:t>
                      </a:r>
                      <a:r>
                        <a:rPr lang="en-US" sz="1200" baseline="-25000">
                          <a:effectLst/>
                        </a:rPr>
                        <a:t>5</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styrene</a:t>
                      </a:r>
                      <a:br>
                        <a:rPr lang="en-US" sz="1400">
                          <a:effectLst/>
                        </a:rPr>
                      </a:br>
                      <a:r>
                        <a:rPr lang="en-US" sz="1400">
                          <a:effectLst/>
                        </a:rPr>
                        <a:t>CH</a:t>
                      </a:r>
                      <a:r>
                        <a:rPr lang="en-US" sz="1200" baseline="-25000">
                          <a:effectLst/>
                        </a:rPr>
                        <a:t>2</a:t>
                      </a:r>
                      <a:r>
                        <a:rPr lang="en-US" sz="1400">
                          <a:effectLst/>
                        </a:rPr>
                        <a:t>=CHC</a:t>
                      </a:r>
                      <a:r>
                        <a:rPr lang="en-US" sz="1200" baseline="-25000">
                          <a:effectLst/>
                        </a:rPr>
                        <a:t>6</a:t>
                      </a:r>
                      <a:r>
                        <a:rPr lang="en-US" sz="1400">
                          <a:effectLst/>
                        </a:rPr>
                        <a:t>H</a:t>
                      </a:r>
                      <a:r>
                        <a:rPr lang="en-US" sz="1200" baseline="-25000">
                          <a:effectLst/>
                        </a:rPr>
                        <a:t>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hard, rigid, clear solid</a:t>
                      </a:r>
                      <a:br>
                        <a:rPr lang="en-US" sz="1400">
                          <a:effectLst/>
                        </a:rPr>
                      </a:br>
                      <a:r>
                        <a:rPr lang="en-US" sz="1400">
                          <a:effectLst/>
                        </a:rPr>
                        <a:t>soluble in organic solvents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toys, cabinets</a:t>
                      </a:r>
                      <a:br>
                        <a:rPr lang="en-US" sz="1400">
                          <a:effectLst/>
                        </a:rPr>
                      </a:br>
                      <a:r>
                        <a:rPr lang="en-US" sz="1400">
                          <a:effectLst/>
                        </a:rPr>
                        <a:t>packaging (foamed)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Polyacrylonitrile</a:t>
                      </a:r>
                      <a:br>
                        <a:rPr lang="en-US" sz="1400">
                          <a:effectLst/>
                        </a:rPr>
                      </a:br>
                      <a:r>
                        <a:rPr lang="en-US" sz="1400">
                          <a:effectLst/>
                        </a:rPr>
                        <a:t>(PAN, Orlon, Acrilan)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-CHCN)</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acrylonitrile</a:t>
                      </a:r>
                      <a:br>
                        <a:rPr lang="en-US" sz="1400">
                          <a:effectLst/>
                        </a:rPr>
                      </a:br>
                      <a:r>
                        <a:rPr lang="en-US" sz="1400">
                          <a:effectLst/>
                        </a:rPr>
                        <a:t>CH</a:t>
                      </a:r>
                      <a:r>
                        <a:rPr lang="en-US" sz="1200" baseline="-25000">
                          <a:effectLst/>
                        </a:rPr>
                        <a:t>2</a:t>
                      </a:r>
                      <a:r>
                        <a:rPr lang="en-US" sz="1400">
                          <a:effectLst/>
                        </a:rPr>
                        <a:t>=CHCN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high-melting solid</a:t>
                      </a:r>
                      <a:br>
                        <a:rPr lang="en-US" sz="1400">
                          <a:effectLst/>
                        </a:rPr>
                      </a:br>
                      <a:r>
                        <a:rPr lang="en-US" sz="1400">
                          <a:effectLst/>
                        </a:rPr>
                        <a:t>soluble in organic solvents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rugs, blankets</a:t>
                      </a:r>
                      <a:br>
                        <a:rPr lang="en-US" sz="1400">
                          <a:effectLst/>
                        </a:rPr>
                      </a:br>
                      <a:r>
                        <a:rPr lang="en-US" sz="1400">
                          <a:effectLst/>
                        </a:rPr>
                        <a:t>clothing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Polytetrafluoroethylene</a:t>
                      </a:r>
                      <a:br>
                        <a:rPr lang="en-US" sz="1400">
                          <a:effectLst/>
                        </a:rPr>
                      </a:br>
                      <a:r>
                        <a:rPr lang="en-US" sz="1400">
                          <a:effectLst/>
                        </a:rPr>
                        <a:t>(PTFE, Teflon)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–(CF</a:t>
                      </a:r>
                      <a:r>
                        <a:rPr lang="en-US" sz="1200" baseline="-25000">
                          <a:effectLst/>
                        </a:rPr>
                        <a:t>2</a:t>
                      </a:r>
                      <a:r>
                        <a:rPr lang="en-US" sz="1400">
                          <a:effectLst/>
                        </a:rPr>
                        <a:t>-CF</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tetrafluoroethylene</a:t>
                      </a:r>
                      <a:br>
                        <a:rPr lang="en-US" sz="1400">
                          <a:effectLst/>
                        </a:rPr>
                      </a:br>
                      <a:r>
                        <a:rPr lang="en-US" sz="1400">
                          <a:effectLst/>
                        </a:rPr>
                        <a:t>CF</a:t>
                      </a:r>
                      <a:r>
                        <a:rPr lang="en-US" sz="1200" baseline="-25000">
                          <a:effectLst/>
                        </a:rPr>
                        <a:t>2</a:t>
                      </a:r>
                      <a:r>
                        <a:rPr lang="en-US" sz="1400">
                          <a:effectLst/>
                        </a:rPr>
                        <a:t>=CF</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resistant, smooth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non-stick surfaces</a:t>
                      </a:r>
                      <a:br>
                        <a:rPr lang="en-US" sz="1400">
                          <a:effectLst/>
                        </a:rPr>
                      </a:br>
                      <a:r>
                        <a:rPr lang="en-US" sz="1400">
                          <a:effectLst/>
                        </a:rPr>
                        <a:t>electrical insulation</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Poly(methyl methacrylate)</a:t>
                      </a:r>
                      <a:br>
                        <a:rPr lang="en-US" sz="1400">
                          <a:effectLst/>
                        </a:rPr>
                      </a:br>
                      <a:r>
                        <a:rPr lang="en-US" sz="1400">
                          <a:effectLst/>
                        </a:rPr>
                        <a:t>(PMMA, Lucite, Plexiglas)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-C(CH</a:t>
                      </a:r>
                      <a:r>
                        <a:rPr lang="en-US" sz="1200" baseline="-25000">
                          <a:effectLst/>
                        </a:rPr>
                        <a:t>3</a:t>
                      </a:r>
                      <a:r>
                        <a:rPr lang="en-US" sz="1400">
                          <a:effectLst/>
                        </a:rPr>
                        <a:t>)CO</a:t>
                      </a:r>
                      <a:r>
                        <a:rPr lang="en-US" sz="1200" baseline="-25000">
                          <a:effectLst/>
                        </a:rPr>
                        <a:t>2</a:t>
                      </a:r>
                      <a:r>
                        <a:rPr lang="en-US" sz="1400">
                          <a:effectLst/>
                        </a:rPr>
                        <a:t>CH</a:t>
                      </a:r>
                      <a:r>
                        <a:rPr lang="en-US" sz="1200" baseline="-25000">
                          <a:effectLst/>
                        </a:rPr>
                        <a:t>3</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methyl methacrylate</a:t>
                      </a:r>
                      <a:br>
                        <a:rPr lang="en-US" sz="1400">
                          <a:effectLst/>
                        </a:rPr>
                      </a:br>
                      <a:r>
                        <a:rPr lang="en-US" sz="1400">
                          <a:effectLst/>
                        </a:rPr>
                        <a:t>CH</a:t>
                      </a:r>
                      <a:r>
                        <a:rPr lang="en-US" sz="1200" baseline="-25000">
                          <a:effectLst/>
                        </a:rPr>
                        <a:t>2</a:t>
                      </a:r>
                      <a:r>
                        <a:rPr lang="en-US" sz="1400">
                          <a:effectLst/>
                        </a:rPr>
                        <a:t>=C(CH</a:t>
                      </a:r>
                      <a:r>
                        <a:rPr lang="en-US" sz="1200" baseline="-25000">
                          <a:effectLst/>
                        </a:rPr>
                        <a:t>3</a:t>
                      </a:r>
                      <a:r>
                        <a:rPr lang="en-US" sz="1400">
                          <a:effectLst/>
                        </a:rPr>
                        <a:t>)CO</a:t>
                      </a:r>
                      <a:r>
                        <a:rPr lang="en-US" sz="1200" baseline="-25000">
                          <a:effectLst/>
                        </a:rPr>
                        <a:t>2</a:t>
                      </a:r>
                      <a:r>
                        <a:rPr lang="en-US" sz="1400">
                          <a:effectLst/>
                        </a:rPr>
                        <a:t>CH</a:t>
                      </a:r>
                      <a:r>
                        <a:rPr lang="en-US" sz="1200" baseline="-250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hard, transparent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lighting covers, signs</a:t>
                      </a:r>
                      <a:br>
                        <a:rPr lang="en-US" sz="1400">
                          <a:effectLst/>
                        </a:rPr>
                      </a:br>
                      <a:r>
                        <a:rPr lang="en-US" sz="1400">
                          <a:effectLst/>
                        </a:rPr>
                        <a:t>skylights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Poly(vinyl acetate)</a:t>
                      </a:r>
                      <a:br>
                        <a:rPr lang="en-US" sz="1400">
                          <a:effectLst/>
                        </a:rPr>
                      </a:br>
                      <a:r>
                        <a:rPr lang="en-US" sz="1400">
                          <a:effectLst/>
                        </a:rPr>
                        <a:t>(PVAc)</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-CHOCOCH</a:t>
                      </a:r>
                      <a:r>
                        <a:rPr lang="en-US" sz="1200" baseline="-25000">
                          <a:effectLst/>
                        </a:rPr>
                        <a:t>3</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vinyl acetate</a:t>
                      </a:r>
                      <a:br>
                        <a:rPr lang="en-US" sz="1400">
                          <a:effectLst/>
                        </a:rPr>
                      </a:br>
                      <a:r>
                        <a:rPr lang="en-US" sz="1400">
                          <a:effectLst/>
                        </a:rPr>
                        <a:t>CH</a:t>
                      </a:r>
                      <a:r>
                        <a:rPr lang="en-US" sz="1200" baseline="-25000">
                          <a:effectLst/>
                        </a:rPr>
                        <a:t>2</a:t>
                      </a:r>
                      <a:r>
                        <a:rPr lang="en-US" sz="1400">
                          <a:effectLst/>
                        </a:rPr>
                        <a:t>=CHOCOCH</a:t>
                      </a:r>
                      <a:r>
                        <a:rPr lang="en-US" sz="1200" baseline="-250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soft, sticky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latex paints, adhesives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cis-Polyisoprene</a:t>
                      </a:r>
                      <a:br>
                        <a:rPr lang="en-US" sz="1400">
                          <a:effectLst/>
                        </a:rPr>
                      </a:br>
                      <a:r>
                        <a:rPr lang="en-US" sz="1400">
                          <a:effectLst/>
                        </a:rPr>
                        <a:t>natural rubber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-CH=C(CH</a:t>
                      </a:r>
                      <a:r>
                        <a:rPr lang="en-US" sz="1200" baseline="-25000">
                          <a:effectLst/>
                        </a:rPr>
                        <a:t>3</a:t>
                      </a:r>
                      <a:r>
                        <a:rPr lang="en-US" sz="1400">
                          <a:effectLst/>
                        </a:rPr>
                        <a:t>)-CH</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isoprene</a:t>
                      </a:r>
                      <a:br>
                        <a:rPr lang="en-US" sz="1400">
                          <a:effectLst/>
                        </a:rPr>
                      </a:br>
                      <a:r>
                        <a:rPr lang="en-US" sz="1400">
                          <a:effectLst/>
                        </a:rPr>
                        <a:t>CH</a:t>
                      </a:r>
                      <a:r>
                        <a:rPr lang="en-US" sz="1200" baseline="-25000">
                          <a:effectLst/>
                        </a:rPr>
                        <a:t>2</a:t>
                      </a:r>
                      <a:r>
                        <a:rPr lang="en-US" sz="1400">
                          <a:effectLst/>
                        </a:rPr>
                        <a:t>=CH-C(CH</a:t>
                      </a:r>
                      <a:r>
                        <a:rPr lang="en-US" sz="1200" baseline="-25000">
                          <a:effectLst/>
                        </a:rPr>
                        <a:t>3</a:t>
                      </a:r>
                      <a:r>
                        <a:rPr lang="en-US" sz="1400">
                          <a:effectLst/>
                        </a:rPr>
                        <a:t>)=CH</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soft, sticky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requires vulcanization</a:t>
                      </a:r>
                      <a:br>
                        <a:rPr lang="en-US" sz="1400">
                          <a:effectLst/>
                        </a:rPr>
                      </a:br>
                      <a:r>
                        <a:rPr lang="en-US" sz="1400">
                          <a:effectLst/>
                        </a:rPr>
                        <a:t>for practical use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r h="510322">
                <a:tc>
                  <a:txBody>
                    <a:bodyPr/>
                    <a:lstStyle/>
                    <a:p>
                      <a:pPr marL="0" marR="0">
                        <a:lnSpc>
                          <a:spcPct val="115000"/>
                        </a:lnSpc>
                        <a:spcBef>
                          <a:spcPts val="0"/>
                        </a:spcBef>
                        <a:spcAft>
                          <a:spcPts val="0"/>
                        </a:spcAft>
                      </a:pPr>
                      <a:r>
                        <a:rPr lang="en-US" sz="1400">
                          <a:effectLst/>
                        </a:rPr>
                        <a:t>Polychloroprene (cis + trans)</a:t>
                      </a:r>
                      <a:br>
                        <a:rPr lang="en-US" sz="1400">
                          <a:effectLst/>
                        </a:rPr>
                      </a:br>
                      <a:r>
                        <a:rPr lang="en-US" sz="1400">
                          <a:effectLst/>
                        </a:rPr>
                        <a:t>(Neoprene)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a:t>
                      </a:r>
                      <a:r>
                        <a:rPr lang="en-US" sz="1200" baseline="-25000">
                          <a:effectLst/>
                        </a:rPr>
                        <a:t>2</a:t>
                      </a:r>
                      <a:r>
                        <a:rPr lang="en-US" sz="1400">
                          <a:effectLst/>
                        </a:rPr>
                        <a:t>-CH=CCl-CH</a:t>
                      </a:r>
                      <a:r>
                        <a:rPr lang="en-US" sz="1200" baseline="-25000">
                          <a:effectLst/>
                        </a:rPr>
                        <a:t>2</a:t>
                      </a:r>
                      <a:r>
                        <a:rPr lang="en-US" sz="1400">
                          <a:effectLst/>
                        </a:rPr>
                        <a:t>]</a:t>
                      </a:r>
                      <a:r>
                        <a:rPr lang="en-US" sz="1200" baseline="-25000">
                          <a:effectLst/>
                        </a:rPr>
                        <a:t>n</a:t>
                      </a:r>
                      <a:r>
                        <a:rPr lang="en-US" sz="1400">
                          <a:effectLst/>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chloroprene</a:t>
                      </a:r>
                      <a:br>
                        <a:rPr lang="en-US" sz="1400">
                          <a:effectLst/>
                        </a:rPr>
                      </a:br>
                      <a:r>
                        <a:rPr lang="en-US" sz="1400">
                          <a:effectLst/>
                        </a:rPr>
                        <a:t>CH</a:t>
                      </a:r>
                      <a:r>
                        <a:rPr lang="en-US" sz="1200" baseline="-25000">
                          <a:effectLst/>
                        </a:rPr>
                        <a:t>2</a:t>
                      </a:r>
                      <a:r>
                        <a:rPr lang="en-US" sz="1400">
                          <a:effectLst/>
                        </a:rPr>
                        <a:t>=CH-CCl=CH</a:t>
                      </a:r>
                      <a:r>
                        <a:rPr lang="en-US" sz="1200" baseline="-250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a:effectLst/>
                        </a:rPr>
                        <a:t>tough, rubbery solid</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c>
                  <a:txBody>
                    <a:bodyPr/>
                    <a:lstStyle/>
                    <a:p>
                      <a:pPr marL="0" marR="0">
                        <a:lnSpc>
                          <a:spcPct val="115000"/>
                        </a:lnSpc>
                        <a:spcBef>
                          <a:spcPts val="0"/>
                        </a:spcBef>
                        <a:spcAft>
                          <a:spcPts val="0"/>
                        </a:spcAft>
                      </a:pPr>
                      <a:r>
                        <a:rPr lang="en-US" sz="1400" dirty="0">
                          <a:effectLst/>
                        </a:rPr>
                        <a:t>synthetic rubber</a:t>
                      </a:r>
                      <a:br>
                        <a:rPr lang="en-US" sz="1400" dirty="0">
                          <a:effectLst/>
                        </a:rPr>
                      </a:br>
                      <a:r>
                        <a:rPr lang="en-US" sz="1400" dirty="0">
                          <a:effectLst/>
                        </a:rPr>
                        <a:t>oil resistant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4341" marR="44341" marT="0" marB="0"/>
                </a:tc>
              </a:tr>
            </a:tbl>
          </a:graphicData>
        </a:graphic>
      </p:graphicFrame>
    </p:spTree>
    <p:extLst>
      <p:ext uri="{BB962C8B-B14F-4D97-AF65-F5344CB8AC3E}">
        <p14:creationId xmlns="" xmlns:p14="http://schemas.microsoft.com/office/powerpoint/2010/main" val="3195570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5001"/>
            <a:ext cx="7886700" cy="958708"/>
          </a:xfrm>
        </p:spPr>
        <p:txBody>
          <a:bodyPr>
            <a:normAutofit/>
          </a:bodyPr>
          <a:lstStyle/>
          <a:p>
            <a:r>
              <a:rPr lang="en-US" sz="4000" b="1" dirty="0" smtClean="0"/>
              <a:t>Properties of Macromolecules</a:t>
            </a:r>
            <a:endParaRPr lang="en-US" sz="4000" dirty="0"/>
          </a:p>
        </p:txBody>
      </p:sp>
      <p:sp>
        <p:nvSpPr>
          <p:cNvPr id="3" name="Content Placeholder 2"/>
          <p:cNvSpPr>
            <a:spLocks noGrp="1"/>
          </p:cNvSpPr>
          <p:nvPr>
            <p:ph idx="1"/>
          </p:nvPr>
        </p:nvSpPr>
        <p:spPr>
          <a:xfrm>
            <a:off x="628650" y="1323834"/>
            <a:ext cx="7886700" cy="4853129"/>
          </a:xfrm>
        </p:spPr>
        <p:txBody>
          <a:bodyPr>
            <a:normAutofit fontScale="70000" lnSpcReduction="20000"/>
          </a:bodyPr>
          <a:lstStyle/>
          <a:p>
            <a:r>
              <a:rPr lang="en-US" dirty="0"/>
              <a:t>HDPE is a </a:t>
            </a:r>
            <a:r>
              <a:rPr lang="en-US" u="sng" dirty="0"/>
              <a:t>rigid translucent solid </a:t>
            </a:r>
            <a:r>
              <a:rPr lang="en-US" dirty="0"/>
              <a:t>which softens on heating above </a:t>
            </a:r>
            <a:r>
              <a:rPr lang="en-US" u="sng" dirty="0" smtClean="0"/>
              <a:t>100ºC</a:t>
            </a:r>
            <a:r>
              <a:rPr lang="en-US" dirty="0"/>
              <a:t>, and </a:t>
            </a:r>
            <a:r>
              <a:rPr lang="en-US" u="sng" dirty="0"/>
              <a:t>can be fashioned</a:t>
            </a:r>
            <a:r>
              <a:rPr lang="en-US" dirty="0"/>
              <a:t> into various forms including films. It is </a:t>
            </a:r>
            <a:r>
              <a:rPr lang="en-US" u="sng" dirty="0"/>
              <a:t>not as easily stretched </a:t>
            </a:r>
            <a:r>
              <a:rPr lang="en-US" dirty="0"/>
              <a:t>and deformed as is LDPE. HDPE is </a:t>
            </a:r>
            <a:r>
              <a:rPr lang="en-US" u="sng" dirty="0"/>
              <a:t>insoluble in water</a:t>
            </a:r>
            <a:r>
              <a:rPr lang="en-US" dirty="0"/>
              <a:t> and most organic solvents, although some swelling may occur on immersion in the latter. HDPE is an </a:t>
            </a:r>
            <a:r>
              <a:rPr lang="en-US" u="sng" dirty="0"/>
              <a:t>excellent electrical insulator</a:t>
            </a:r>
            <a:r>
              <a:rPr lang="en-US" dirty="0"/>
              <a:t>. </a:t>
            </a:r>
            <a:endParaRPr lang="en-US" dirty="0" smtClean="0"/>
          </a:p>
          <a:p>
            <a:r>
              <a:rPr lang="en-US" b="1" dirty="0" smtClean="0"/>
              <a:t> </a:t>
            </a:r>
            <a:r>
              <a:rPr lang="en-US" dirty="0"/>
              <a:t>LDPE is a </a:t>
            </a:r>
            <a:r>
              <a:rPr lang="en-US" u="sng" dirty="0"/>
              <a:t>soft translucent solid </a:t>
            </a:r>
            <a:r>
              <a:rPr lang="en-US" dirty="0"/>
              <a:t>which deforms badly above </a:t>
            </a:r>
            <a:r>
              <a:rPr lang="en-US" u="sng" dirty="0"/>
              <a:t>75º C</a:t>
            </a:r>
            <a:r>
              <a:rPr lang="en-US" dirty="0"/>
              <a:t>. Films made from LDPE </a:t>
            </a:r>
            <a:r>
              <a:rPr lang="en-US" u="sng" dirty="0"/>
              <a:t>stretch easily </a:t>
            </a:r>
            <a:r>
              <a:rPr lang="en-US" dirty="0"/>
              <a:t>and are commonly </a:t>
            </a:r>
            <a:r>
              <a:rPr lang="en-US" u="sng" dirty="0"/>
              <a:t>used for wrapping</a:t>
            </a:r>
            <a:r>
              <a:rPr lang="en-US" dirty="0"/>
              <a:t>. LDPE is </a:t>
            </a:r>
            <a:r>
              <a:rPr lang="en-US" u="sng" dirty="0"/>
              <a:t>insoluble in water</a:t>
            </a:r>
            <a:r>
              <a:rPr lang="en-US" dirty="0"/>
              <a:t>, but softens and </a:t>
            </a:r>
            <a:r>
              <a:rPr lang="en-US" u="sng" dirty="0"/>
              <a:t>swells</a:t>
            </a:r>
            <a:r>
              <a:rPr lang="en-US" dirty="0"/>
              <a:t> on exposure to hydrocarbon solvents. </a:t>
            </a:r>
            <a:endParaRPr lang="en-US" dirty="0" smtClean="0"/>
          </a:p>
          <a:p>
            <a:r>
              <a:rPr lang="en-US" dirty="0" smtClean="0"/>
              <a:t>Both </a:t>
            </a:r>
            <a:r>
              <a:rPr lang="en-US" dirty="0"/>
              <a:t>LDPE and HDPE become brittle at very low temperatures (below -80º C). Ethylene, the common monomer for these polymers, is a low boiling </a:t>
            </a:r>
            <a:r>
              <a:rPr lang="en-US" dirty="0" smtClean="0"/>
              <a:t>( – 104º </a:t>
            </a:r>
            <a:r>
              <a:rPr lang="en-US" dirty="0"/>
              <a:t>C) gas.</a:t>
            </a:r>
          </a:p>
          <a:p>
            <a:endParaRPr lang="en-US" dirty="0" smtClean="0"/>
          </a:p>
          <a:p>
            <a:endParaRPr lang="en-US" dirty="0"/>
          </a:p>
        </p:txBody>
      </p:sp>
    </p:spTree>
    <p:extLst>
      <p:ext uri="{BB962C8B-B14F-4D97-AF65-F5344CB8AC3E}">
        <p14:creationId xmlns="" xmlns:p14="http://schemas.microsoft.com/office/powerpoint/2010/main" val="3025786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785795"/>
            <a:ext cx="7886700" cy="5391168"/>
          </a:xfrm>
        </p:spPr>
        <p:txBody>
          <a:bodyPr>
            <a:normAutofit/>
          </a:bodyPr>
          <a:lstStyle/>
          <a:p>
            <a:pPr algn="just"/>
            <a:r>
              <a:rPr lang="en-US" sz="2000" dirty="0"/>
              <a:t>Because polymer molecules are so large, they generally pack together in a non-uniform fashion, with ordered or crystalline-like regions mixed together with disordered or amorphous </a:t>
            </a:r>
            <a:r>
              <a:rPr lang="en-US" sz="2000" dirty="0" smtClean="0"/>
              <a:t>domains.</a:t>
            </a:r>
          </a:p>
          <a:p>
            <a:pPr algn="just"/>
            <a:r>
              <a:rPr lang="en-US" sz="2000" dirty="0" err="1"/>
              <a:t>Crystallinity</a:t>
            </a:r>
            <a:r>
              <a:rPr lang="en-US" sz="2000" dirty="0"/>
              <a:t> occurs when linear polymer chains are structurally oriented in a uniform three-dimensional matrix. In the diagram on the right, crystalline domains are colored blue</a:t>
            </a:r>
            <a:r>
              <a:rPr lang="en-US" sz="2000" dirty="0" smtClean="0"/>
              <a:t>.</a:t>
            </a:r>
          </a:p>
          <a:p>
            <a:pPr algn="just"/>
            <a:r>
              <a:rPr lang="en-US" sz="2000" dirty="0"/>
              <a:t>Increased </a:t>
            </a:r>
            <a:r>
              <a:rPr lang="en-US" sz="2000" dirty="0" err="1"/>
              <a:t>crystallinity</a:t>
            </a:r>
            <a:r>
              <a:rPr lang="en-US" sz="2000" dirty="0"/>
              <a:t> is associated with an increase in rigidity, tensile strength and opacity (due to light scattering). </a:t>
            </a:r>
            <a:endParaRPr lang="en-US" sz="2000" dirty="0" smtClean="0"/>
          </a:p>
          <a:p>
            <a:pPr marL="0" indent="0" algn="just">
              <a:buNone/>
            </a:pPr>
            <a:endParaRPr lang="en-US" sz="2000" dirty="0"/>
          </a:p>
        </p:txBody>
      </p:sp>
      <p:pic>
        <p:nvPicPr>
          <p:cNvPr id="4" name="Picture 3" descr="C:\Documents and Settings\SANAN\Desktop\polymer.gif"/>
          <p:cNvPicPr/>
          <p:nvPr/>
        </p:nvPicPr>
        <p:blipFill>
          <a:blip r:embed="rId2" cstate="print"/>
          <a:srcRect/>
          <a:stretch>
            <a:fillRect/>
          </a:stretch>
        </p:blipFill>
        <p:spPr bwMode="auto">
          <a:xfrm>
            <a:off x="5691117" y="3591642"/>
            <a:ext cx="2619357" cy="3081691"/>
          </a:xfrm>
          <a:prstGeom prst="rect">
            <a:avLst/>
          </a:prstGeom>
          <a:noFill/>
          <a:ln w="9525">
            <a:noFill/>
            <a:miter lim="800000"/>
            <a:headEnd/>
            <a:tailEnd/>
          </a:ln>
        </p:spPr>
      </p:pic>
      <p:sp>
        <p:nvSpPr>
          <p:cNvPr id="5" name="Rectangle 4"/>
          <p:cNvSpPr/>
          <p:nvPr/>
        </p:nvSpPr>
        <p:spPr>
          <a:xfrm>
            <a:off x="2193310" y="4947821"/>
            <a:ext cx="3531736"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crystalline domains are colored blue</a:t>
            </a:r>
            <a:endParaRPr lang="en-US" dirty="0"/>
          </a:p>
        </p:txBody>
      </p:sp>
    </p:spTree>
    <p:extLst>
      <p:ext uri="{BB962C8B-B14F-4D97-AF65-F5344CB8AC3E}">
        <p14:creationId xmlns="" xmlns:p14="http://schemas.microsoft.com/office/powerpoint/2010/main" val="566497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7943" y="1357297"/>
            <a:ext cx="7886700" cy="4743251"/>
          </a:xfrm>
        </p:spPr>
        <p:txBody>
          <a:bodyPr>
            <a:normAutofit/>
          </a:bodyPr>
          <a:lstStyle/>
          <a:p>
            <a:r>
              <a:rPr lang="en-US" sz="2400" b="1" dirty="0"/>
              <a:t>Three factors that influence the degree of </a:t>
            </a:r>
            <a:r>
              <a:rPr lang="en-US" sz="2400" b="1" dirty="0" err="1"/>
              <a:t>crystallinity</a:t>
            </a:r>
            <a:r>
              <a:rPr lang="en-US" sz="2400" b="1" dirty="0"/>
              <a:t> are:</a:t>
            </a:r>
            <a:endParaRPr lang="en-US" sz="2400" dirty="0"/>
          </a:p>
          <a:p>
            <a:pPr marL="971550" lvl="1" indent="-514350">
              <a:buFont typeface="+mj-lt"/>
              <a:buAutoNum type="arabicPeriod"/>
            </a:pPr>
            <a:r>
              <a:rPr lang="en-US" sz="2000" dirty="0"/>
              <a:t>Chain length</a:t>
            </a:r>
          </a:p>
          <a:p>
            <a:pPr marL="971550" lvl="1" indent="-514350">
              <a:buFont typeface="+mj-lt"/>
              <a:buAutoNum type="arabicPeriod"/>
            </a:pPr>
            <a:r>
              <a:rPr lang="en-US" sz="2000" dirty="0"/>
              <a:t>Chain branching</a:t>
            </a:r>
          </a:p>
          <a:p>
            <a:pPr marL="971550" lvl="1" indent="-514350">
              <a:buFont typeface="+mj-lt"/>
              <a:buAutoNum type="arabicPeriod"/>
            </a:pPr>
            <a:r>
              <a:rPr lang="en-US" sz="2000" dirty="0" err="1"/>
              <a:t>Interchain</a:t>
            </a:r>
            <a:r>
              <a:rPr lang="en-US" sz="2000" dirty="0"/>
              <a:t> </a:t>
            </a:r>
            <a:r>
              <a:rPr lang="en-US" sz="2000" dirty="0" smtClean="0"/>
              <a:t>bonding</a:t>
            </a:r>
          </a:p>
          <a:p>
            <a:pPr marL="457200" lvl="1" indent="0">
              <a:buNone/>
            </a:pPr>
            <a:endParaRPr lang="en-US" sz="2000" dirty="0" smtClean="0"/>
          </a:p>
          <a:p>
            <a:pPr lvl="1"/>
            <a:r>
              <a:rPr lang="en-US" sz="2000" dirty="0"/>
              <a:t>HDPE is composed of </a:t>
            </a:r>
            <a:r>
              <a:rPr lang="en-US" sz="2000" u="sng" dirty="0"/>
              <a:t>very long unbranched hydrocarbon chains</a:t>
            </a:r>
            <a:r>
              <a:rPr lang="en-US" sz="2000" dirty="0"/>
              <a:t>. These pack together </a:t>
            </a:r>
            <a:r>
              <a:rPr lang="en-US" sz="2000" u="sng" dirty="0"/>
              <a:t>easily in crystalline </a:t>
            </a:r>
            <a:r>
              <a:rPr lang="en-US" sz="2000" dirty="0"/>
              <a:t>domains that alternate with amorphous segments, and the resulting material, while relatively </a:t>
            </a:r>
            <a:r>
              <a:rPr lang="en-US" sz="2000" u="sng" dirty="0"/>
              <a:t>strong and stiff</a:t>
            </a:r>
            <a:r>
              <a:rPr lang="en-US" sz="2000" dirty="0"/>
              <a:t>, retains a degree of </a:t>
            </a:r>
            <a:r>
              <a:rPr lang="en-US" sz="2000" dirty="0" smtClean="0"/>
              <a:t>flexibility.</a:t>
            </a:r>
          </a:p>
          <a:p>
            <a:pPr lvl="1"/>
            <a:r>
              <a:rPr lang="en-US" sz="2000" dirty="0"/>
              <a:t>LDPE is composed of </a:t>
            </a:r>
            <a:r>
              <a:rPr lang="en-US" sz="2000" u="sng" dirty="0"/>
              <a:t>smaller</a:t>
            </a:r>
            <a:r>
              <a:rPr lang="en-US" sz="2000" dirty="0"/>
              <a:t> and </a:t>
            </a:r>
            <a:r>
              <a:rPr lang="en-US" sz="2000" u="sng" dirty="0"/>
              <a:t>more highly branched chains </a:t>
            </a:r>
            <a:r>
              <a:rPr lang="en-US" sz="2000" dirty="0"/>
              <a:t>which do </a:t>
            </a:r>
            <a:r>
              <a:rPr lang="en-US" sz="2000" u="sng" dirty="0"/>
              <a:t>not</a:t>
            </a:r>
            <a:r>
              <a:rPr lang="en-US" sz="2000" dirty="0"/>
              <a:t> </a:t>
            </a:r>
            <a:r>
              <a:rPr lang="en-US" sz="2000" u="sng" dirty="0"/>
              <a:t>easily adopt</a:t>
            </a:r>
            <a:r>
              <a:rPr lang="en-US" sz="2000" dirty="0"/>
              <a:t> </a:t>
            </a:r>
            <a:r>
              <a:rPr lang="en-US" sz="2000" u="sng" dirty="0"/>
              <a:t>crystalline</a:t>
            </a:r>
            <a:r>
              <a:rPr lang="en-US" sz="2000" dirty="0"/>
              <a:t> structures</a:t>
            </a:r>
            <a:r>
              <a:rPr lang="en-US" sz="2000" dirty="0" smtClean="0"/>
              <a:t>.</a:t>
            </a:r>
            <a:r>
              <a:rPr lang="en-US" sz="2000" dirty="0"/>
              <a:t> This material is therefore </a:t>
            </a:r>
            <a:r>
              <a:rPr lang="en-US" sz="2000" u="sng" dirty="0"/>
              <a:t>softer</a:t>
            </a:r>
            <a:r>
              <a:rPr lang="en-US" sz="2000" dirty="0"/>
              <a:t>, </a:t>
            </a:r>
            <a:r>
              <a:rPr lang="en-US" sz="2000" u="sng" dirty="0"/>
              <a:t>weaker</a:t>
            </a:r>
            <a:r>
              <a:rPr lang="en-US" sz="2000" dirty="0"/>
              <a:t>, less dense and more easily deformed than HDPE</a:t>
            </a:r>
            <a:r>
              <a:rPr lang="en-US" sz="2000" dirty="0" smtClean="0"/>
              <a:t>.</a:t>
            </a:r>
          </a:p>
          <a:p>
            <a:pPr marL="457200" lvl="1" indent="0">
              <a:buNone/>
            </a:pPr>
            <a:endParaRPr lang="en-US" sz="2000" dirty="0"/>
          </a:p>
        </p:txBody>
      </p:sp>
    </p:spTree>
    <p:extLst>
      <p:ext uri="{BB962C8B-B14F-4D97-AF65-F5344CB8AC3E}">
        <p14:creationId xmlns="" xmlns:p14="http://schemas.microsoft.com/office/powerpoint/2010/main" val="2304744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
            <a:ext cx="7886700" cy="1325563"/>
          </a:xfrm>
        </p:spPr>
        <p:txBody>
          <a:bodyPr>
            <a:normAutofit/>
          </a:bodyPr>
          <a:lstStyle/>
          <a:p>
            <a:pPr algn="l"/>
            <a:r>
              <a:rPr lang="en-US" sz="4000" dirty="0" smtClean="0"/>
              <a:t>3.Interchain </a:t>
            </a:r>
            <a:r>
              <a:rPr lang="en-US" sz="4000" dirty="0"/>
              <a:t>bonding</a:t>
            </a:r>
          </a:p>
        </p:txBody>
      </p:sp>
      <p:sp>
        <p:nvSpPr>
          <p:cNvPr id="3" name="Content Placeholder 2"/>
          <p:cNvSpPr>
            <a:spLocks noGrp="1"/>
          </p:cNvSpPr>
          <p:nvPr>
            <p:ph idx="1"/>
          </p:nvPr>
        </p:nvSpPr>
        <p:spPr>
          <a:xfrm>
            <a:off x="400903" y="1124825"/>
            <a:ext cx="7886700" cy="4351338"/>
          </a:xfrm>
        </p:spPr>
        <p:txBody>
          <a:bodyPr>
            <a:normAutofit/>
          </a:bodyPr>
          <a:lstStyle/>
          <a:p>
            <a:pPr marL="228600" lvl="1">
              <a:spcBef>
                <a:spcPts val="1000"/>
              </a:spcBef>
            </a:pPr>
            <a:r>
              <a:rPr lang="en-US" sz="2000" dirty="0"/>
              <a:t>The nature of </a:t>
            </a:r>
            <a:r>
              <a:rPr lang="en-US" sz="2000" u="sng" dirty="0"/>
              <a:t>cellulose</a:t>
            </a:r>
            <a:r>
              <a:rPr lang="en-US" sz="2000" dirty="0"/>
              <a:t> supports the above analysis and demonstrates the importance of the third factor ( 3 ). These molecules align themselves side by side into fibers that are </a:t>
            </a:r>
            <a:r>
              <a:rPr lang="en-US" sz="2000" u="sng" dirty="0">
                <a:hlinkClick r:id="rId2"/>
              </a:rPr>
              <a:t>stabilized by inter-chain hydrogen bonding</a:t>
            </a:r>
            <a:r>
              <a:rPr lang="en-US" sz="2000" dirty="0"/>
              <a:t> between the three hydroxyl groups on each monomer unit. Consequently, </a:t>
            </a:r>
            <a:r>
              <a:rPr lang="en-US" sz="2000" dirty="0" err="1"/>
              <a:t>crystallinity</a:t>
            </a:r>
            <a:r>
              <a:rPr lang="en-US" sz="2000" dirty="0"/>
              <a:t> is high and the cellulose molecules do not move or slip relative to each other. The high concentration of hydroxyl groups also accounts for the facile absorption of water that is characteristic of </a:t>
            </a:r>
            <a:r>
              <a:rPr lang="en-US" sz="2000" u="sng" dirty="0"/>
              <a:t>cotton</a:t>
            </a:r>
            <a:r>
              <a:rPr lang="en-US" sz="2000" dirty="0"/>
              <a:t>.</a:t>
            </a:r>
          </a:p>
          <a:p>
            <a:endParaRPr lang="en-US" sz="2400" dirty="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500826" y="3643314"/>
            <a:ext cx="2428875" cy="3400425"/>
          </a:xfrm>
          <a:prstGeom prst="rect">
            <a:avLst/>
          </a:prstGeom>
        </p:spPr>
      </p:pic>
    </p:spTree>
    <p:extLst>
      <p:ext uri="{BB962C8B-B14F-4D97-AF65-F5344CB8AC3E}">
        <p14:creationId xmlns="" xmlns:p14="http://schemas.microsoft.com/office/powerpoint/2010/main" val="3912245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13</TotalTime>
  <Words>2310</Words>
  <Application>Microsoft Office PowerPoint</Application>
  <PresentationFormat>On-screen Show (4:3)</PresentationFormat>
  <Paragraphs>266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Soran-Template</vt:lpstr>
      <vt:lpstr>Industrial chemistry</vt:lpstr>
      <vt:lpstr>Introduction</vt:lpstr>
      <vt:lpstr>Writing Formulas for Polymeric Macromolecules</vt:lpstr>
      <vt:lpstr>Slide 4</vt:lpstr>
      <vt:lpstr>Slide 5</vt:lpstr>
      <vt:lpstr>Properties of Macromolecules</vt:lpstr>
      <vt:lpstr>Slide 7</vt:lpstr>
      <vt:lpstr>Slide 8</vt:lpstr>
      <vt:lpstr>3.Interchain bonding</vt:lpstr>
      <vt:lpstr>Slide 10</vt:lpstr>
      <vt:lpstr>Slide 11</vt:lpstr>
      <vt:lpstr>Regio and Stereoisomerization in Macromolecules</vt:lpstr>
      <vt:lpstr>Slide 13</vt:lpstr>
      <vt:lpstr>Synthesis of Addition Polymers</vt:lpstr>
      <vt:lpstr>Slide 15</vt:lpstr>
      <vt:lpstr>1.  Radical Chain-Growth Polymerization</vt:lpstr>
      <vt:lpstr>Slide 17</vt:lpstr>
      <vt:lpstr>Slide 18</vt:lpstr>
      <vt:lpstr>Slide 19</vt:lpstr>
      <vt:lpstr>2.  Cationic Chain-Growth Polymerization</vt:lpstr>
      <vt:lpstr>3.  Anionic Chain-Growth Polymerization</vt:lpstr>
      <vt:lpstr>4.  Ziegler-Natta Catalytic Polymerization</vt:lpstr>
      <vt:lpstr>Slide 23</vt:lpstr>
      <vt:lpstr>Copolymers</vt:lpstr>
      <vt:lpstr>Slide 25</vt:lpstr>
      <vt:lpstr>Addition Copolymerization</vt:lpstr>
      <vt:lpstr>Slide 27</vt:lpstr>
      <vt:lpstr>Block Copolymerization</vt:lpstr>
      <vt:lpstr>Condensation Polymers</vt:lpstr>
      <vt:lpstr>Slide 30</vt:lpstr>
      <vt:lpstr>1.   Characteristics of Condensation Polymers</vt:lpstr>
      <vt:lpstr>Slide 32</vt:lpstr>
      <vt:lpstr>Slide 33</vt:lpstr>
      <vt:lpstr>2. Thermosetting vs. Thermoplastic Polymers</vt:lpstr>
      <vt:lpstr>Slide 35</vt:lpstr>
    </vt:vector>
  </TitlesOfParts>
  <Company>Moorche 30 DVDs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 www.Win2Farsi.com</dc:creator>
  <cp:lastModifiedBy>MRT www.Win2Farsi.com</cp:lastModifiedBy>
  <cp:revision>8</cp:revision>
  <dcterms:created xsi:type="dcterms:W3CDTF">2014-11-09T06:59:46Z</dcterms:created>
  <dcterms:modified xsi:type="dcterms:W3CDTF">2014-11-09T08:30:51Z</dcterms:modified>
</cp:coreProperties>
</file>