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22" autoAdjust="0"/>
  </p:normalViewPr>
  <p:slideViewPr>
    <p:cSldViewPr showGuides="1">
      <p:cViewPr>
        <p:scale>
          <a:sx n="70" d="100"/>
          <a:sy n="70" d="100"/>
        </p:scale>
        <p:origin x="-1386"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10B6FA-EBD7-48AF-BE20-4A570ACC0BA5}" type="datetimeFigureOut">
              <a:rPr lang="en-GB" smtClean="0"/>
              <a:pPr/>
              <a:t>09/11/2014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FE2E7F-73FE-47EE-806A-635CAE55F679}" type="slidenum">
              <a:rPr lang="en-GB" smtClean="0"/>
              <a:pPr/>
              <a:t>‹#›</a:t>
            </a:fld>
            <a:endParaRPr lang="en-GB"/>
          </a:p>
        </p:txBody>
      </p:sp>
    </p:spTree>
    <p:extLst>
      <p:ext uri="{BB962C8B-B14F-4D97-AF65-F5344CB8AC3E}">
        <p14:creationId xmlns:p14="http://schemas.microsoft.com/office/powerpoint/2010/main" xmlns="" val="2759159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Module Name</a:t>
            </a:r>
            <a:endParaRPr lang="en-GB" dirty="0"/>
          </a:p>
        </p:txBody>
      </p:sp>
      <p:sp>
        <p:nvSpPr>
          <p:cNvPr id="3" name="Text Placeholder 2"/>
          <p:cNvSpPr>
            <a:spLocks noGrp="1"/>
          </p:cNvSpPr>
          <p:nvPr>
            <p:ph type="body" idx="1" hasCustomPrompt="1"/>
          </p:nvPr>
        </p:nvSpPr>
        <p:spPr>
          <a:xfrm>
            <a:off x="457200" y="5562600"/>
            <a:ext cx="4040188" cy="58160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By Lecturer Name</a:t>
            </a:r>
          </a:p>
        </p:txBody>
      </p:sp>
      <p:sp>
        <p:nvSpPr>
          <p:cNvPr id="5" name="Text Placeholder 4"/>
          <p:cNvSpPr>
            <a:spLocks noGrp="1"/>
          </p:cNvSpPr>
          <p:nvPr>
            <p:ph type="body" sz="quarter" idx="3" hasCustomPrompt="1"/>
          </p:nvPr>
        </p:nvSpPr>
        <p:spPr>
          <a:xfrm>
            <a:off x="4645025" y="1535112"/>
            <a:ext cx="4041775" cy="903287"/>
          </a:xfrm>
        </p:spPr>
        <p:txBody>
          <a:bodyPr anchor="b">
            <a:norm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Lecture Topic</a:t>
            </a:r>
          </a:p>
        </p:txBody>
      </p:sp>
      <p:sp>
        <p:nvSpPr>
          <p:cNvPr id="6" name="Content Placeholder 5"/>
          <p:cNvSpPr>
            <a:spLocks noGrp="1"/>
          </p:cNvSpPr>
          <p:nvPr>
            <p:ph sz="quarter" idx="4" hasCustomPrompt="1"/>
          </p:nvPr>
        </p:nvSpPr>
        <p:spPr>
          <a:xfrm>
            <a:off x="4645025" y="2514599"/>
            <a:ext cx="4041775" cy="3611563"/>
          </a:xfrm>
        </p:spPr>
        <p:txBody>
          <a:bodyPr/>
          <a:lstStyle>
            <a:lvl1pPr marL="0" indent="0">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Add Text or Image</a:t>
            </a:r>
          </a:p>
        </p:txBody>
      </p:sp>
      <p:sp>
        <p:nvSpPr>
          <p:cNvPr id="9" name="Slide Number Placeholder 8"/>
          <p:cNvSpPr>
            <a:spLocks noGrp="1"/>
          </p:cNvSpPr>
          <p:nvPr>
            <p:ph type="sldNum" sz="quarter" idx="12"/>
          </p:nvPr>
        </p:nvSpPr>
        <p:spPr/>
        <p:txBody>
          <a:bodyPr/>
          <a:lstStyle/>
          <a:p>
            <a:fld id="{81A63BC6-9427-4AB1-9291-243FEAA6D7C6}" type="slidenum">
              <a:rPr lang="en-GB" smtClean="0"/>
              <a:pPr/>
              <a:t>‹#›</a:t>
            </a:fld>
            <a:endParaRPr lang="en-GB"/>
          </a:p>
        </p:txBody>
      </p:sp>
      <p:pic>
        <p:nvPicPr>
          <p:cNvPr id="1026" name="Picture 2" descr="C:\Users\Admin\Desktop\Logo-V7-No-Background.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877484" y="1571545"/>
            <a:ext cx="3465916" cy="399105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24673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44373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56304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56087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57250" indent="0">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5122"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112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marL="633413" indent="0">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85235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marL="574675" indent="0" algn="l">
              <a:defRPr sz="40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73823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36374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781C0F97-348B-46A2-84FE-EBA07D71BB30}" type="slidenum">
              <a:rPr lang="en-GB" smtClean="0"/>
              <a:pPr/>
              <a:t>‹#›</a:t>
            </a:fld>
            <a:endParaRPr lang="en-GB"/>
          </a:p>
        </p:txBody>
      </p:sp>
      <p:pic>
        <p:nvPicPr>
          <p:cNvPr id="10"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20334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5" name="Slide Number Placeholder 4"/>
          <p:cNvSpPr>
            <a:spLocks noGrp="1"/>
          </p:cNvSpPr>
          <p:nvPr>
            <p:ph type="sldNum" sz="quarter" idx="12"/>
          </p:nvPr>
        </p:nvSpPr>
        <p:spPr/>
        <p:txBody>
          <a:bodyPr/>
          <a:lstStyle/>
          <a:p>
            <a:fld id="{781C0F97-348B-46A2-84FE-EBA07D71BB30}" type="slidenum">
              <a:rPr lang="en-GB" smtClean="0"/>
              <a:pPr/>
              <a:t>‹#›</a:t>
            </a:fld>
            <a:endParaRPr lang="en-GB"/>
          </a:p>
        </p:txBody>
      </p:sp>
      <p:pic>
        <p:nvPicPr>
          <p:cNvPr id="6"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00895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81C0F97-348B-46A2-84FE-EBA07D71BB30}" type="slidenum">
              <a:rPr lang="en-GB" smtClean="0"/>
              <a:pPr/>
              <a:t>‹#›</a:t>
            </a:fld>
            <a:endParaRPr lang="en-GB"/>
          </a:p>
        </p:txBody>
      </p:sp>
      <p:pic>
        <p:nvPicPr>
          <p:cNvPr id="5"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35057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marL="977900" indent="0"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67400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hyperlink" Target="http://www.soran.edu.iq/"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148" name="Picture 4" descr="C:\Users\Admin\Desktop\icons\powerpoint background.jpeg"/>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28520" y="5562600"/>
            <a:ext cx="9144000" cy="132227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4000">
                <a:solidFill>
                  <a:schemeClr val="tx1">
                    <a:tint val="75000"/>
                  </a:schemeClr>
                </a:solidFill>
              </a:defRPr>
            </a:lvl1pPr>
          </a:lstStyle>
          <a:p>
            <a:fld id="{81A63BC6-9427-4AB1-9291-243FEAA6D7C6}" type="slidenum">
              <a:rPr lang="en-GB" smtClean="0"/>
              <a:pPr/>
              <a:t>‹#›</a:t>
            </a:fld>
            <a:endParaRPr lang="en-GB" dirty="0"/>
          </a:p>
        </p:txBody>
      </p:sp>
      <p:pic>
        <p:nvPicPr>
          <p:cNvPr id="6149" name="Picture 5"/>
          <p:cNvPicPr>
            <a:picLocks noChangeAspect="1" noChangeArrowheads="1"/>
          </p:cNvPicPr>
          <p:nvPr/>
        </p:nvPicPr>
        <p:blipFill>
          <a:blip r:embed="rId15" cstate="print">
            <a:extLst>
              <a:ext uri="{28A0092B-C50C-407E-A947-70E740481C1C}">
                <a14:useLocalDpi xmlns:a14="http://schemas.microsoft.com/office/drawing/2010/main" xmlns="" val="0"/>
              </a:ext>
            </a:extLst>
          </a:blip>
          <a:stretch>
            <a:fillRect/>
          </a:stretch>
        </p:blipFill>
        <p:spPr bwMode="auto">
          <a:xfrm>
            <a:off x="5606934" y="609600"/>
            <a:ext cx="7042266" cy="704226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Date Placeholder 6"/>
          <p:cNvSpPr>
            <a:spLocks noGrp="1"/>
          </p:cNvSpPr>
          <p:nvPr>
            <p:ph type="dt" sz="half" idx="2"/>
          </p:nvPr>
        </p:nvSpPr>
        <p:spPr>
          <a:xfrm>
            <a:off x="4114800" y="6356283"/>
            <a:ext cx="2133600" cy="377891"/>
          </a:xfrm>
          <a:prstGeom prst="rect">
            <a:avLst/>
          </a:prstGeom>
          <a:solidFill>
            <a:schemeClr val="accent1">
              <a:alpha val="21000"/>
            </a:schemeClr>
          </a:solidFill>
        </p:spPr>
        <p:txBody>
          <a:bodyPr/>
          <a:lstStyle>
            <a:lvl1pPr>
              <a:defRPr>
                <a:solidFill>
                  <a:schemeClr val="bg1"/>
                </a:solidFill>
              </a:defRPr>
            </a:lvl1pPr>
          </a:lstStyle>
          <a:p>
            <a:endParaRPr lang="en-GB" dirty="0"/>
          </a:p>
        </p:txBody>
      </p:sp>
      <p:sp>
        <p:nvSpPr>
          <p:cNvPr id="10" name="TextBox 9"/>
          <p:cNvSpPr txBox="1"/>
          <p:nvPr/>
        </p:nvSpPr>
        <p:spPr>
          <a:xfrm>
            <a:off x="457200" y="6400800"/>
            <a:ext cx="1893403" cy="369332"/>
          </a:xfrm>
          <a:prstGeom prst="rect">
            <a:avLst/>
          </a:prstGeom>
          <a:noFill/>
        </p:spPr>
        <p:txBody>
          <a:bodyPr wrap="none" rtlCol="0">
            <a:spAutoFit/>
          </a:bodyPr>
          <a:lstStyle/>
          <a:p>
            <a:r>
              <a:rPr lang="en-US" dirty="0" smtClean="0">
                <a:effectLst>
                  <a:outerShdw blurRad="38100" dist="38100" dir="2700000" algn="tl">
                    <a:srgbClr val="000000">
                      <a:alpha val="43137"/>
                    </a:srgbClr>
                  </a:outerShdw>
                </a:effectLst>
                <a:hlinkClick r:id="rId16"/>
              </a:rPr>
              <a:t>www.soran.edu.iq</a:t>
            </a:r>
            <a:endParaRPr lang="en-GB"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075083826"/>
      </p:ext>
    </p:extLst>
  </p:cSld>
  <p:clrMap bg1="lt1" tx1="dk1" bg2="lt2" tx2="dk2" accent1="accent1" accent2="accent2" accent3="accent3" accent4="accent4" accent5="accent5" accent6="accent6" hlink="hlink" folHlink="folHlink"/>
  <p:sldLayoutIdLst>
    <p:sldLayoutId id="2147483653" r:id="rId1"/>
    <p:sldLayoutId id="2147483673" r:id="rId2"/>
    <p:sldLayoutId id="2147483672"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GB" smtClean="0"/>
              <a:t>Industrial chemistry </a:t>
            </a:r>
            <a:endParaRPr lang="en-GB" dirty="0"/>
          </a:p>
        </p:txBody>
      </p:sp>
      <p:sp>
        <p:nvSpPr>
          <p:cNvPr id="12" name="Text Placeholder 11"/>
          <p:cNvSpPr>
            <a:spLocks noGrp="1"/>
          </p:cNvSpPr>
          <p:nvPr>
            <p:ph type="body" idx="1"/>
          </p:nvPr>
        </p:nvSpPr>
        <p:spPr/>
        <p:txBody>
          <a:bodyPr/>
          <a:lstStyle/>
          <a:p>
            <a:r>
              <a:rPr lang="en-GB" smtClean="0"/>
              <a:t>Kazem.R.Abdollah</a:t>
            </a:r>
            <a:endParaRPr lang="en-GB"/>
          </a:p>
        </p:txBody>
      </p:sp>
      <p:sp>
        <p:nvSpPr>
          <p:cNvPr id="13" name="Text Placeholder 12"/>
          <p:cNvSpPr>
            <a:spLocks noGrp="1"/>
          </p:cNvSpPr>
          <p:nvPr>
            <p:ph type="body" sz="quarter" idx="3"/>
          </p:nvPr>
        </p:nvSpPr>
        <p:spPr/>
        <p:txBody>
          <a:bodyPr/>
          <a:lstStyle/>
          <a:p>
            <a:r>
              <a:rPr lang="en-US" dirty="0" smtClean="0"/>
              <a:t>Rubber</a:t>
            </a:r>
            <a:endParaRPr lang="en-GB" dirty="0"/>
          </a:p>
        </p:txBody>
      </p:sp>
      <p:sp>
        <p:nvSpPr>
          <p:cNvPr id="7" name="Slide Number Placeholder 6"/>
          <p:cNvSpPr>
            <a:spLocks noGrp="1"/>
          </p:cNvSpPr>
          <p:nvPr>
            <p:ph type="sldNum" sz="quarter" idx="12"/>
          </p:nvPr>
        </p:nvSpPr>
        <p:spPr/>
        <p:txBody>
          <a:bodyPr/>
          <a:lstStyle/>
          <a:p>
            <a:fld id="{81A63BC6-9427-4AB1-9291-243FEAA6D7C6}" type="slidenum">
              <a:rPr lang="en-GB" smtClean="0"/>
              <a:pPr/>
              <a:t>1</a:t>
            </a:fld>
            <a:endParaRPr lang="en-GB"/>
          </a:p>
        </p:txBody>
      </p:sp>
      <p:pic>
        <p:nvPicPr>
          <p:cNvPr id="8" name="Content Placeholder 7"/>
          <p:cNvPicPr>
            <a:picLocks noGrp="1" noChangeAspect="1"/>
          </p:cNvPicPr>
          <p:nvPr>
            <p:ph sz="quarter" idx="4"/>
          </p:nvPr>
        </p:nvPicPr>
        <p:blipFill>
          <a:blip r:embed="rId2" cstate="print">
            <a:extLst>
              <a:ext uri="{28A0092B-C50C-407E-A947-70E740481C1C}">
                <a14:useLocalDpi xmlns="" xmlns:a14="http://schemas.microsoft.com/office/drawing/2010/main" val="0"/>
              </a:ext>
            </a:extLst>
          </a:blip>
          <a:stretch>
            <a:fillRect/>
          </a:stretch>
        </p:blipFill>
        <p:spPr>
          <a:xfrm>
            <a:off x="4808537" y="2963069"/>
            <a:ext cx="3714750" cy="2714625"/>
          </a:xfrm>
          <a:prstGeom prst="rect">
            <a:avLst/>
          </a:prstGeom>
        </p:spPr>
      </p:pic>
    </p:spTree>
    <p:extLst>
      <p:ext uri="{BB962C8B-B14F-4D97-AF65-F5344CB8AC3E}">
        <p14:creationId xmlns:p14="http://schemas.microsoft.com/office/powerpoint/2010/main" xmlns="" val="27078400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74974"/>
            <a:ext cx="7886700" cy="897005"/>
          </a:xfrm>
        </p:spPr>
        <p:txBody>
          <a:bodyPr/>
          <a:lstStyle/>
          <a:p>
            <a:pPr lvl="0"/>
            <a:r>
              <a:rPr lang="en-US" dirty="0" smtClean="0"/>
              <a:t>2. Rubber Properties</a:t>
            </a:r>
            <a:endParaRPr lang="en-US" dirty="0"/>
          </a:p>
        </p:txBody>
      </p:sp>
      <p:sp>
        <p:nvSpPr>
          <p:cNvPr id="3" name="Content Placeholder 2"/>
          <p:cNvSpPr>
            <a:spLocks noGrp="1"/>
          </p:cNvSpPr>
          <p:nvPr>
            <p:ph idx="1"/>
          </p:nvPr>
        </p:nvSpPr>
        <p:spPr>
          <a:xfrm>
            <a:off x="628650" y="1171978"/>
            <a:ext cx="7886700" cy="5422005"/>
          </a:xfrm>
        </p:spPr>
        <p:txBody>
          <a:bodyPr>
            <a:normAutofit lnSpcReduction="10000"/>
          </a:bodyPr>
          <a:lstStyle/>
          <a:p>
            <a:pPr marL="514350" lvl="2" indent="-514350">
              <a:spcBef>
                <a:spcPts val="1000"/>
              </a:spcBef>
              <a:buAutoNum type="alphaLcParenR"/>
            </a:pPr>
            <a:r>
              <a:rPr lang="en-US" sz="2800" dirty="0" smtClean="0"/>
              <a:t>Elasticity</a:t>
            </a:r>
            <a:r>
              <a:rPr lang="en-US" sz="2800" dirty="0"/>
              <a:t>: The </a:t>
            </a:r>
            <a:r>
              <a:rPr lang="en-US" sz="2800" dirty="0" err="1"/>
              <a:t>Retractive</a:t>
            </a:r>
            <a:r>
              <a:rPr lang="en-US" sz="2800" dirty="0"/>
              <a:t> </a:t>
            </a:r>
            <a:r>
              <a:rPr lang="en-US" sz="2800" dirty="0" smtClean="0"/>
              <a:t>Force:</a:t>
            </a:r>
          </a:p>
          <a:p>
            <a:pPr marL="342900" lvl="2" indent="-342900">
              <a:spcBef>
                <a:spcPts val="1000"/>
              </a:spcBef>
            </a:pPr>
            <a:r>
              <a:rPr lang="en-US" sz="2400" dirty="0"/>
              <a:t>The important, and most interesting, result of these theories is that rubber </a:t>
            </a:r>
            <a:r>
              <a:rPr lang="en-US" sz="2400" dirty="0" smtClean="0"/>
              <a:t>elasticity </a:t>
            </a:r>
            <a:r>
              <a:rPr lang="en-US" sz="2400" dirty="0"/>
              <a:t>arises from changes in entropy of the network</a:t>
            </a:r>
            <a:r>
              <a:rPr lang="en-US" sz="2400" dirty="0" smtClean="0"/>
              <a:t>.</a:t>
            </a:r>
          </a:p>
          <a:p>
            <a:pPr marL="342900" lvl="2" indent="-342900">
              <a:spcBef>
                <a:spcPts val="1000"/>
              </a:spcBef>
            </a:pPr>
            <a:endParaRPr lang="en-US" sz="2400" dirty="0" smtClean="0"/>
          </a:p>
          <a:p>
            <a:pPr marL="342900" lvl="2" indent="-342900">
              <a:spcBef>
                <a:spcPts val="1000"/>
              </a:spcBef>
            </a:pPr>
            <a:r>
              <a:rPr lang="en-US" sz="2400" dirty="0"/>
              <a:t>Rubber molecules are </a:t>
            </a:r>
            <a:r>
              <a:rPr lang="en-US" sz="2400" dirty="0" smtClean="0"/>
              <a:t>capable of </a:t>
            </a:r>
            <a:r>
              <a:rPr lang="en-US" sz="2400" b="1" dirty="0" smtClean="0"/>
              <a:t>geometric isomerization</a:t>
            </a:r>
            <a:r>
              <a:rPr lang="en-US" sz="2400" dirty="0" smtClean="0"/>
              <a:t>, </a:t>
            </a:r>
            <a:r>
              <a:rPr lang="en-US" sz="2400" dirty="0"/>
              <a:t>examples of which are </a:t>
            </a:r>
            <a:r>
              <a:rPr lang="en-US" sz="2400" dirty="0" err="1"/>
              <a:t>cis</a:t>
            </a:r>
            <a:r>
              <a:rPr lang="en-US" sz="2400" dirty="0"/>
              <a:t> and trans, just like any other </a:t>
            </a:r>
            <a:r>
              <a:rPr lang="en-US" sz="2400" dirty="0" smtClean="0"/>
              <a:t>unsaturated </a:t>
            </a:r>
            <a:r>
              <a:rPr lang="en-US" sz="2400" dirty="0"/>
              <a:t>organic molecule. Upon stretching the network of chains</a:t>
            </a:r>
            <a:r>
              <a:rPr lang="en-US" sz="2400" b="1" dirty="0"/>
              <a:t>, no “</a:t>
            </a:r>
            <a:r>
              <a:rPr lang="en-US" sz="2400" b="1" dirty="0" err="1"/>
              <a:t>configurational</a:t>
            </a:r>
            <a:r>
              <a:rPr lang="en-US" sz="2400" b="1" dirty="0"/>
              <a:t>” changes take place</a:t>
            </a:r>
            <a:r>
              <a:rPr lang="en-US" sz="2400" dirty="0"/>
              <a:t>. That is, </a:t>
            </a:r>
            <a:r>
              <a:rPr lang="en-US" sz="2400" b="1" dirty="0" err="1"/>
              <a:t>cis</a:t>
            </a:r>
            <a:r>
              <a:rPr lang="en-US" sz="2400" b="1" dirty="0"/>
              <a:t> is not changed to trans</a:t>
            </a:r>
            <a:r>
              <a:rPr lang="en-US" sz="2400" dirty="0"/>
              <a:t> and thus there is no </a:t>
            </a:r>
            <a:r>
              <a:rPr lang="en-US" sz="2400" dirty="0" err="1"/>
              <a:t>configurational</a:t>
            </a:r>
            <a:r>
              <a:rPr lang="en-US" sz="2400" dirty="0"/>
              <a:t> contribution to entropy</a:t>
            </a:r>
            <a:r>
              <a:rPr lang="en-US" sz="2400" dirty="0" smtClean="0"/>
              <a:t>.</a:t>
            </a:r>
          </a:p>
          <a:p>
            <a:pPr marL="342900" lvl="2" indent="-342900">
              <a:spcBef>
                <a:spcPts val="1000"/>
              </a:spcBef>
            </a:pPr>
            <a:endParaRPr lang="en-US" sz="2400" dirty="0" smtClean="0"/>
          </a:p>
          <a:p>
            <a:pPr marL="342900" lvl="2" indent="-342900">
              <a:spcBef>
                <a:spcPts val="1000"/>
              </a:spcBef>
            </a:pPr>
            <a:r>
              <a:rPr lang="en-US" sz="2400" dirty="0"/>
              <a:t>Elasticity does not arise from stretching or deforming covalent bonds either.</a:t>
            </a:r>
          </a:p>
        </p:txBody>
      </p:sp>
    </p:spTree>
    <p:extLst>
      <p:ext uri="{BB962C8B-B14F-4D97-AF65-F5344CB8AC3E}">
        <p14:creationId xmlns="" xmlns:p14="http://schemas.microsoft.com/office/powerpoint/2010/main" val="24344286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 xmlns:a14="http://schemas.microsoft.com/office/drawing/2010/main" Requires="a14">
          <p:sp>
            <p:nvSpPr>
              <p:cNvPr id="3" name="Content Placeholder 2"/>
              <p:cNvSpPr>
                <a:spLocks noGrp="1"/>
              </p:cNvSpPr>
              <p:nvPr>
                <p:ph idx="1"/>
              </p:nvPr>
            </p:nvSpPr>
            <p:spPr>
              <a:xfrm>
                <a:off x="580622" y="486221"/>
                <a:ext cx="10515600" cy="5991851"/>
              </a:xfrm>
            </p:spPr>
            <p:txBody>
              <a:bodyPr/>
              <a:lstStyle/>
              <a:p>
                <a:r>
                  <a:rPr lang="en-US" dirty="0"/>
                  <a:t>The chains do not like being in a stretched state because there are many conformational states not available to them until the stress is released</a:t>
                </a:r>
                <a:r>
                  <a:rPr lang="en-US" dirty="0" smtClean="0"/>
                  <a:t>.</a:t>
                </a:r>
              </a:p>
              <a:p>
                <a:r>
                  <a:rPr lang="en-US" dirty="0"/>
                  <a:t>The following expression, for extensions &gt;10%, shows that the </a:t>
                </a:r>
                <a:r>
                  <a:rPr lang="en-US" b="1" dirty="0"/>
                  <a:t>elastic force</a:t>
                </a:r>
                <a:r>
                  <a:rPr lang="en-US" dirty="0"/>
                  <a:t>, </a:t>
                </a:r>
                <a:r>
                  <a:rPr lang="en-US" b="1" dirty="0"/>
                  <a:t>f</a:t>
                </a:r>
                <a:r>
                  <a:rPr lang="en-US" dirty="0"/>
                  <a:t>, is directly proportional to the absolute </a:t>
                </a:r>
                <a:r>
                  <a:rPr lang="en-US" u="sng" dirty="0"/>
                  <a:t>temperature</a:t>
                </a:r>
                <a:r>
                  <a:rPr lang="en-US" dirty="0"/>
                  <a:t>, or the elastic response of the rubber is entirely governed by the decrease in </a:t>
                </a:r>
                <a:r>
                  <a:rPr lang="en-US" u="sng" dirty="0"/>
                  <a:t>entropy</a:t>
                </a:r>
                <a:r>
                  <a:rPr lang="en-US" dirty="0"/>
                  <a:t> (</a:t>
                </a:r>
                <a:r>
                  <a:rPr lang="en-US" b="1" dirty="0"/>
                  <a:t>S</a:t>
                </a:r>
                <a:r>
                  <a:rPr lang="en-US" dirty="0"/>
                  <a:t>) which it undergoes upon extension. The term </a:t>
                </a:r>
                <a:r>
                  <a:rPr lang="en-US" b="1" dirty="0"/>
                  <a:t>∂L</a:t>
                </a:r>
                <a:r>
                  <a:rPr lang="en-US" dirty="0"/>
                  <a:t> is the change in </a:t>
                </a:r>
                <a:r>
                  <a:rPr lang="en-US" u="sng" dirty="0"/>
                  <a:t>length of the sample</a:t>
                </a:r>
                <a:r>
                  <a:rPr lang="en-US" dirty="0" smtClean="0"/>
                  <a:t>:</a:t>
                </a:r>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𝑓</m:t>
                      </m:r>
                      <m:r>
                        <a:rPr lang="en-US" i="1">
                          <a:latin typeface="Cambria Math" panose="02040503050406030204" pitchFamily="18" charset="0"/>
                        </a:rPr>
                        <m:t>= −</m:t>
                      </m:r>
                      <m:r>
                        <a:rPr lang="en-US" i="1">
                          <a:latin typeface="Cambria Math" panose="02040503050406030204" pitchFamily="18" charset="0"/>
                        </a:rPr>
                        <m:t>𝑇</m:t>
                      </m:r>
                      <m:r>
                        <a:rPr lang="en-US" i="1">
                          <a:latin typeface="Cambria Math" panose="02040503050406030204" pitchFamily="18" charset="0"/>
                        </a:rPr>
                        <m:t>[</m:t>
                      </m:r>
                      <m:sSub>
                        <m:sSubPr>
                          <m:ctrlPr>
                            <a:rPr lang="en-US" i="1">
                              <a:latin typeface="Cambria Math" panose="02040503050406030204" pitchFamily="18" charset="0"/>
                            </a:rPr>
                          </m:ctrlPr>
                        </m:sSubPr>
                        <m:e>
                          <m:f>
                            <m:fPr>
                              <m:ctrlPr>
                                <a:rPr lang="en-US" i="1">
                                  <a:latin typeface="Cambria Math" panose="02040503050406030204" pitchFamily="18" charset="0"/>
                                </a:rPr>
                              </m:ctrlPr>
                            </m:fPr>
                            <m:num>
                              <m:r>
                                <a:rPr lang="en-US" i="1">
                                  <a:latin typeface="Cambria Math" panose="02040503050406030204" pitchFamily="18" charset="0"/>
                                </a:rPr>
                                <m:t>𝜕</m:t>
                              </m:r>
                              <m:r>
                                <a:rPr lang="en-US" i="1">
                                  <a:latin typeface="Cambria Math" panose="02040503050406030204" pitchFamily="18" charset="0"/>
                                </a:rPr>
                                <m:t>𝑆</m:t>
                              </m:r>
                            </m:num>
                            <m:den>
                              <m:r>
                                <a:rPr lang="en-US" i="1">
                                  <a:latin typeface="Cambria Math" panose="02040503050406030204" pitchFamily="18" charset="0"/>
                                </a:rPr>
                                <m:t>𝜕</m:t>
                              </m:r>
                              <m:r>
                                <a:rPr lang="en-US" i="1">
                                  <a:latin typeface="Cambria Math" panose="02040503050406030204" pitchFamily="18" charset="0"/>
                                </a:rPr>
                                <m:t>𝐿</m:t>
                              </m:r>
                            </m:den>
                          </m:f>
                          <m:r>
                            <a:rPr lang="en-US" i="1">
                              <a:latin typeface="Cambria Math" panose="02040503050406030204" pitchFamily="18" charset="0"/>
                            </a:rPr>
                            <m:t>]</m:t>
                          </m:r>
                        </m:e>
                        <m:sub>
                          <m:r>
                            <a:rPr lang="en-US" i="1">
                              <a:latin typeface="Cambria Math" panose="02040503050406030204" pitchFamily="18" charset="0"/>
                            </a:rPr>
                            <m:t>𝑇</m:t>
                          </m:r>
                          <m:r>
                            <a:rPr lang="en-US" i="1">
                              <a:latin typeface="Cambria Math" panose="02040503050406030204" pitchFamily="18" charset="0"/>
                            </a:rPr>
                            <m:t>,</m:t>
                          </m:r>
                          <m:r>
                            <a:rPr lang="en-US" i="1">
                              <a:latin typeface="Cambria Math" panose="02040503050406030204" pitchFamily="18" charset="0"/>
                            </a:rPr>
                            <m:t>𝑉</m:t>
                          </m:r>
                        </m:sub>
                      </m:sSub>
                    </m:oMath>
                  </m:oMathPara>
                </a14:m>
                <a:endParaRPr lang="en-US" dirty="0" smtClean="0"/>
              </a:p>
              <a:p>
                <a:r>
                  <a:rPr lang="en-US" dirty="0"/>
                  <a:t>for constant temperature and volume</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35467" y="486221"/>
                <a:ext cx="7886700" cy="5991851"/>
              </a:xfrm>
              <a:blipFill rotWithShape="0">
                <a:blip r:embed="rId2" cstate="print"/>
                <a:stretch>
                  <a:fillRect l="-1043" t="-1729" r="-754"/>
                </a:stretch>
              </a:blipFill>
            </p:spPr>
            <p:txBody>
              <a:bodyPr/>
              <a:lstStyle/>
              <a:p>
                <a:r>
                  <a:rPr lang="en-US">
                    <a:noFill/>
                  </a:rPr>
                  <a:t> </a:t>
                </a:r>
              </a:p>
            </p:txBody>
          </p:sp>
        </mc:Fallback>
      </mc:AlternateContent>
    </p:spTree>
    <p:extLst>
      <p:ext uri="{BB962C8B-B14F-4D97-AF65-F5344CB8AC3E}">
        <p14:creationId xmlns="" xmlns:p14="http://schemas.microsoft.com/office/powerpoint/2010/main" val="3403147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 xmlns:a14="http://schemas.microsoft.com/office/drawing/2010/main" Requires="a14">
          <p:sp>
            <p:nvSpPr>
              <p:cNvPr id="3" name="Content Placeholder 2"/>
              <p:cNvSpPr>
                <a:spLocks noGrp="1"/>
              </p:cNvSpPr>
              <p:nvPr>
                <p:ph idx="1"/>
              </p:nvPr>
            </p:nvSpPr>
            <p:spPr>
              <a:xfrm>
                <a:off x="670774" y="499100"/>
                <a:ext cx="10515600" cy="5875941"/>
              </a:xfrm>
            </p:spPr>
            <p:txBody>
              <a:bodyPr/>
              <a:lstStyle/>
              <a:p>
                <a:r>
                  <a:rPr lang="en-US" dirty="0"/>
                  <a:t>The shear modulus of the rubber network is related to the </a:t>
                </a:r>
                <a:r>
                  <a:rPr lang="en-US" u="sng" dirty="0"/>
                  <a:t>molecular weight between cross-link points</a:t>
                </a:r>
                <a:r>
                  <a:rPr lang="en-US" dirty="0"/>
                  <a:t> or </a:t>
                </a:r>
                <a:r>
                  <a:rPr lang="en-US" b="1" dirty="0"/>
                  <a:t>M</a:t>
                </a:r>
                <a:r>
                  <a:rPr lang="en-US" b="1" baseline="-25000" dirty="0"/>
                  <a:t>c</a:t>
                </a:r>
                <a:r>
                  <a:rPr lang="en-US" dirty="0"/>
                  <a:t>. The lower the molecular weight of chains between cross-links (network chains), the higher the cross-link density and the higher the modulus. This is shown in the following expression:</a:t>
                </a:r>
              </a:p>
              <a:p>
                <a:pPr marL="0" indent="0">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𝐺</m:t>
                          </m:r>
                        </m:e>
                        <m:sub>
                          <m:r>
                            <a:rPr lang="en-US" i="1">
                              <a:latin typeface="Cambria Math" panose="02040503050406030204" pitchFamily="18" charset="0"/>
                            </a:rPr>
                            <m:t>𝑂</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𝜌</m:t>
                          </m:r>
                          <m:r>
                            <a:rPr lang="en-US" i="1">
                              <a:latin typeface="Cambria Math" panose="02040503050406030204" pitchFamily="18" charset="0"/>
                            </a:rPr>
                            <m:t>𝑅𝑇</m:t>
                          </m:r>
                        </m:num>
                        <m:den>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𝐶</m:t>
                              </m:r>
                            </m:sub>
                          </m:sSub>
                        </m:den>
                      </m:f>
                    </m:oMath>
                  </m:oMathPara>
                </a14:m>
                <a:endParaRPr lang="en-US" dirty="0"/>
              </a:p>
              <a:p>
                <a:r>
                  <a:rPr lang="en-US" dirty="0"/>
                  <a:t>where </a:t>
                </a:r>
                <a:r>
                  <a:rPr lang="en-US" b="1" dirty="0"/>
                  <a:t>G</a:t>
                </a:r>
                <a:r>
                  <a:rPr lang="en-US" b="1" baseline="-25000" dirty="0"/>
                  <a:t>0</a:t>
                </a:r>
                <a:r>
                  <a:rPr lang="en-US" dirty="0"/>
                  <a:t> is the </a:t>
                </a:r>
                <a:r>
                  <a:rPr lang="en-US" b="1" dirty="0"/>
                  <a:t>elastic shear modulus</a:t>
                </a:r>
                <a:r>
                  <a:rPr lang="en-US" dirty="0"/>
                  <a:t>, </a:t>
                </a:r>
                <a14:m>
                  <m:oMath xmlns:m="http://schemas.openxmlformats.org/officeDocument/2006/math">
                    <m:r>
                      <a:rPr lang="en-US" i="1">
                        <a:latin typeface="Cambria Math" panose="02040503050406030204" pitchFamily="18" charset="0"/>
                      </a:rPr>
                      <m:t>𝜌</m:t>
                    </m:r>
                  </m:oMath>
                </a14:m>
                <a:r>
                  <a:rPr lang="en-US" dirty="0"/>
                  <a:t> is the density, R is the gas constant, and T is absolute temperature.</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503081" y="499101"/>
                <a:ext cx="7886700" cy="5875941"/>
              </a:xfrm>
              <a:blipFill rotWithShape="0">
                <a:blip r:embed="rId2" cstate="print"/>
                <a:stretch>
                  <a:fillRect l="-1043" t="-1763" r="-986"/>
                </a:stretch>
              </a:blipFill>
            </p:spPr>
            <p:txBody>
              <a:bodyPr/>
              <a:lstStyle/>
              <a:p>
                <a:r>
                  <a:rPr lang="en-US">
                    <a:noFill/>
                  </a:rPr>
                  <a:t> </a:t>
                </a:r>
              </a:p>
            </p:txBody>
          </p:sp>
        </mc:Fallback>
      </mc:AlternateContent>
    </p:spTree>
    <p:extLst>
      <p:ext uri="{BB962C8B-B14F-4D97-AF65-F5344CB8AC3E}">
        <p14:creationId xmlns="" xmlns:p14="http://schemas.microsoft.com/office/powerpoint/2010/main" val="31848212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716700"/>
          </a:xfrm>
        </p:spPr>
        <p:txBody>
          <a:bodyPr>
            <a:normAutofit/>
          </a:bodyPr>
          <a:lstStyle/>
          <a:p>
            <a:pPr lvl="0"/>
            <a:r>
              <a:rPr lang="en-US" sz="4000" dirty="0" smtClean="0"/>
              <a:t>b) Glass </a:t>
            </a:r>
            <a:r>
              <a:rPr lang="en-US" sz="4000" dirty="0"/>
              <a:t>Transition </a:t>
            </a:r>
            <a:r>
              <a:rPr lang="en-US" sz="4000" dirty="0" smtClean="0"/>
              <a:t>Temperature</a:t>
            </a:r>
            <a:endParaRPr lang="en-US" sz="4000" dirty="0"/>
          </a:p>
        </p:txBody>
      </p:sp>
      <p:sp>
        <p:nvSpPr>
          <p:cNvPr id="3" name="Content Placeholder 2"/>
          <p:cNvSpPr>
            <a:spLocks noGrp="1"/>
          </p:cNvSpPr>
          <p:nvPr>
            <p:ph idx="1"/>
          </p:nvPr>
        </p:nvSpPr>
        <p:spPr/>
        <p:txBody>
          <a:bodyPr>
            <a:noAutofit/>
          </a:bodyPr>
          <a:lstStyle/>
          <a:p>
            <a:r>
              <a:rPr lang="en-US" sz="2800" dirty="0"/>
              <a:t>As the temperature is lowered, the ability of the chain segments to move decreases until a temperature is reached where any large-scale motion is prevented. This temperature is referred to as the glass transition temperature (</a:t>
            </a:r>
            <a:r>
              <a:rPr lang="en-US" sz="2800" dirty="0" err="1" smtClean="0"/>
              <a:t>T</a:t>
            </a:r>
            <a:r>
              <a:rPr lang="en-US" sz="2800" baseline="-25000" dirty="0" err="1" smtClean="0"/>
              <a:t>g</a:t>
            </a:r>
            <a:r>
              <a:rPr lang="en-US" sz="2800" dirty="0"/>
              <a:t>). </a:t>
            </a:r>
            <a:endParaRPr lang="en-US" sz="2800" dirty="0" smtClean="0"/>
          </a:p>
          <a:p>
            <a:r>
              <a:rPr lang="en-US" sz="2800" dirty="0" smtClean="0"/>
              <a:t>Below </a:t>
            </a:r>
            <a:r>
              <a:rPr lang="en-US" sz="2800" dirty="0"/>
              <a:t>this temperature the rubber becomes a glassy material—hard and brittle. </a:t>
            </a:r>
            <a:endParaRPr lang="en-US" sz="2800" dirty="0" smtClean="0"/>
          </a:p>
          <a:p>
            <a:r>
              <a:rPr lang="en-US" sz="2800" dirty="0" smtClean="0"/>
              <a:t>Above </a:t>
            </a:r>
            <a:r>
              <a:rPr lang="en-US" sz="2800" dirty="0"/>
              <a:t>this temperature amorphous plastics, such as polystyrene, can exhibit a rubbery character if the molecular weight is sufficiently high. </a:t>
            </a:r>
          </a:p>
        </p:txBody>
      </p:sp>
    </p:spTree>
    <p:extLst>
      <p:ext uri="{BB962C8B-B14F-4D97-AF65-F5344CB8AC3E}">
        <p14:creationId xmlns="" xmlns:p14="http://schemas.microsoft.com/office/powerpoint/2010/main" val="9942549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l"/>
            <a:r>
              <a:rPr lang="en-US" dirty="0" smtClean="0"/>
              <a:t>c) </a:t>
            </a:r>
            <a:r>
              <a:rPr lang="en-US" dirty="0" err="1" smtClean="0"/>
              <a:t>Crystallinity</a:t>
            </a:r>
            <a:endParaRPr lang="en-US" dirty="0"/>
          </a:p>
        </p:txBody>
      </p:sp>
      <p:sp>
        <p:nvSpPr>
          <p:cNvPr id="3" name="Content Placeholder 2"/>
          <p:cNvSpPr>
            <a:spLocks noGrp="1"/>
          </p:cNvSpPr>
          <p:nvPr>
            <p:ph idx="1"/>
          </p:nvPr>
        </p:nvSpPr>
        <p:spPr/>
        <p:txBody>
          <a:bodyPr/>
          <a:lstStyle/>
          <a:p>
            <a:r>
              <a:rPr lang="en-US" dirty="0"/>
              <a:t>The existence of strong </a:t>
            </a:r>
            <a:r>
              <a:rPr lang="en-US" dirty="0" err="1"/>
              <a:t>interchain</a:t>
            </a:r>
            <a:r>
              <a:rPr lang="en-US" dirty="0"/>
              <a:t> interactions via </a:t>
            </a:r>
            <a:r>
              <a:rPr lang="en-US" u="sng" dirty="0"/>
              <a:t>polar forces</a:t>
            </a:r>
            <a:r>
              <a:rPr lang="en-US" dirty="0"/>
              <a:t>, </a:t>
            </a:r>
            <a:r>
              <a:rPr lang="en-US" u="sng" dirty="0"/>
              <a:t>hydrogen bonding</a:t>
            </a:r>
            <a:r>
              <a:rPr lang="en-US" dirty="0"/>
              <a:t>, or </a:t>
            </a:r>
            <a:r>
              <a:rPr lang="en-US" u="sng" dirty="0"/>
              <a:t>ionic groups </a:t>
            </a:r>
            <a:r>
              <a:rPr lang="en-US" dirty="0"/>
              <a:t>can facilitate crystallization</a:t>
            </a:r>
            <a:r>
              <a:rPr lang="en-US" dirty="0" smtClean="0"/>
              <a:t>.</a:t>
            </a:r>
          </a:p>
          <a:p>
            <a:r>
              <a:rPr lang="en-US" dirty="0"/>
              <a:t>Rubbery materials must have both their melting temperature (if they have a crystalline point) and their glass transition temperature below the use temperature.</a:t>
            </a:r>
          </a:p>
          <a:p>
            <a:endParaRPr lang="en-US" dirty="0"/>
          </a:p>
        </p:txBody>
      </p:sp>
    </p:spTree>
    <p:extLst>
      <p:ext uri="{BB962C8B-B14F-4D97-AF65-F5344CB8AC3E}">
        <p14:creationId xmlns="" xmlns:p14="http://schemas.microsoft.com/office/powerpoint/2010/main" val="18784687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3. Rubber Use</a:t>
            </a:r>
            <a:endParaRPr lang="en-US" dirty="0"/>
          </a:p>
        </p:txBody>
      </p:sp>
      <p:sp>
        <p:nvSpPr>
          <p:cNvPr id="3" name="Content Placeholder 2"/>
          <p:cNvSpPr>
            <a:spLocks noGrp="1"/>
          </p:cNvSpPr>
          <p:nvPr>
            <p:ph idx="1"/>
          </p:nvPr>
        </p:nvSpPr>
        <p:spPr>
          <a:xfrm>
            <a:off x="857224" y="1428736"/>
            <a:ext cx="7886700" cy="4871389"/>
          </a:xfrm>
        </p:spPr>
        <p:txBody>
          <a:bodyPr>
            <a:normAutofit fontScale="92500" lnSpcReduction="20000"/>
          </a:bodyPr>
          <a:lstStyle/>
          <a:p>
            <a:pPr marL="514350" lvl="1" indent="-514350">
              <a:spcBef>
                <a:spcPts val="1000"/>
              </a:spcBef>
              <a:buAutoNum type="alphaLcParenR"/>
            </a:pPr>
            <a:r>
              <a:rPr lang="en-US" sz="2800" dirty="0" smtClean="0"/>
              <a:t>Compounding:</a:t>
            </a:r>
          </a:p>
          <a:p>
            <a:pPr marL="0" lvl="1" indent="0">
              <a:spcBef>
                <a:spcPts val="1000"/>
              </a:spcBef>
              <a:buNone/>
            </a:pPr>
            <a:endParaRPr lang="en-US" sz="2800" dirty="0" smtClean="0"/>
          </a:p>
          <a:p>
            <a:pPr marL="457200" lvl="1" indent="-457200">
              <a:spcBef>
                <a:spcPts val="1000"/>
              </a:spcBef>
            </a:pPr>
            <a:r>
              <a:rPr lang="en-US" sz="2800" dirty="0"/>
              <a:t>The rubber industry began when Charles Goodyear developed the first useful rubber compound: natural rubber plus sulfur</a:t>
            </a:r>
            <a:r>
              <a:rPr lang="en-US" sz="2800" dirty="0" smtClean="0"/>
              <a:t>.</a:t>
            </a:r>
          </a:p>
          <a:p>
            <a:pPr marL="457200" lvl="1" indent="-457200">
              <a:spcBef>
                <a:spcPts val="1000"/>
              </a:spcBef>
            </a:pPr>
            <a:r>
              <a:rPr lang="en-US" sz="2800" dirty="0"/>
              <a:t>The major components in a compound are </a:t>
            </a:r>
            <a:endParaRPr lang="en-US" sz="2800" dirty="0" smtClean="0"/>
          </a:p>
          <a:p>
            <a:pPr marL="514350" lvl="1" indent="-514350">
              <a:spcBef>
                <a:spcPts val="1000"/>
              </a:spcBef>
              <a:buFont typeface="+mj-lt"/>
              <a:buAutoNum type="arabicParenR"/>
            </a:pPr>
            <a:r>
              <a:rPr lang="en-US" sz="2800" b="1" dirty="0" smtClean="0"/>
              <a:t>curatives</a:t>
            </a:r>
          </a:p>
          <a:p>
            <a:pPr marL="514350" lvl="1" indent="-514350">
              <a:spcBef>
                <a:spcPts val="1000"/>
              </a:spcBef>
              <a:buFont typeface="+mj-lt"/>
              <a:buAutoNum type="arabicParenR"/>
            </a:pPr>
            <a:r>
              <a:rPr lang="en-US" sz="2800" b="1" dirty="0" smtClean="0"/>
              <a:t>reinforcing agents</a:t>
            </a:r>
          </a:p>
          <a:p>
            <a:pPr marL="514350" lvl="1" indent="-514350">
              <a:spcBef>
                <a:spcPts val="1000"/>
              </a:spcBef>
              <a:buFont typeface="+mj-lt"/>
              <a:buAutoNum type="arabicParenR"/>
            </a:pPr>
            <a:r>
              <a:rPr lang="en-US" sz="2800" b="1" dirty="0" smtClean="0"/>
              <a:t> fillers </a:t>
            </a:r>
          </a:p>
          <a:p>
            <a:pPr marL="514350" lvl="1" indent="-514350">
              <a:spcBef>
                <a:spcPts val="1000"/>
              </a:spcBef>
              <a:buFont typeface="+mj-lt"/>
              <a:buAutoNum type="arabicParenR"/>
            </a:pPr>
            <a:r>
              <a:rPr lang="en-US" sz="2800" b="1" dirty="0" smtClean="0"/>
              <a:t>plasticizers</a:t>
            </a:r>
          </a:p>
          <a:p>
            <a:pPr marL="514350" lvl="1" indent="-514350">
              <a:spcBef>
                <a:spcPts val="1000"/>
              </a:spcBef>
              <a:buFont typeface="+mj-lt"/>
              <a:buAutoNum type="arabicParenR"/>
            </a:pPr>
            <a:r>
              <a:rPr lang="en-US" sz="2800" b="1" dirty="0" smtClean="0"/>
              <a:t> </a:t>
            </a:r>
            <a:r>
              <a:rPr lang="en-US" sz="2800" b="1" dirty="0"/>
              <a:t>and </a:t>
            </a:r>
            <a:r>
              <a:rPr lang="en-US" sz="2800" b="1" dirty="0" err="1" smtClean="0"/>
              <a:t>antidegradants</a:t>
            </a:r>
            <a:endParaRPr lang="en-US" sz="2800" dirty="0"/>
          </a:p>
          <a:p>
            <a:pPr marL="457200" lvl="1" indent="-457200">
              <a:spcBef>
                <a:spcPts val="1000"/>
              </a:spcBef>
            </a:pPr>
            <a:endParaRPr lang="en-US" sz="2800" dirty="0" smtClean="0"/>
          </a:p>
          <a:p>
            <a:endParaRPr lang="en-US" dirty="0"/>
          </a:p>
        </p:txBody>
      </p:sp>
    </p:spTree>
    <p:extLst>
      <p:ext uri="{BB962C8B-B14F-4D97-AF65-F5344CB8AC3E}">
        <p14:creationId xmlns="" xmlns:p14="http://schemas.microsoft.com/office/powerpoint/2010/main" val="18934995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Curatives</a:t>
            </a:r>
            <a:endParaRPr lang="en-US" dirty="0"/>
          </a:p>
        </p:txBody>
      </p:sp>
      <p:sp>
        <p:nvSpPr>
          <p:cNvPr id="3" name="Content Placeholder 2"/>
          <p:cNvSpPr>
            <a:spLocks noGrp="1"/>
          </p:cNvSpPr>
          <p:nvPr>
            <p:ph idx="1"/>
          </p:nvPr>
        </p:nvSpPr>
        <p:spPr/>
        <p:txBody>
          <a:bodyPr>
            <a:normAutofit fontScale="92500"/>
          </a:bodyPr>
          <a:lstStyle/>
          <a:p>
            <a:r>
              <a:rPr lang="en-US" dirty="0"/>
              <a:t>The function of curatives is to cross-link the polymer chains into a network; the most common ones are the </a:t>
            </a:r>
            <a:r>
              <a:rPr lang="en-US" b="1" dirty="0"/>
              <a:t>sulfur type </a:t>
            </a:r>
            <a:r>
              <a:rPr lang="en-US" dirty="0"/>
              <a:t>for unsaturated rubber and </a:t>
            </a:r>
            <a:r>
              <a:rPr lang="en-US" b="1" dirty="0"/>
              <a:t>peroxides</a:t>
            </a:r>
            <a:r>
              <a:rPr lang="en-US" dirty="0"/>
              <a:t> for saturated polymers. </a:t>
            </a:r>
            <a:endParaRPr lang="en-US" dirty="0" smtClean="0"/>
          </a:p>
          <a:p>
            <a:r>
              <a:rPr lang="en-US" dirty="0" smtClean="0"/>
              <a:t>Chemicals </a:t>
            </a:r>
            <a:r>
              <a:rPr lang="en-US" dirty="0"/>
              <a:t>called accelerators may be added to control the cure rate in the sulfur system; these materials generally are complex organic chemicals containing sulfur and nitrogen atoms.</a:t>
            </a:r>
          </a:p>
        </p:txBody>
      </p:sp>
    </p:spTree>
    <p:extLst>
      <p:ext uri="{BB962C8B-B14F-4D97-AF65-F5344CB8AC3E}">
        <p14:creationId xmlns="" xmlns:p14="http://schemas.microsoft.com/office/powerpoint/2010/main" val="14057524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Reinforcing agents</a:t>
            </a:r>
            <a:endParaRPr lang="en-US" dirty="0"/>
          </a:p>
        </p:txBody>
      </p:sp>
      <p:sp>
        <p:nvSpPr>
          <p:cNvPr id="3" name="Content Placeholder 2"/>
          <p:cNvSpPr>
            <a:spLocks noGrp="1"/>
          </p:cNvSpPr>
          <p:nvPr>
            <p:ph idx="1"/>
          </p:nvPr>
        </p:nvSpPr>
        <p:spPr/>
        <p:txBody>
          <a:bodyPr>
            <a:normAutofit fontScale="92500" lnSpcReduction="20000"/>
          </a:bodyPr>
          <a:lstStyle/>
          <a:p>
            <a:r>
              <a:rPr lang="en-US" b="1" dirty="0"/>
              <a:t>Carbon black</a:t>
            </a:r>
            <a:r>
              <a:rPr lang="en-US" dirty="0"/>
              <a:t> and </a:t>
            </a:r>
            <a:r>
              <a:rPr lang="en-US" b="1" dirty="0"/>
              <a:t>silica</a:t>
            </a:r>
            <a:r>
              <a:rPr lang="en-US" dirty="0"/>
              <a:t> are the most common reinforcing agents</a:t>
            </a:r>
            <a:r>
              <a:rPr lang="en-US" dirty="0" smtClean="0"/>
              <a:t>.</a:t>
            </a:r>
          </a:p>
          <a:p>
            <a:r>
              <a:rPr lang="en-US" dirty="0"/>
              <a:t>These materials improve properties such as tensile strength and tear strength; also, they increase hardness, stiffness, and density and reduce </a:t>
            </a:r>
            <a:r>
              <a:rPr lang="en-US" dirty="0" smtClean="0"/>
              <a:t>cost.</a:t>
            </a:r>
          </a:p>
          <a:p>
            <a:endParaRPr lang="en-US" dirty="0"/>
          </a:p>
          <a:p>
            <a:r>
              <a:rPr lang="en-US" dirty="0"/>
              <a:t>In tire applications, new polymers are currently being developed which contain functional groups that directly interact with carbon black and silica, improving many properties.</a:t>
            </a:r>
          </a:p>
          <a:p>
            <a:endParaRPr lang="en-US" dirty="0"/>
          </a:p>
        </p:txBody>
      </p:sp>
    </p:spTree>
    <p:extLst>
      <p:ext uri="{BB962C8B-B14F-4D97-AF65-F5344CB8AC3E}">
        <p14:creationId xmlns="" xmlns:p14="http://schemas.microsoft.com/office/powerpoint/2010/main" val="24013146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Fillers</a:t>
            </a:r>
            <a:endParaRPr lang="en-US" dirty="0"/>
          </a:p>
        </p:txBody>
      </p:sp>
      <p:sp>
        <p:nvSpPr>
          <p:cNvPr id="3" name="Content Placeholder 2"/>
          <p:cNvSpPr>
            <a:spLocks noGrp="1"/>
          </p:cNvSpPr>
          <p:nvPr>
            <p:ph idx="1"/>
          </p:nvPr>
        </p:nvSpPr>
        <p:spPr/>
        <p:txBody>
          <a:bodyPr/>
          <a:lstStyle/>
          <a:p>
            <a:r>
              <a:rPr lang="en-US" dirty="0"/>
              <a:t>Fillers are added to reduce cost, increase hardness, and color the compound</a:t>
            </a:r>
            <a:r>
              <a:rPr lang="en-US" dirty="0" smtClean="0"/>
              <a:t>.</a:t>
            </a:r>
          </a:p>
          <a:p>
            <a:r>
              <a:rPr lang="en-US" dirty="0"/>
              <a:t>Generally they do not provide the dramatic improvement in properties seen with reinforcing agents, but they may have some reinforcing capability</a:t>
            </a:r>
            <a:r>
              <a:rPr lang="en-US" dirty="0" smtClean="0"/>
              <a:t>.</a:t>
            </a:r>
          </a:p>
          <a:p>
            <a:r>
              <a:rPr lang="en-US" dirty="0"/>
              <a:t>Typical fillers are </a:t>
            </a:r>
            <a:r>
              <a:rPr lang="en-US" b="1" dirty="0"/>
              <a:t>clay</a:t>
            </a:r>
            <a:r>
              <a:rPr lang="en-US" dirty="0"/>
              <a:t>s, </a:t>
            </a:r>
            <a:r>
              <a:rPr lang="en-US" b="1" dirty="0"/>
              <a:t>calcium carbonate</a:t>
            </a:r>
            <a:r>
              <a:rPr lang="en-US" dirty="0"/>
              <a:t>, and </a:t>
            </a:r>
            <a:r>
              <a:rPr lang="en-US" b="1" dirty="0"/>
              <a:t>titanium dioxide.</a:t>
            </a:r>
          </a:p>
          <a:p>
            <a:endParaRPr lang="en-US" dirty="0"/>
          </a:p>
        </p:txBody>
      </p:sp>
    </p:spTree>
    <p:extLst>
      <p:ext uri="{BB962C8B-B14F-4D97-AF65-F5344CB8AC3E}">
        <p14:creationId xmlns="" xmlns:p14="http://schemas.microsoft.com/office/powerpoint/2010/main" val="2150388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Plasticizers</a:t>
            </a:r>
            <a:endParaRPr lang="en-US" dirty="0"/>
          </a:p>
        </p:txBody>
      </p:sp>
      <p:sp>
        <p:nvSpPr>
          <p:cNvPr id="3" name="Content Placeholder 2"/>
          <p:cNvSpPr>
            <a:spLocks noGrp="1"/>
          </p:cNvSpPr>
          <p:nvPr>
            <p:ph idx="1"/>
          </p:nvPr>
        </p:nvSpPr>
        <p:spPr/>
        <p:txBody>
          <a:bodyPr/>
          <a:lstStyle/>
          <a:p>
            <a:r>
              <a:rPr lang="en-US" dirty="0"/>
              <a:t>These materials are added to reduce the hardness of the compound and can reduce the viscosity of the uncured compound to facilitate processes such as mixing and extruding</a:t>
            </a:r>
            <a:r>
              <a:rPr lang="en-US" dirty="0" smtClean="0"/>
              <a:t>.</a:t>
            </a:r>
          </a:p>
          <a:p>
            <a:r>
              <a:rPr lang="en-US" dirty="0"/>
              <a:t>The most common materials are </a:t>
            </a:r>
            <a:r>
              <a:rPr lang="en-US" u="sng" dirty="0" smtClean="0"/>
              <a:t>petroleum</a:t>
            </a:r>
            <a:r>
              <a:rPr lang="en-US" dirty="0" smtClean="0"/>
              <a:t> based </a:t>
            </a:r>
            <a:r>
              <a:rPr lang="en-US" b="1" dirty="0"/>
              <a:t>oils</a:t>
            </a:r>
            <a:r>
              <a:rPr lang="en-US" dirty="0"/>
              <a:t>, </a:t>
            </a:r>
            <a:r>
              <a:rPr lang="en-US" b="1" dirty="0"/>
              <a:t>esters</a:t>
            </a:r>
            <a:r>
              <a:rPr lang="en-US" dirty="0"/>
              <a:t>, and </a:t>
            </a:r>
            <a:r>
              <a:rPr lang="en-US" b="1" dirty="0"/>
              <a:t>fatty acids</a:t>
            </a:r>
            <a:r>
              <a:rPr lang="en-US" dirty="0" smtClean="0"/>
              <a:t>.</a:t>
            </a:r>
          </a:p>
          <a:p>
            <a:endParaRPr lang="en-US" dirty="0"/>
          </a:p>
        </p:txBody>
      </p:sp>
    </p:spTree>
    <p:extLst>
      <p:ext uri="{BB962C8B-B14F-4D97-AF65-F5344CB8AC3E}">
        <p14:creationId xmlns="" xmlns:p14="http://schemas.microsoft.com/office/powerpoint/2010/main" val="1272739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400" dirty="0"/>
              <a:t>The word “rubber” immediately brings to mind materials that are highly flexible and will snap back to their original shape after being stretched. </a:t>
            </a:r>
            <a:endParaRPr lang="en-US" sz="2400" dirty="0" smtClean="0"/>
          </a:p>
          <a:p>
            <a:r>
              <a:rPr lang="en-US" sz="2400" dirty="0"/>
              <a:t>The term “rubber” was coined for this material by the English chemist Joseph Priestley, who noted that it was effective for removing pencil marks from paper</a:t>
            </a:r>
            <a:r>
              <a:rPr lang="en-US" sz="2400" dirty="0" smtClean="0"/>
              <a:t>.</a:t>
            </a:r>
          </a:p>
          <a:p>
            <a:r>
              <a:rPr lang="en-US" sz="2400" dirty="0"/>
              <a:t>Rubber products appear everywhere in modern society from tires to biomedical products.</a:t>
            </a:r>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6500826" y="4429132"/>
            <a:ext cx="1703607" cy="1438503"/>
          </a:xfrm>
          <a:prstGeom prst="rect">
            <a:avLst/>
          </a:prstGeom>
        </p:spPr>
      </p:pic>
      <p:pic>
        <p:nvPicPr>
          <p:cNvPr id="5" name="Picture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210559" y="230188"/>
            <a:ext cx="1600200" cy="1420368"/>
          </a:xfrm>
          <a:prstGeom prst="rect">
            <a:avLst/>
          </a:prstGeom>
        </p:spPr>
      </p:pic>
    </p:spTree>
    <p:extLst>
      <p:ext uri="{BB962C8B-B14F-4D97-AF65-F5344CB8AC3E}">
        <p14:creationId xmlns="" xmlns:p14="http://schemas.microsoft.com/office/powerpoint/2010/main" val="32581006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Antidegradents</a:t>
            </a:r>
            <a:endParaRPr lang="en-US" dirty="0"/>
          </a:p>
        </p:txBody>
      </p:sp>
      <p:sp>
        <p:nvSpPr>
          <p:cNvPr id="3" name="Content Placeholder 2"/>
          <p:cNvSpPr>
            <a:spLocks noGrp="1"/>
          </p:cNvSpPr>
          <p:nvPr>
            <p:ph idx="1"/>
          </p:nvPr>
        </p:nvSpPr>
        <p:spPr/>
        <p:txBody>
          <a:bodyPr>
            <a:normAutofit lnSpcReduction="10000"/>
          </a:bodyPr>
          <a:lstStyle/>
          <a:p>
            <a:r>
              <a:rPr lang="en-US" dirty="0"/>
              <a:t>This group of chemicals is added to prevent undesirable chemical reactions with the polymer network</a:t>
            </a:r>
            <a:r>
              <a:rPr lang="en-US" dirty="0" smtClean="0"/>
              <a:t>.</a:t>
            </a:r>
          </a:p>
          <a:p>
            <a:r>
              <a:rPr lang="en-US" dirty="0"/>
              <a:t>The most important are the </a:t>
            </a:r>
            <a:r>
              <a:rPr lang="en-US" b="1" dirty="0"/>
              <a:t>antioxidants</a:t>
            </a:r>
            <a:r>
              <a:rPr lang="en-US" dirty="0"/>
              <a:t>, which trap free radicals and prevent chain scission and cross-linking</a:t>
            </a:r>
            <a:r>
              <a:rPr lang="en-US" dirty="0" smtClean="0"/>
              <a:t>.</a:t>
            </a:r>
          </a:p>
          <a:p>
            <a:r>
              <a:rPr lang="en-US" b="1" dirty="0" err="1"/>
              <a:t>Antiozonants</a:t>
            </a:r>
            <a:r>
              <a:rPr lang="en-US" dirty="0"/>
              <a:t> are added to prevent ozone attack on the rubber, which can lead to the formation and growth of cracks</a:t>
            </a:r>
            <a:r>
              <a:rPr lang="en-US" dirty="0" smtClean="0"/>
              <a:t>.</a:t>
            </a:r>
          </a:p>
          <a:p>
            <a:endParaRPr lang="en-US" dirty="0"/>
          </a:p>
        </p:txBody>
      </p:sp>
    </p:spTree>
    <p:extLst>
      <p:ext uri="{BB962C8B-B14F-4D97-AF65-F5344CB8AC3E}">
        <p14:creationId xmlns="" xmlns:p14="http://schemas.microsoft.com/office/powerpoint/2010/main" val="2041129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2. Processing</a:t>
            </a:r>
            <a:endParaRPr lang="en-US"/>
          </a:p>
        </p:txBody>
      </p:sp>
      <p:sp>
        <p:nvSpPr>
          <p:cNvPr id="3" name="Content Placeholder 2"/>
          <p:cNvSpPr>
            <a:spLocks noGrp="1"/>
          </p:cNvSpPr>
          <p:nvPr>
            <p:ph idx="1"/>
          </p:nvPr>
        </p:nvSpPr>
        <p:spPr/>
        <p:txBody>
          <a:bodyPr/>
          <a:lstStyle/>
          <a:p>
            <a:r>
              <a:rPr lang="en-US" dirty="0"/>
              <a:t>A wide range of processes are used to convert a bale of rubber into a rubber product such as a tire</a:t>
            </a:r>
            <a:r>
              <a:rPr lang="en-US" dirty="0" smtClean="0"/>
              <a:t>.</a:t>
            </a:r>
          </a:p>
          <a:p>
            <a:r>
              <a:rPr lang="en-US" dirty="0"/>
              <a:t>The first process generally will be compounding</a:t>
            </a:r>
            <a:r>
              <a:rPr lang="en-US" dirty="0" smtClean="0"/>
              <a:t>.</a:t>
            </a:r>
          </a:p>
          <a:p>
            <a:r>
              <a:rPr lang="en-US" dirty="0"/>
              <a:t>In many compounds more than one rubber may be needed to obtain the performance required</a:t>
            </a:r>
            <a:r>
              <a:rPr lang="en-US" dirty="0" smtClean="0"/>
              <a:t>.</a:t>
            </a:r>
          </a:p>
          <a:p>
            <a:endParaRPr lang="en-US" dirty="0"/>
          </a:p>
        </p:txBody>
      </p:sp>
    </p:spTree>
    <p:extLst>
      <p:ext uri="{BB962C8B-B14F-4D97-AF65-F5344CB8AC3E}">
        <p14:creationId xmlns="" xmlns:p14="http://schemas.microsoft.com/office/powerpoint/2010/main" val="9728466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 xmlns:p14="http://schemas.microsoft.com/office/powerpoint/2010/main" val="31452895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332" y="679406"/>
            <a:ext cx="7886700" cy="5335028"/>
          </a:xfrm>
        </p:spPr>
        <p:txBody>
          <a:bodyPr>
            <a:normAutofit fontScale="85000" lnSpcReduction="20000"/>
          </a:bodyPr>
          <a:lstStyle/>
          <a:p>
            <a:r>
              <a:rPr lang="en-US" dirty="0"/>
              <a:t>The worldwide demand for rubber was estimated to be 23.0 million metric tons for 2011, excluding latex materials</a:t>
            </a:r>
            <a:r>
              <a:rPr lang="en-US" dirty="0" smtClean="0"/>
              <a:t>.</a:t>
            </a:r>
          </a:p>
          <a:p>
            <a:r>
              <a:rPr lang="en-US" dirty="0"/>
              <a:t>Of this demand, 36% is synthetic rubber of various kinds</a:t>
            </a:r>
            <a:r>
              <a:rPr lang="en-US" dirty="0" smtClean="0"/>
              <a:t>.</a:t>
            </a:r>
          </a:p>
          <a:p>
            <a:r>
              <a:rPr lang="en-US" dirty="0"/>
              <a:t>The major general purpose rubbers are </a:t>
            </a:r>
            <a:r>
              <a:rPr lang="en-US" b="1" dirty="0"/>
              <a:t>natural rubber</a:t>
            </a:r>
            <a:r>
              <a:rPr lang="en-US" dirty="0"/>
              <a:t>, </a:t>
            </a:r>
            <a:r>
              <a:rPr lang="en-US" b="1" dirty="0"/>
              <a:t>styrene–butadiene rubber (SBR</a:t>
            </a:r>
            <a:r>
              <a:rPr lang="en-US" dirty="0"/>
              <a:t>), </a:t>
            </a:r>
            <a:r>
              <a:rPr lang="en-US" b="1" dirty="0"/>
              <a:t>butadiene rubber</a:t>
            </a:r>
            <a:r>
              <a:rPr lang="en-US" dirty="0"/>
              <a:t>, </a:t>
            </a:r>
            <a:r>
              <a:rPr lang="en-US" b="1" dirty="0"/>
              <a:t>isoprene rubber</a:t>
            </a:r>
            <a:r>
              <a:rPr lang="en-US" dirty="0"/>
              <a:t>, and </a:t>
            </a:r>
            <a:r>
              <a:rPr lang="en-US" b="1" dirty="0"/>
              <a:t>ethylene–propylene</a:t>
            </a:r>
            <a:r>
              <a:rPr lang="en-US" dirty="0"/>
              <a:t> rubber</a:t>
            </a:r>
            <a:r>
              <a:rPr lang="en-US" dirty="0" smtClean="0"/>
              <a:t>.</a:t>
            </a:r>
          </a:p>
          <a:p>
            <a:r>
              <a:rPr lang="en-US" dirty="0" smtClean="0"/>
              <a:t> </a:t>
            </a:r>
            <a:r>
              <a:rPr lang="en-US" dirty="0"/>
              <a:t>These rubbers are used in tires, mechanical goods, and similar </a:t>
            </a:r>
            <a:r>
              <a:rPr lang="en-US" dirty="0" smtClean="0"/>
              <a:t>applications.</a:t>
            </a:r>
          </a:p>
          <a:p>
            <a:r>
              <a:rPr lang="en-US" dirty="0"/>
              <a:t>SBR, butadiene rubber, and ethylene–propylene rubber account for 78% of all synthetic rubber consumed.</a:t>
            </a:r>
          </a:p>
          <a:p>
            <a:endParaRPr lang="en-US" dirty="0"/>
          </a:p>
        </p:txBody>
      </p:sp>
    </p:spTree>
    <p:extLst>
      <p:ext uri="{BB962C8B-B14F-4D97-AF65-F5344CB8AC3E}">
        <p14:creationId xmlns="" xmlns:p14="http://schemas.microsoft.com/office/powerpoint/2010/main" val="41566971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84821"/>
            <a:ext cx="7886700" cy="832611"/>
          </a:xfrm>
        </p:spPr>
        <p:txBody>
          <a:bodyPr/>
          <a:lstStyle/>
          <a:p>
            <a:r>
              <a:rPr lang="en-US" dirty="0"/>
              <a:t>Rubber </a:t>
            </a:r>
            <a:r>
              <a:rPr lang="en-US" dirty="0" smtClean="0"/>
              <a:t>Concepts</a:t>
            </a:r>
            <a:endParaRPr lang="en-US" dirty="0"/>
          </a:p>
        </p:txBody>
      </p:sp>
      <p:sp>
        <p:nvSpPr>
          <p:cNvPr id="3" name="Content Placeholder 2"/>
          <p:cNvSpPr>
            <a:spLocks noGrp="1"/>
          </p:cNvSpPr>
          <p:nvPr>
            <p:ph idx="1"/>
          </p:nvPr>
        </p:nvSpPr>
        <p:spPr>
          <a:xfrm>
            <a:off x="1643042" y="1214422"/>
            <a:ext cx="6586556" cy="5103208"/>
          </a:xfrm>
        </p:spPr>
        <p:txBody>
          <a:bodyPr>
            <a:normAutofit fontScale="70000" lnSpcReduction="20000"/>
          </a:bodyPr>
          <a:lstStyle/>
          <a:p>
            <a:pPr marL="0" lvl="0" indent="0">
              <a:buNone/>
            </a:pPr>
            <a:r>
              <a:rPr lang="en-US" b="1" dirty="0" smtClean="0"/>
              <a:t>1. Polymer </a:t>
            </a:r>
            <a:r>
              <a:rPr lang="en-US" b="1" dirty="0"/>
              <a:t>structure:</a:t>
            </a:r>
          </a:p>
          <a:p>
            <a:pPr marL="0" lvl="0" indent="0">
              <a:buNone/>
            </a:pPr>
            <a:r>
              <a:rPr lang="en-US" dirty="0" smtClean="0"/>
              <a:t>       a) Macrostructure</a:t>
            </a:r>
            <a:endParaRPr lang="en-US" dirty="0"/>
          </a:p>
          <a:p>
            <a:pPr marL="0" lvl="0" indent="0">
              <a:buNone/>
            </a:pPr>
            <a:r>
              <a:rPr lang="en-US" dirty="0" smtClean="0"/>
              <a:t>                     Molecular </a:t>
            </a:r>
            <a:r>
              <a:rPr lang="en-US" dirty="0"/>
              <a:t>weight</a:t>
            </a:r>
          </a:p>
          <a:p>
            <a:pPr marL="0" lvl="0" indent="0">
              <a:buNone/>
            </a:pPr>
            <a:r>
              <a:rPr lang="en-US" dirty="0" smtClean="0"/>
              <a:t>                     Molecular </a:t>
            </a:r>
            <a:r>
              <a:rPr lang="en-US" dirty="0"/>
              <a:t>weight distribution</a:t>
            </a:r>
          </a:p>
          <a:p>
            <a:pPr marL="0" lvl="0" indent="0">
              <a:buNone/>
            </a:pPr>
            <a:r>
              <a:rPr lang="en-US" dirty="0" smtClean="0"/>
              <a:t>                     Branching</a:t>
            </a:r>
            <a:endParaRPr lang="en-US" dirty="0"/>
          </a:p>
          <a:p>
            <a:pPr marL="0" lvl="0" indent="0">
              <a:buNone/>
            </a:pPr>
            <a:r>
              <a:rPr lang="en-US" dirty="0" smtClean="0"/>
              <a:t>       b) Microstructure</a:t>
            </a:r>
            <a:endParaRPr lang="en-US" dirty="0"/>
          </a:p>
          <a:p>
            <a:pPr marL="0" lvl="0" indent="0">
              <a:buNone/>
            </a:pPr>
            <a:r>
              <a:rPr lang="en-US" dirty="0" smtClean="0"/>
              <a:t>       c) Network structure</a:t>
            </a:r>
          </a:p>
          <a:p>
            <a:pPr marL="0" lvl="0" indent="0">
              <a:buNone/>
            </a:pPr>
            <a:r>
              <a:rPr lang="en-US" b="1" dirty="0" smtClean="0"/>
              <a:t>2. Rubber properties:</a:t>
            </a:r>
          </a:p>
          <a:p>
            <a:pPr marL="0" lvl="0" indent="0">
              <a:buNone/>
            </a:pPr>
            <a:r>
              <a:rPr lang="en-US" dirty="0" smtClean="0"/>
              <a:t>       a) Elasticity—the </a:t>
            </a:r>
            <a:r>
              <a:rPr lang="en-US" dirty="0" err="1"/>
              <a:t>retractive</a:t>
            </a:r>
            <a:r>
              <a:rPr lang="en-US" dirty="0"/>
              <a:t> force</a:t>
            </a:r>
          </a:p>
          <a:p>
            <a:pPr marL="0" lvl="0" indent="0">
              <a:buNone/>
            </a:pPr>
            <a:r>
              <a:rPr lang="en-US" dirty="0" smtClean="0"/>
              <a:t>       b) Glass </a:t>
            </a:r>
            <a:r>
              <a:rPr lang="en-US" dirty="0"/>
              <a:t>transition temperature</a:t>
            </a:r>
          </a:p>
          <a:p>
            <a:pPr marL="0" lvl="0" indent="0">
              <a:buNone/>
            </a:pPr>
            <a:r>
              <a:rPr lang="en-US" dirty="0" smtClean="0"/>
              <a:t>       c) </a:t>
            </a:r>
            <a:r>
              <a:rPr lang="en-US" dirty="0" err="1" smtClean="0"/>
              <a:t>Crystallinity</a:t>
            </a:r>
            <a:endParaRPr lang="en-US" dirty="0"/>
          </a:p>
          <a:p>
            <a:pPr marL="0" lvl="0" indent="0">
              <a:buNone/>
            </a:pPr>
            <a:r>
              <a:rPr lang="en-US" b="1" dirty="0" smtClean="0"/>
              <a:t>3. Rubber </a:t>
            </a:r>
            <a:r>
              <a:rPr lang="en-US" b="1" dirty="0"/>
              <a:t>use:</a:t>
            </a:r>
          </a:p>
          <a:p>
            <a:pPr marL="0" lvl="0" indent="0">
              <a:buNone/>
            </a:pPr>
            <a:r>
              <a:rPr lang="en-US" dirty="0" smtClean="0"/>
              <a:t>       a) Compounding</a:t>
            </a:r>
            <a:endParaRPr lang="en-US" dirty="0"/>
          </a:p>
          <a:p>
            <a:pPr marL="0" lvl="0" indent="0">
              <a:buNone/>
            </a:pPr>
            <a:r>
              <a:rPr lang="en-US" dirty="0" smtClean="0"/>
              <a:t>       b) Processing</a:t>
            </a:r>
            <a:endParaRPr lang="en-US" dirty="0"/>
          </a:p>
          <a:p>
            <a:pPr marL="0" indent="0">
              <a:buNone/>
            </a:pPr>
            <a:endParaRPr lang="en-US" dirty="0"/>
          </a:p>
        </p:txBody>
      </p:sp>
    </p:spTree>
    <p:extLst>
      <p:ext uri="{BB962C8B-B14F-4D97-AF65-F5344CB8AC3E}">
        <p14:creationId xmlns="" xmlns:p14="http://schemas.microsoft.com/office/powerpoint/2010/main" val="16967450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10579"/>
            <a:ext cx="7886700" cy="1325563"/>
          </a:xfrm>
        </p:spPr>
        <p:txBody>
          <a:bodyPr/>
          <a:lstStyle/>
          <a:p>
            <a:pPr lvl="0"/>
            <a:r>
              <a:rPr lang="en-US" dirty="0" smtClean="0"/>
              <a:t>a) Macrostructure</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b="1" dirty="0"/>
              <a:t>Molecular </a:t>
            </a:r>
            <a:r>
              <a:rPr lang="en-US" b="1" dirty="0" smtClean="0"/>
              <a:t>weight :</a:t>
            </a:r>
          </a:p>
          <a:p>
            <a:r>
              <a:rPr lang="en-US" dirty="0"/>
              <a:t>The single most important property of any polymer is the size or length of the molecule</a:t>
            </a:r>
            <a:r>
              <a:rPr lang="en-US" dirty="0" smtClean="0"/>
              <a:t>.</a:t>
            </a:r>
          </a:p>
          <a:p>
            <a:r>
              <a:rPr lang="en-US" dirty="0"/>
              <a:t>Most of the monomers used to produce rubbers are either gases or low-viscosity liquids under normal conditions; upon polymerization they form liquids whose viscosity increases to extremely high values as the chain length is increased. </a:t>
            </a:r>
            <a:endParaRPr lang="en-US" dirty="0" smtClean="0"/>
          </a:p>
          <a:p>
            <a:r>
              <a:rPr lang="en-US" dirty="0"/>
              <a:t>In addition to viscosity, a great many other physical properties of any polymer depend upon the molecular weight.</a:t>
            </a:r>
            <a:endParaRPr lang="en-US" b="1" dirty="0"/>
          </a:p>
          <a:p>
            <a:pPr marL="0" indent="0">
              <a:buNone/>
            </a:pPr>
            <a:endParaRPr lang="en-US" b="1" dirty="0" smtClean="0"/>
          </a:p>
          <a:p>
            <a:pPr marL="0" indent="0">
              <a:buNone/>
            </a:pPr>
            <a:endParaRPr lang="en-US" dirty="0"/>
          </a:p>
        </p:txBody>
      </p:sp>
    </p:spTree>
    <p:extLst>
      <p:ext uri="{BB962C8B-B14F-4D97-AF65-F5344CB8AC3E}">
        <p14:creationId xmlns="" xmlns:p14="http://schemas.microsoft.com/office/powerpoint/2010/main" val="5910757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Macrostructure</a:t>
            </a:r>
            <a:endParaRPr lang="en-US" dirty="0"/>
          </a:p>
        </p:txBody>
      </p:sp>
      <p:sp>
        <p:nvSpPr>
          <p:cNvPr id="3" name="Content Placeholder 2"/>
          <p:cNvSpPr>
            <a:spLocks noGrp="1"/>
          </p:cNvSpPr>
          <p:nvPr>
            <p:ph idx="1"/>
          </p:nvPr>
        </p:nvSpPr>
        <p:spPr/>
        <p:txBody>
          <a:bodyPr/>
          <a:lstStyle/>
          <a:p>
            <a:pPr marL="0" indent="0">
              <a:buNone/>
            </a:pPr>
            <a:r>
              <a:rPr lang="en-US" b="1" dirty="0"/>
              <a:t>Molecular weight </a:t>
            </a:r>
            <a:r>
              <a:rPr lang="en-US" b="1" dirty="0" smtClean="0"/>
              <a:t>distribution:</a:t>
            </a:r>
          </a:p>
          <a:p>
            <a:r>
              <a:rPr lang="en-US" dirty="0"/>
              <a:t>A given polymer sample is composed of many polymer chains, which in most cases are not of the same length. </a:t>
            </a:r>
            <a:endParaRPr lang="en-US" dirty="0" smtClean="0"/>
          </a:p>
          <a:p>
            <a:r>
              <a:rPr lang="en-US" dirty="0"/>
              <a:t>For economic reasons, it is not possible to separate the various polymer chains by length prior to </a:t>
            </a:r>
            <a:r>
              <a:rPr lang="en-US" dirty="0" smtClean="0"/>
              <a:t>use.</a:t>
            </a:r>
            <a:endParaRPr lang="en-US" b="1" dirty="0" smtClean="0"/>
          </a:p>
          <a:p>
            <a:endParaRPr lang="en-US" dirty="0"/>
          </a:p>
        </p:txBody>
      </p:sp>
    </p:spTree>
    <p:extLst>
      <p:ext uri="{BB962C8B-B14F-4D97-AF65-F5344CB8AC3E}">
        <p14:creationId xmlns="" xmlns:p14="http://schemas.microsoft.com/office/powerpoint/2010/main" val="3753075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Macrostructure</a:t>
            </a:r>
          </a:p>
        </p:txBody>
      </p:sp>
      <p:sp>
        <p:nvSpPr>
          <p:cNvPr id="3" name="Content Placeholder 2"/>
          <p:cNvSpPr>
            <a:spLocks noGrp="1"/>
          </p:cNvSpPr>
          <p:nvPr>
            <p:ph idx="1"/>
          </p:nvPr>
        </p:nvSpPr>
        <p:spPr/>
        <p:txBody>
          <a:bodyPr>
            <a:normAutofit lnSpcReduction="10000"/>
          </a:bodyPr>
          <a:lstStyle/>
          <a:p>
            <a:r>
              <a:rPr lang="en-US" b="1" dirty="0" smtClean="0"/>
              <a:t>Branching:</a:t>
            </a:r>
          </a:p>
          <a:p>
            <a:r>
              <a:rPr lang="en-US" dirty="0"/>
              <a:t>The concept of a polymer chain implies two ends per chain. </a:t>
            </a:r>
            <a:endParaRPr lang="en-US" dirty="0" smtClean="0"/>
          </a:p>
          <a:p>
            <a:r>
              <a:rPr lang="en-US" dirty="0" smtClean="0"/>
              <a:t>However</a:t>
            </a:r>
            <a:r>
              <a:rPr lang="en-US" dirty="0"/>
              <a:t>, because of the nature of the process used to form the polymer, the chain may contain one or more branch points, resulting in multiple ends per chain. These chain ends can have an adverse effect on polymer performance.</a:t>
            </a:r>
          </a:p>
        </p:txBody>
      </p:sp>
    </p:spTree>
    <p:extLst>
      <p:ext uri="{BB962C8B-B14F-4D97-AF65-F5344CB8AC3E}">
        <p14:creationId xmlns="" xmlns:p14="http://schemas.microsoft.com/office/powerpoint/2010/main" val="28976665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626548"/>
          </a:xfrm>
        </p:spPr>
        <p:txBody>
          <a:bodyPr>
            <a:normAutofit fontScale="90000"/>
          </a:bodyPr>
          <a:lstStyle/>
          <a:p>
            <a:r>
              <a:rPr lang="en-US" dirty="0"/>
              <a:t>b) Microstructure</a:t>
            </a:r>
          </a:p>
        </p:txBody>
      </p:sp>
      <p:sp>
        <p:nvSpPr>
          <p:cNvPr id="3" name="Content Placeholder 2"/>
          <p:cNvSpPr>
            <a:spLocks noGrp="1"/>
          </p:cNvSpPr>
          <p:nvPr>
            <p:ph sz="half" idx="1"/>
          </p:nvPr>
        </p:nvSpPr>
        <p:spPr>
          <a:xfrm>
            <a:off x="628650" y="1349107"/>
            <a:ext cx="3886200" cy="5025935"/>
          </a:xfrm>
        </p:spPr>
        <p:txBody>
          <a:bodyPr>
            <a:normAutofit fontScale="92500" lnSpcReduction="20000"/>
          </a:bodyPr>
          <a:lstStyle/>
          <a:p>
            <a:r>
              <a:rPr lang="en-US" dirty="0"/>
              <a:t>In the formation of elastomers from </a:t>
            </a:r>
            <a:r>
              <a:rPr lang="en-US" dirty="0" err="1"/>
              <a:t>diolefin</a:t>
            </a:r>
            <a:r>
              <a:rPr lang="en-US" dirty="0"/>
              <a:t> monomers such as butadiene or isoprene, there are a number of possible structures. The possible </a:t>
            </a:r>
            <a:r>
              <a:rPr lang="en-US" dirty="0" err="1"/>
              <a:t>polyisoprene</a:t>
            </a:r>
            <a:r>
              <a:rPr lang="en-US" dirty="0"/>
              <a:t> structures are:</a:t>
            </a:r>
          </a:p>
          <a:p>
            <a:r>
              <a:rPr lang="en-US" dirty="0"/>
              <a:t>For butadiene (no methyl group) the 3,4 form does not exist. </a:t>
            </a:r>
            <a:endParaRPr lang="en-US" dirty="0" smtClean="0"/>
          </a:p>
          <a:p>
            <a:r>
              <a:rPr lang="en-US" dirty="0" smtClean="0"/>
              <a:t>The </a:t>
            </a:r>
            <a:r>
              <a:rPr lang="en-US" dirty="0"/>
              <a:t>1,2 addition is referred to as vinyl addition.</a:t>
            </a:r>
          </a:p>
          <a:p>
            <a:endParaRPr lang="en-US" dirty="0"/>
          </a:p>
        </p:txBody>
      </p:sp>
      <p:pic>
        <p:nvPicPr>
          <p:cNvPr id="5" name="Content Placeholder 4"/>
          <p:cNvPicPr>
            <a:picLocks noGrp="1"/>
          </p:cNvPicPr>
          <p:nvPr>
            <p:ph sz="half" idx="2"/>
          </p:nvPr>
        </p:nvPicPr>
        <p:blipFill>
          <a:blip r:embed="rId2" cstate="print">
            <a:extLst>
              <a:ext uri="{28A0092B-C50C-407E-A947-70E740481C1C}">
                <a14:useLocalDpi xmlns="" xmlns:a14="http://schemas.microsoft.com/office/drawing/2010/main" val="0"/>
              </a:ext>
            </a:extLst>
          </a:blip>
          <a:srcRect/>
          <a:stretch>
            <a:fillRect/>
          </a:stretch>
        </p:blipFill>
        <p:spPr bwMode="auto">
          <a:xfrm>
            <a:off x="4435967" y="1349107"/>
            <a:ext cx="4605002" cy="4835375"/>
          </a:xfrm>
          <a:prstGeom prst="rect">
            <a:avLst/>
          </a:prstGeom>
          <a:noFill/>
          <a:ln>
            <a:noFill/>
          </a:ln>
        </p:spPr>
      </p:pic>
    </p:spTree>
    <p:extLst>
      <p:ext uri="{BB962C8B-B14F-4D97-AF65-F5344CB8AC3E}">
        <p14:creationId xmlns="" xmlns:p14="http://schemas.microsoft.com/office/powerpoint/2010/main" val="42081784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 Network Structure</a:t>
            </a:r>
            <a:endParaRPr lang="en-US" dirty="0"/>
          </a:p>
        </p:txBody>
      </p:sp>
      <p:sp>
        <p:nvSpPr>
          <p:cNvPr id="3" name="Content Placeholder 2"/>
          <p:cNvSpPr>
            <a:spLocks noGrp="1"/>
          </p:cNvSpPr>
          <p:nvPr>
            <p:ph idx="1"/>
          </p:nvPr>
        </p:nvSpPr>
        <p:spPr/>
        <p:txBody>
          <a:bodyPr/>
          <a:lstStyle/>
          <a:p>
            <a:r>
              <a:rPr lang="en-US" dirty="0"/>
              <a:t>For most rubber systems the network is formed after the polymer is compounded and molded into the desired final shape. </a:t>
            </a:r>
            <a:endParaRPr lang="en-US" dirty="0" smtClean="0"/>
          </a:p>
          <a:p>
            <a:r>
              <a:rPr lang="en-US" dirty="0"/>
              <a:t>Once cross-linked, the material no longer can be processed. If cross-linking occurs prior to compounding or molding, the material is referred to as gelled, and it cannot be used.</a:t>
            </a:r>
          </a:p>
        </p:txBody>
      </p:sp>
    </p:spTree>
    <p:extLst>
      <p:ext uri="{BB962C8B-B14F-4D97-AF65-F5344CB8AC3E}">
        <p14:creationId xmlns="" xmlns:p14="http://schemas.microsoft.com/office/powerpoint/2010/main" val="3427434226"/>
      </p:ext>
    </p:extLst>
  </p:cSld>
  <p:clrMapOvr>
    <a:masterClrMapping/>
  </p:clrMapOvr>
  <p:timing>
    <p:tnLst>
      <p:par>
        <p:cTn id="1" dur="indefinite" restart="never" nodeType="tmRoot"/>
      </p:par>
    </p:tnLst>
  </p:timing>
</p:sld>
</file>

<file path=ppt/theme/theme1.xml><?xml version="1.0" encoding="utf-8"?>
<a:theme xmlns:a="http://schemas.openxmlformats.org/drawingml/2006/main" name="Sora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Soran-Template</Template>
  <TotalTime>2</TotalTime>
  <Words>1134</Words>
  <Application>Microsoft Office PowerPoint</Application>
  <PresentationFormat>On-screen Show (4:3)</PresentationFormat>
  <Paragraphs>96</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Soran-Template</vt:lpstr>
      <vt:lpstr>Industrial chemistry </vt:lpstr>
      <vt:lpstr>Slide 2</vt:lpstr>
      <vt:lpstr>Slide 3</vt:lpstr>
      <vt:lpstr>Rubber Concepts</vt:lpstr>
      <vt:lpstr>a) Macrostructure</vt:lpstr>
      <vt:lpstr>a) Macrostructure</vt:lpstr>
      <vt:lpstr>a) Macrostructure</vt:lpstr>
      <vt:lpstr>b) Microstructure</vt:lpstr>
      <vt:lpstr>c) Network Structure</vt:lpstr>
      <vt:lpstr>2. Rubber Properties</vt:lpstr>
      <vt:lpstr>Slide 11</vt:lpstr>
      <vt:lpstr>Slide 12</vt:lpstr>
      <vt:lpstr>b) Glass Transition Temperature</vt:lpstr>
      <vt:lpstr>c) Crystallinity</vt:lpstr>
      <vt:lpstr>3. Rubber Use</vt:lpstr>
      <vt:lpstr>Curatives</vt:lpstr>
      <vt:lpstr>Reinforcing agents</vt:lpstr>
      <vt:lpstr>Fillers</vt:lpstr>
      <vt:lpstr>Plasticizers</vt:lpstr>
      <vt:lpstr>Antidegradents</vt:lpstr>
      <vt:lpstr>2. Processing</vt:lpstr>
      <vt:lpstr>Slide 22</vt:lpstr>
    </vt:vector>
  </TitlesOfParts>
  <Company>Moorche 30 DVDs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MRT www.Win2Farsi.com</dc:creator>
  <cp:lastModifiedBy>MRT www.Win2Farsi.com</cp:lastModifiedBy>
  <cp:revision>4</cp:revision>
  <dcterms:created xsi:type="dcterms:W3CDTF">2014-11-09T07:14:29Z</dcterms:created>
  <dcterms:modified xsi:type="dcterms:W3CDTF">2014-11-09T08:31:22Z</dcterms:modified>
</cp:coreProperties>
</file>