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22" autoAdjust="0"/>
  </p:normalViewPr>
  <p:slideViewPr>
    <p:cSldViewPr showGuides="1">
      <p:cViewPr>
        <p:scale>
          <a:sx n="70" d="100"/>
          <a:sy n="70" d="100"/>
        </p:scale>
        <p:origin x="-1200" y="3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0B6FA-EBD7-48AF-BE20-4A570ACC0BA5}" type="datetimeFigureOut">
              <a:rPr lang="en-GB" smtClean="0"/>
              <a:pPr/>
              <a:t>07/11/2014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E2E7F-73FE-47EE-806A-635CAE55F679}" type="slidenum">
              <a:rPr lang="en-GB" smtClean="0"/>
              <a:pPr/>
              <a:t>‹#›</a:t>
            </a:fld>
            <a:endParaRPr lang="en-GB"/>
          </a:p>
        </p:txBody>
      </p:sp>
    </p:spTree>
    <p:extLst>
      <p:ext uri="{BB962C8B-B14F-4D97-AF65-F5344CB8AC3E}">
        <p14:creationId xmlns:p14="http://schemas.microsoft.com/office/powerpoint/2010/main" xmlns="" val="2759159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Module Name</a:t>
            </a:r>
            <a:endParaRPr lang="en-GB" dirty="0"/>
          </a:p>
        </p:txBody>
      </p:sp>
      <p:sp>
        <p:nvSpPr>
          <p:cNvPr id="3" name="Text Placeholder 2"/>
          <p:cNvSpPr>
            <a:spLocks noGrp="1"/>
          </p:cNvSpPr>
          <p:nvPr>
            <p:ph type="body" idx="1" hasCustomPrompt="1"/>
          </p:nvPr>
        </p:nvSpPr>
        <p:spPr>
          <a:xfrm>
            <a:off x="457200" y="5562600"/>
            <a:ext cx="4040188" cy="581602"/>
          </a:xfr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By Lecturer Name</a:t>
            </a:r>
          </a:p>
        </p:txBody>
      </p:sp>
      <p:sp>
        <p:nvSpPr>
          <p:cNvPr id="5" name="Text Placeholder 4"/>
          <p:cNvSpPr>
            <a:spLocks noGrp="1"/>
          </p:cNvSpPr>
          <p:nvPr>
            <p:ph type="body" sz="quarter" idx="3" hasCustomPrompt="1"/>
          </p:nvPr>
        </p:nvSpPr>
        <p:spPr>
          <a:xfrm>
            <a:off x="4645025" y="1535112"/>
            <a:ext cx="4041775" cy="903287"/>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Lecture Topic</a:t>
            </a:r>
          </a:p>
        </p:txBody>
      </p:sp>
      <p:sp>
        <p:nvSpPr>
          <p:cNvPr id="6" name="Content Placeholder 5"/>
          <p:cNvSpPr>
            <a:spLocks noGrp="1"/>
          </p:cNvSpPr>
          <p:nvPr>
            <p:ph sz="quarter" idx="4" hasCustomPrompt="1"/>
          </p:nvPr>
        </p:nvSpPr>
        <p:spPr>
          <a:xfrm>
            <a:off x="4645025" y="2514599"/>
            <a:ext cx="4041775" cy="3611563"/>
          </a:xfrm>
        </p:spPr>
        <p:txBody>
          <a:bodyPr/>
          <a:lstStyle>
            <a:lvl1pPr marL="0" indent="0">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Add Text or Image</a:t>
            </a:r>
          </a:p>
        </p:txBody>
      </p:sp>
      <p:sp>
        <p:nvSpPr>
          <p:cNvPr id="9" name="Slide Number Placeholder 8"/>
          <p:cNvSpPr>
            <a:spLocks noGrp="1"/>
          </p:cNvSpPr>
          <p:nvPr>
            <p:ph type="sldNum" sz="quarter" idx="12"/>
          </p:nvPr>
        </p:nvSpPr>
        <p:spPr/>
        <p:txBody>
          <a:bodyPr/>
          <a:lstStyle/>
          <a:p>
            <a:fld id="{81A63BC6-9427-4AB1-9291-243FEAA6D7C6}" type="slidenum">
              <a:rPr lang="en-GB" smtClean="0"/>
              <a:pPr/>
              <a:t>‹#›</a:t>
            </a:fld>
            <a:endParaRPr lang="en-GB"/>
          </a:p>
        </p:txBody>
      </p:sp>
      <p:pic>
        <p:nvPicPr>
          <p:cNvPr id="1026" name="Picture 2" descr="C:\Users\Admin\Desktop\Logo-V7-No-Background.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77484" y="1571545"/>
            <a:ext cx="3465916" cy="39910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2467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437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56304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5608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57250" inden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5122"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112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marL="633413" inden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8523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marL="574675" indent="0"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7382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3637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781C0F97-348B-46A2-84FE-EBA07D71BB30}" type="slidenum">
              <a:rPr lang="en-GB" smtClean="0"/>
              <a:pPr/>
              <a:t>‹#›</a:t>
            </a:fld>
            <a:endParaRPr lang="en-GB"/>
          </a:p>
        </p:txBody>
      </p:sp>
      <p:pic>
        <p:nvPicPr>
          <p:cNvPr id="10"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2033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5" name="Slide Number Placeholder 4"/>
          <p:cNvSpPr>
            <a:spLocks noGrp="1"/>
          </p:cNvSpPr>
          <p:nvPr>
            <p:ph type="sldNum" sz="quarter" idx="12"/>
          </p:nvPr>
        </p:nvSpPr>
        <p:spPr/>
        <p:txBody>
          <a:bodyPr/>
          <a:lstStyle/>
          <a:p>
            <a:fld id="{781C0F97-348B-46A2-84FE-EBA07D71BB30}" type="slidenum">
              <a:rPr lang="en-GB" smtClean="0"/>
              <a:pPr/>
              <a:t>‹#›</a:t>
            </a:fld>
            <a:endParaRPr lang="en-GB"/>
          </a:p>
        </p:txBody>
      </p:sp>
      <p:pic>
        <p:nvPicPr>
          <p:cNvPr id="6"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00895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1C0F97-348B-46A2-84FE-EBA07D71BB30}" type="slidenum">
              <a:rPr lang="en-GB" smtClean="0"/>
              <a:pPr/>
              <a:t>‹#›</a:t>
            </a:fld>
            <a:endParaRPr lang="en-GB"/>
          </a:p>
        </p:txBody>
      </p:sp>
      <p:pic>
        <p:nvPicPr>
          <p:cNvPr id="5"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35057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marL="977900" indent="0"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6740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www.soran.edu.iq/"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148" name="Picture 4" descr="C:\Users\Admin\Desktop\icons\powerpoint background.jpeg"/>
          <p:cNvPicPr>
            <a:picLocks noChangeAspect="1" noChangeArrowheads="1"/>
          </p:cNvPicPr>
          <p:nvPr/>
        </p:nvPicPr>
        <p:blipFill>
          <a:blip r:embed="rId14">
            <a:extLst>
              <a:ext uri="{28A0092B-C50C-407E-A947-70E740481C1C}">
                <a14:useLocalDpi xmlns:a14="http://schemas.microsoft.com/office/drawing/2010/main" xmlns="" val="0"/>
              </a:ext>
            </a:extLst>
          </a:blip>
          <a:srcRect/>
          <a:stretch>
            <a:fillRect/>
          </a:stretch>
        </p:blipFill>
        <p:spPr bwMode="auto">
          <a:xfrm>
            <a:off x="-28520" y="5562600"/>
            <a:ext cx="9144000" cy="13222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4000">
                <a:solidFill>
                  <a:schemeClr val="tx1">
                    <a:tint val="75000"/>
                  </a:schemeClr>
                </a:solidFill>
              </a:defRPr>
            </a:lvl1pPr>
          </a:lstStyle>
          <a:p>
            <a:fld id="{81A63BC6-9427-4AB1-9291-243FEAA6D7C6}" type="slidenum">
              <a:rPr lang="en-GB" smtClean="0"/>
              <a:pPr/>
              <a:t>‹#›</a:t>
            </a:fld>
            <a:endParaRPr lang="en-GB" dirty="0"/>
          </a:p>
        </p:txBody>
      </p:sp>
      <p:pic>
        <p:nvPicPr>
          <p:cNvPr id="6149" name="Picture 5"/>
          <p:cNvPicPr>
            <a:picLocks noChangeAspect="1" noChangeArrowheads="1"/>
          </p:cNvPicPr>
          <p:nvPr/>
        </p:nvPicPr>
        <p:blipFill>
          <a:blip r:embed="rId15">
            <a:extLst>
              <a:ext uri="{28A0092B-C50C-407E-A947-70E740481C1C}">
                <a14:useLocalDpi xmlns:a14="http://schemas.microsoft.com/office/drawing/2010/main" xmlns="" val="0"/>
              </a:ext>
            </a:extLst>
          </a:blip>
          <a:stretch>
            <a:fillRect/>
          </a:stretch>
        </p:blipFill>
        <p:spPr bwMode="auto">
          <a:xfrm>
            <a:off x="5606934" y="609600"/>
            <a:ext cx="7042266" cy="7042266"/>
          </a:xfrm>
          <a:prstGeom prst="rect">
            <a:avLst/>
          </a:prstGeom>
          <a:noFill/>
          <a:extLst>
            <a:ext uri="{909E8E84-426E-40DD-AFC4-6F175D3DCCD1}">
              <a14:hiddenFill xmlns:a14="http://schemas.microsoft.com/office/drawing/2010/main" xmlns="">
                <a:solidFill>
                  <a:srgbClr val="FFFFFF"/>
                </a:solidFill>
              </a14:hiddenFill>
            </a:ext>
          </a:extLst>
        </p:spPr>
      </p:pic>
      <p:sp>
        <p:nvSpPr>
          <p:cNvPr id="9" name="Date Placeholder 6"/>
          <p:cNvSpPr>
            <a:spLocks noGrp="1"/>
          </p:cNvSpPr>
          <p:nvPr>
            <p:ph type="dt" sz="half" idx="2"/>
          </p:nvPr>
        </p:nvSpPr>
        <p:spPr>
          <a:xfrm>
            <a:off x="4114800" y="6356283"/>
            <a:ext cx="2133600" cy="377891"/>
          </a:xfrm>
          <a:prstGeom prst="rect">
            <a:avLst/>
          </a:prstGeom>
          <a:solidFill>
            <a:schemeClr val="accent1">
              <a:alpha val="21000"/>
            </a:schemeClr>
          </a:solidFill>
        </p:spPr>
        <p:txBody>
          <a:bodyPr/>
          <a:lstStyle>
            <a:lvl1pPr>
              <a:defRPr>
                <a:solidFill>
                  <a:schemeClr val="bg1"/>
                </a:solidFill>
              </a:defRPr>
            </a:lvl1pPr>
          </a:lstStyle>
          <a:p>
            <a:endParaRPr lang="en-GB" dirty="0"/>
          </a:p>
        </p:txBody>
      </p:sp>
      <p:sp>
        <p:nvSpPr>
          <p:cNvPr id="10" name="TextBox 9"/>
          <p:cNvSpPr txBox="1"/>
          <p:nvPr/>
        </p:nvSpPr>
        <p:spPr>
          <a:xfrm>
            <a:off x="457200" y="6400800"/>
            <a:ext cx="1893403" cy="369332"/>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hlinkClick r:id="rId16"/>
              </a:rPr>
              <a:t>www.soran.edu.iq</a:t>
            </a: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075083826"/>
      </p:ext>
    </p:extLst>
  </p:cSld>
  <p:clrMap bg1="lt1" tx1="dk1" bg2="lt2" tx2="dk2" accent1="accent1" accent2="accent2" accent3="accent3" accent4="accent4" accent5="accent5" accent6="accent6" hlink="hlink" folHlink="folHlink"/>
  <p:sldLayoutIdLst>
    <p:sldLayoutId id="2147483653" r:id="rId1"/>
    <p:sldLayoutId id="2147483673" r:id="rId2"/>
    <p:sldLayoutId id="2147483672"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32" y="357166"/>
            <a:ext cx="6257940" cy="1274786"/>
          </a:xfrm>
        </p:spPr>
        <p:txBody>
          <a:bodyPr>
            <a:noAutofit/>
          </a:bodyPr>
          <a:lstStyle/>
          <a:p>
            <a:r>
              <a:rPr lang="ar-IQ" sz="3200" dirty="0" smtClean="0">
                <a:cs typeface="Ali_K_Samik" pitchFamily="2" charset="-78"/>
              </a:rPr>
              <a:t>ئةو هؤكارانةى سنورى سروشتي وانةوتنةوة دياري دةكةن  (</a:t>
            </a:r>
            <a:r>
              <a:rPr lang="ar-IQ" sz="3200" dirty="0" smtClean="0">
                <a:cs typeface="Ali-A-Samik" pitchFamily="2" charset="-78"/>
              </a:rPr>
              <a:t>العوامل التي تحدد طبيعة التدريس )</a:t>
            </a:r>
            <a:r>
              <a:rPr lang="en-US" sz="3200" dirty="0" smtClean="0">
                <a:cs typeface="Ali_K_Samik" pitchFamily="2" charset="-78"/>
              </a:rPr>
              <a:t/>
            </a:r>
            <a:br>
              <a:rPr lang="en-US" sz="3200" dirty="0" smtClean="0">
                <a:cs typeface="Ali_K_Samik" pitchFamily="2" charset="-78"/>
              </a:rPr>
            </a:br>
            <a:endParaRPr lang="ar-IQ" sz="3200" dirty="0">
              <a:cs typeface="Ali_K_Samik" pitchFamily="2" charset="-78"/>
            </a:endParaRPr>
          </a:p>
        </p:txBody>
      </p:sp>
      <p:sp>
        <p:nvSpPr>
          <p:cNvPr id="3" name="Content Placeholder 2"/>
          <p:cNvSpPr>
            <a:spLocks noGrp="1"/>
          </p:cNvSpPr>
          <p:nvPr>
            <p:ph idx="1"/>
          </p:nvPr>
        </p:nvSpPr>
        <p:spPr/>
        <p:txBody>
          <a:bodyPr>
            <a:normAutofit/>
          </a:bodyPr>
          <a:lstStyle/>
          <a:p>
            <a:pPr>
              <a:buNone/>
            </a:pPr>
            <a:r>
              <a:rPr lang="ar-IQ" dirty="0" smtClean="0">
                <a:cs typeface="Ali_K_Samik" pitchFamily="2" charset="-78"/>
              </a:rPr>
              <a:t>يةكةم : سروشتى قوتابي (المتعلم )  :- مةبةستمان لةو قوتابييةية كة لة ناو ثؤلدا فيَري زانست و زانياري رةوشتى باش بيَت لة هةرقؤناغيَكدا ,مةبةستمان سروشتى سيفةتةكانيةتي كة بةطرينطترين هؤكاردادةنريَت بؤ دةست نيشانكردني وانةوتنةوة واتة لة روانطةى ئةوةوة بابةتي خويَندن و هؤكاري ياريدةدةرو شيَوازي وانةوتنةوة دياري دةكريَت . </a:t>
            </a:r>
            <a:endParaRPr lang="en-US" dirty="0" smtClean="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ar-IQ" dirty="0" smtClean="0">
                <a:cs typeface="Ali_K_Samik" pitchFamily="2" charset="-78"/>
              </a:rPr>
              <a:t>11- ثيَويستة </a:t>
            </a:r>
            <a:r>
              <a:rPr lang="ar-IQ" dirty="0" smtClean="0">
                <a:cs typeface="Ali_K_Samik" pitchFamily="2" charset="-78"/>
              </a:rPr>
              <a:t>زماني مامؤستا ثاراو بيَ هةلَة دروست بيَت.</a:t>
            </a:r>
            <a:endParaRPr lang="en-US" dirty="0" smtClean="0">
              <a:cs typeface="Ali_K_Samik" pitchFamily="2" charset="-78"/>
            </a:endParaRPr>
          </a:p>
          <a:p>
            <a:pPr lvl="0">
              <a:buNone/>
            </a:pPr>
            <a:r>
              <a:rPr lang="ar-IQ" dirty="0" smtClean="0">
                <a:cs typeface="Ali_K_Samik" pitchFamily="2" charset="-78"/>
              </a:rPr>
              <a:t>12- خةتي </a:t>
            </a:r>
            <a:r>
              <a:rPr lang="ar-IQ" dirty="0" smtClean="0">
                <a:cs typeface="Ali_K_Samik" pitchFamily="2" charset="-78"/>
              </a:rPr>
              <a:t>خؤش بيَت و لةسةر تةختةكة بة جواني و ريَك و ثيَكي بنوسيَت و بزانيَت ضؤن تةختة دابةش دةكات و هانيان بدات كة خةتيان خؤش بيَت.</a:t>
            </a:r>
            <a:endParaRPr lang="en-US" dirty="0" smtClean="0">
              <a:cs typeface="Ali_K_Samik" pitchFamily="2" charset="-78"/>
            </a:endParaRPr>
          </a:p>
          <a:p>
            <a:pPr lvl="0">
              <a:buNone/>
            </a:pPr>
            <a:r>
              <a:rPr lang="ar-IQ" dirty="0" smtClean="0">
                <a:cs typeface="Ali_K_Samik" pitchFamily="2" charset="-78"/>
              </a:rPr>
              <a:t>13- وةسيلةكاني </a:t>
            </a:r>
            <a:r>
              <a:rPr lang="ar-IQ" dirty="0" smtClean="0">
                <a:cs typeface="Ali_K_Samik" pitchFamily="2" charset="-78"/>
              </a:rPr>
              <a:t>روونكردنةوة بةكاربهيَنيَت و ئاطاي لة طونجان و هةلَبذاردنيان بيَت و لة كاتي لة باردا  ثيشانيان بدات.</a:t>
            </a:r>
            <a:endParaRPr lang="en-US" dirty="0" smtClean="0">
              <a:cs typeface="Ali_K_Samik" pitchFamily="2" charset="-78"/>
            </a:endParaRPr>
          </a:p>
          <a:p>
            <a:pPr>
              <a:buNone/>
            </a:pPr>
            <a:r>
              <a:rPr lang="ar-IQ" dirty="0" smtClean="0">
                <a:cs typeface="Ali_K_Samik" pitchFamily="2" charset="-78"/>
              </a:rPr>
              <a:t>14-جياوازي </a:t>
            </a:r>
            <a:r>
              <a:rPr lang="ar-IQ" dirty="0" smtClean="0">
                <a:cs typeface="Ali_K_Samik" pitchFamily="2" charset="-78"/>
              </a:rPr>
              <a:t>تاكايةتي لة نيَوان قوتابييةكاندا لةبةرضاو بطريَت و بايةخي ثيَبدات</a:t>
            </a:r>
            <a:r>
              <a:rPr lang="en-US" dirty="0" smtClean="0">
                <a:cs typeface="Ali_K_Samik" pitchFamily="2" charset="-78"/>
              </a:rPr>
              <a:t>.</a:t>
            </a: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10</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ar-IQ" dirty="0" smtClean="0">
                <a:cs typeface="Ali_K_Samik" pitchFamily="2" charset="-78"/>
              </a:rPr>
              <a:t>دووةم : سروشتى كةرةسةى خويَندن (</a:t>
            </a:r>
            <a:r>
              <a:rPr lang="ar-IQ" dirty="0" smtClean="0">
                <a:cs typeface="Ali-A-Samik" pitchFamily="2" charset="-78"/>
              </a:rPr>
              <a:t>طبيعة المواد الدراسية </a:t>
            </a:r>
            <a:r>
              <a:rPr lang="ar-IQ" dirty="0" smtClean="0">
                <a:cs typeface="Ali_K_Samik" pitchFamily="2" charset="-78"/>
              </a:rPr>
              <a:t>) : كاتيَك مامؤستا سروشتى قوتابياني زاني ئةو كات دةتوانيَ ريَذةى ذيري و تواناى و شارةزايي ثيَشوي و حةزووئارةزوةكاني بزانيَ  هةروةها خالَي لاوازى و بةهيَزى قوتابي بزانىَ و دةست نيشاني بكات </a:t>
            </a:r>
            <a:endParaRPr lang="en-US" dirty="0" smtClean="0">
              <a:cs typeface="Ali_K_Samik" pitchFamily="2" charset="-78"/>
            </a:endParaRPr>
          </a:p>
          <a:p>
            <a:pPr>
              <a:buNone/>
            </a:pP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ar-IQ" sz="3600" dirty="0" smtClean="0">
                <a:cs typeface="Ali_K_Samik" pitchFamily="2" charset="-78"/>
              </a:rPr>
              <a:t>سروشتي كةرةسةى خويَندن  دةكريَت بة سيَ جؤر :</a:t>
            </a:r>
            <a:endParaRPr lang="en-US" sz="3600" dirty="0" smtClean="0">
              <a:cs typeface="Ali_K_Samik" pitchFamily="2" charset="-78"/>
            </a:endParaRPr>
          </a:p>
          <a:p>
            <a:pPr rtl="0">
              <a:buNone/>
            </a:pPr>
            <a:r>
              <a:rPr lang="ar-IQ" sz="3600" dirty="0" smtClean="0">
                <a:cs typeface="Ali_K_Samik" pitchFamily="2" charset="-78"/>
              </a:rPr>
              <a:t>أ-ئةو كةرةسانةى كة بؤ بة دةستهيَناني زانياري ( مواد يراد بها كسب المعرفة ) : ئةمة بؤ دلَنيا بوونى قوتابيانة ريَنمايكردن و ئاراستةيان بكةن بؤ كؤكردنةوةى زانست و زانيارى ئةمةش لة ريَطاي طةران و راثؤرت لةسةر هةموو بابةتةكاني زانستي يان ئةدةبي يان كؤمةلايةتى .</a:t>
            </a:r>
            <a:endParaRPr lang="en-US" sz="3600" dirty="0" smtClean="0">
              <a:cs typeface="Ali_K_Samik" pitchFamily="2" charset="-78"/>
            </a:endParaRPr>
          </a:p>
          <a:p>
            <a:pPr rtl="0">
              <a:buNone/>
            </a:pPr>
            <a:endParaRPr lang="ar-IQ" sz="3600" dirty="0" smtClean="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rtl="0">
              <a:buNone/>
            </a:pPr>
            <a:r>
              <a:rPr lang="ar-IQ" dirty="0" smtClean="0">
                <a:cs typeface="Ali_K_Samik" pitchFamily="2" charset="-78"/>
              </a:rPr>
              <a:t>ب- ئةو كةرةسانةى كة بؤ بة دةستهيَناني كارامةي دةست رةنطيني  ( مواد يراد بها كسب المهارة ) :</a:t>
            </a:r>
            <a:endParaRPr lang="en-US" dirty="0" smtClean="0">
              <a:cs typeface="Ali_K_Samik" pitchFamily="2" charset="-78"/>
            </a:endParaRPr>
          </a:p>
          <a:p>
            <a:pPr>
              <a:buNone/>
            </a:pPr>
            <a:r>
              <a:rPr lang="ar-IQ" dirty="0" smtClean="0">
                <a:cs typeface="Ali_K_Samik" pitchFamily="2" charset="-78"/>
              </a:rPr>
              <a:t>واتة وانةى هونةري (فن) ي  وةك ويَنة كيَشان و كاري دةستي و خؤشنووسي و مؤسقاو كة رؤذانة ئةنجام بدريَت و كردةيي(عملي) بيَت بؤ ئةوةى فيَربوونةكةمان بة شيَوةيةكي وردو تةواو دةست بكةويَت .</a:t>
            </a:r>
          </a:p>
          <a:p>
            <a:pPr>
              <a:buNone/>
            </a:pP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92500"/>
          </a:bodyPr>
          <a:lstStyle/>
          <a:p>
            <a:pPr rtl="0">
              <a:buNone/>
            </a:pPr>
            <a:r>
              <a:rPr lang="ar-IQ" dirty="0" smtClean="0">
                <a:cs typeface="Ali_K_Samik" pitchFamily="2" charset="-78"/>
              </a:rPr>
              <a:t> </a:t>
            </a:r>
            <a:endParaRPr lang="en-US" dirty="0" smtClean="0">
              <a:cs typeface="Ali_K_Samik" pitchFamily="2" charset="-78"/>
            </a:endParaRPr>
          </a:p>
          <a:p>
            <a:pPr rtl="0">
              <a:buNone/>
            </a:pPr>
            <a:r>
              <a:rPr lang="ar-IQ" dirty="0" smtClean="0">
                <a:cs typeface="Ali_K_Samik" pitchFamily="2" charset="-78"/>
              </a:rPr>
              <a:t>ج- ئةو كةرةسانةى كة بؤ بة دةستهيَناني حةزو ئارةزوو ( </a:t>
            </a:r>
            <a:r>
              <a:rPr lang="ar-IQ" dirty="0" smtClean="0">
                <a:cs typeface="Ali-A-Samik" pitchFamily="2" charset="-78"/>
              </a:rPr>
              <a:t>مواد يراد بها كسب التذوق او ذوق  </a:t>
            </a:r>
            <a:r>
              <a:rPr lang="ar-IQ" dirty="0" smtClean="0">
                <a:cs typeface="Ali_K_Samik" pitchFamily="2" charset="-78"/>
              </a:rPr>
              <a:t>):</a:t>
            </a:r>
            <a:endParaRPr lang="en-US" dirty="0" smtClean="0">
              <a:cs typeface="Ali_K_Samik" pitchFamily="2" charset="-78"/>
            </a:endParaRPr>
          </a:p>
          <a:p>
            <a:pPr>
              <a:buNone/>
            </a:pPr>
            <a:r>
              <a:rPr lang="ar-IQ" dirty="0" smtClean="0">
                <a:cs typeface="Ali_K_Samik" pitchFamily="2" charset="-78"/>
              </a:rPr>
              <a:t>ئةو كةرةستانةى  ثابةند نية بةبةتةكاني وانة , بةلكو لة هةمووطرينطتر ئةو هؤيانةية كة مامؤستا دروستي دةكات لة ناو ثؤل بؤ ئةوةى قوتابيان زياتر ئارةزوو حةزيان بؤ وانة كة هةبيَت  ئةمةش بة طيَرانةوةى قسةيةكي خؤش يان نوكتةيةك يان ثارضة مؤسيقايةك ياخود ثيشانداني ويَنةيةكي جوان , ئةمانة هةمووي ثيَويستن ضونكة قوتابيان تووشي ماندووبوون و بيَزار بوون دةبن لة كاتي وانةوتنةوة .</a:t>
            </a:r>
            <a:endParaRPr lang="en-US" dirty="0">
              <a:cs typeface="Ali_K_Samik"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ar-IQ" dirty="0" smtClean="0">
                <a:cs typeface="Ali_K_Samik" pitchFamily="2" charset="-78"/>
              </a:rPr>
              <a:t>3- كةسايةتي فةلسةفةى مامؤستا (شخصية وفلسفة المعلم ):</a:t>
            </a:r>
            <a:endParaRPr lang="en-US" dirty="0" smtClean="0">
              <a:cs typeface="Ali_K_Samik" pitchFamily="2" charset="-78"/>
            </a:endParaRPr>
          </a:p>
          <a:p>
            <a:pPr>
              <a:buNone/>
            </a:pPr>
            <a:r>
              <a:rPr lang="ar-IQ" dirty="0" smtClean="0">
                <a:cs typeface="Ali_K_Samik" pitchFamily="2" charset="-78"/>
              </a:rPr>
              <a:t>مامؤستا ئامانجى قوتابية بةضاو و ميَشك قوتابي تةماشاي مامؤستا دةكات وة ئاطادري هةموو طفتوطؤ و هةلسوكةتي مامؤستا دةكات لة ناو ثؤل هةروةها ئاطاداري شيَوازيةتي لة ريَكخستن و هةلبذاردني بابةتي خويَندن و ضؤنيةتي دةربرِيني و كاريطةري لة كردارةكاني لةسةر قوتابي , لةطةل هةموو ئةمانةش مامؤستا داواى لىَ دةكريَت كة دةبيَت نةوةيةكي ثر زانست و زانياريي و بةرةوشت بة كؤمةلَطا دروست بكات كةخزمةتي كؤمةلَ و نيشتماني بكات . </a:t>
            </a: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a:bodyPr>
          <a:lstStyle/>
          <a:p>
            <a:pPr rtl="0">
              <a:buNone/>
            </a:pPr>
            <a:r>
              <a:rPr lang="ar-IQ" dirty="0" smtClean="0">
                <a:cs typeface="Ali_K_Samik" pitchFamily="2" charset="-78"/>
              </a:rPr>
              <a:t> </a:t>
            </a:r>
            <a:endParaRPr lang="en-US" dirty="0" smtClean="0">
              <a:cs typeface="Ali_K_Samik" pitchFamily="2" charset="-78"/>
            </a:endParaRPr>
          </a:p>
          <a:p>
            <a:pPr rtl="0">
              <a:buNone/>
            </a:pPr>
            <a:r>
              <a:rPr lang="ar-IQ" dirty="0" smtClean="0">
                <a:cs typeface="Ali_K_Samik" pitchFamily="2" charset="-78"/>
              </a:rPr>
              <a:t>ئةمةش بة ضةند خاليَكة :</a:t>
            </a:r>
            <a:endParaRPr lang="en-US" dirty="0" smtClean="0">
              <a:cs typeface="Ali_K_Samik" pitchFamily="2" charset="-78"/>
            </a:endParaRPr>
          </a:p>
          <a:p>
            <a:pPr rtl="0">
              <a:buNone/>
            </a:pPr>
            <a:r>
              <a:rPr lang="ar-IQ" dirty="0" smtClean="0">
                <a:cs typeface="Ali_K_Samik" pitchFamily="2" charset="-78"/>
              </a:rPr>
              <a:t>1-مامؤستا سةروةريَك بيَت لة ثيَناو خيَرو خؤشى و ثيَطةياندني قوتابيان هةولَ بدات وةيارمةتي دةر بيَت تاوةكو لة دوارؤذدا ضاو لة مامؤستاكةى بكات .</a:t>
            </a:r>
            <a:endParaRPr lang="en-US" dirty="0" smtClean="0">
              <a:cs typeface="Ali_K_Samik" pitchFamily="2" charset="-78"/>
            </a:endParaRPr>
          </a:p>
          <a:p>
            <a:pPr rtl="0">
              <a:buNone/>
            </a:pPr>
            <a:r>
              <a:rPr lang="ar-IQ" dirty="0" smtClean="0">
                <a:cs typeface="Ali_K_Samik" pitchFamily="2" charset="-78"/>
              </a:rPr>
              <a:t>2- زاناو ليَزان بيَ بةرامبةر هةر زانياريةك كة دةبيبةخشيَ بة قوتابي .</a:t>
            </a:r>
            <a:endParaRPr lang="en-US" dirty="0" smtClean="0">
              <a:cs typeface="Ali_K_Samik" pitchFamily="2" charset="-78"/>
            </a:endParaRPr>
          </a:p>
          <a:p>
            <a:pPr>
              <a:buNone/>
            </a:pPr>
            <a:r>
              <a:rPr lang="ar-IQ" dirty="0" smtClean="0">
                <a:cs typeface="Ali_K_Samik" pitchFamily="2" charset="-78"/>
              </a:rPr>
              <a:t>3- باش و خؤراطر و ئارام بيَت ريز لة كةسايةتي خؤي بطريَت بةرامبةر بةو ثةروةردةيةى ثيَشكةش بة قوتابي دةكات . </a:t>
            </a: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cs typeface="Ali_K_Samik" pitchFamily="2" charset="-78"/>
              </a:rPr>
              <a:t>بنةما طشتييةكاني وانة طوتنةوة: </a:t>
            </a:r>
            <a:r>
              <a:rPr lang="en-US" dirty="0" smtClean="0">
                <a:cs typeface="Ali_K_Samik" pitchFamily="2" charset="-78"/>
              </a:rPr>
              <a:t/>
            </a:r>
            <a:br>
              <a:rPr lang="en-US" dirty="0" smtClean="0">
                <a:cs typeface="Ali_K_Samik" pitchFamily="2" charset="-78"/>
              </a:rPr>
            </a:br>
            <a:endParaRPr lang="en-US" dirty="0">
              <a:cs typeface="Ali_K_Samik" pitchFamily="2" charset="-78"/>
            </a:endParaRPr>
          </a:p>
        </p:txBody>
      </p:sp>
      <p:sp>
        <p:nvSpPr>
          <p:cNvPr id="3" name="Content Placeholder 2"/>
          <p:cNvSpPr>
            <a:spLocks noGrp="1"/>
          </p:cNvSpPr>
          <p:nvPr>
            <p:ph idx="1"/>
          </p:nvPr>
        </p:nvSpPr>
        <p:spPr/>
        <p:txBody>
          <a:bodyPr>
            <a:normAutofit fontScale="77500" lnSpcReduction="20000"/>
          </a:bodyPr>
          <a:lstStyle/>
          <a:p>
            <a:pPr lvl="0">
              <a:buNone/>
            </a:pPr>
            <a:r>
              <a:rPr lang="ar-IQ" dirty="0" smtClean="0">
                <a:cs typeface="Ali_K_Samik" pitchFamily="2" charset="-78"/>
              </a:rPr>
              <a:t>1- سلآو </a:t>
            </a:r>
            <a:r>
              <a:rPr lang="ar-IQ" dirty="0" smtClean="0">
                <a:cs typeface="Ali_K_Samik" pitchFamily="2" charset="-78"/>
              </a:rPr>
              <a:t>لة قوتابييةكاني بكات (رؤذ باش, ئةم كاتةتان باش) كاتيَك دةضيَتة ناو ثؤلةوة.</a:t>
            </a:r>
            <a:endParaRPr lang="en-US" dirty="0" smtClean="0">
              <a:cs typeface="Ali_K_Samik" pitchFamily="2" charset="-78"/>
            </a:endParaRPr>
          </a:p>
          <a:p>
            <a:pPr lvl="0">
              <a:buNone/>
            </a:pPr>
            <a:r>
              <a:rPr lang="ar-IQ" dirty="0" smtClean="0">
                <a:cs typeface="Ali_K_Samik" pitchFamily="2" charset="-78"/>
              </a:rPr>
              <a:t>2- ثيَويستة </a:t>
            </a:r>
            <a:r>
              <a:rPr lang="ar-IQ" dirty="0" smtClean="0">
                <a:cs typeface="Ali_K_Samik" pitchFamily="2" charset="-78"/>
              </a:rPr>
              <a:t>لةسةر مامؤستا كة دةست بة وانة طوتنةوة نةكات تاكو ئارامي بالأ بةسةر ثؤلةكةدا دةكيَشيَت.</a:t>
            </a:r>
            <a:endParaRPr lang="en-US" dirty="0" smtClean="0">
              <a:cs typeface="Ali_K_Samik" pitchFamily="2" charset="-78"/>
            </a:endParaRPr>
          </a:p>
          <a:p>
            <a:pPr lvl="0">
              <a:buNone/>
            </a:pPr>
            <a:r>
              <a:rPr lang="ar-IQ" dirty="0" smtClean="0">
                <a:cs typeface="Ali_K_Samik" pitchFamily="2" charset="-78"/>
              </a:rPr>
              <a:t>3- ثيَويستة </a:t>
            </a:r>
            <a:r>
              <a:rPr lang="ar-IQ" dirty="0" smtClean="0">
                <a:cs typeface="Ali_K_Samik" pitchFamily="2" charset="-78"/>
              </a:rPr>
              <a:t>لةناو ثؤلدا زؤر هاتووضؤ نةكات (نةطةرِيَتتت) و بةناو ريزةكاندا بؤ ثيَويستيةك نةبيَت ثياسة نةكات, شويَني مامؤستا هةميشة ثيَشةوةي ثؤلة, و جوولَة كردنةكةشي لةسةر حسابة, ضونكة جوولَةي مامؤستا يان بؤ نووسينة لة سةر تةختة يان ئاماذة كردنة بؤ نةخشة و وةسيلةي روونكردنةوة, ضونكة جوولَةي مامؤستا سةرنجي قوتابييان دةشيَويَنيَت و رةنطة كؤنترؤلَي ثؤلةكةيشي لة دةست بدات.</a:t>
            </a:r>
            <a:endParaRPr lang="en-US" dirty="0" smtClean="0">
              <a:cs typeface="Ali_K_Samik" pitchFamily="2" charset="-78"/>
            </a:endParaRPr>
          </a:p>
          <a:p>
            <a:pPr lvl="0">
              <a:buNone/>
            </a:pPr>
            <a:r>
              <a:rPr lang="ar-IQ" dirty="0" smtClean="0">
                <a:cs typeface="Ali_K_Samik" pitchFamily="2" charset="-78"/>
              </a:rPr>
              <a:t>4- ثيَويستة </a:t>
            </a:r>
            <a:r>
              <a:rPr lang="ar-IQ" dirty="0" smtClean="0">
                <a:cs typeface="Ali_K_Samik" pitchFamily="2" charset="-78"/>
              </a:rPr>
              <a:t>لةسةر مامؤستا ثرسيار ئارِاستةي قوتابييان بكات و ئةو قوتابييةيشي دةيةويَت وةلآم بداتةوة ناوةكةي بلَيَ (دياري بكات) ئةمة لة كاتيَكداية ثرسيارةكة ئارِاستةي هةموو قوتابييان دةكات, تاكو هةست بة بايةخ ثيَداني مامؤستاكةيان بكةن.</a:t>
            </a:r>
            <a:endParaRPr lang="en-US" dirty="0" smtClean="0">
              <a:cs typeface="Ali_K_Samik" pitchFamily="2" charset="-78"/>
            </a:endParaRPr>
          </a:p>
          <a:p>
            <a:pPr>
              <a:buNone/>
            </a:pP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buNone/>
            </a:pPr>
            <a:r>
              <a:rPr lang="ar-IQ" dirty="0" smtClean="0">
                <a:cs typeface="Ali_K_Samik" pitchFamily="2" charset="-78"/>
              </a:rPr>
              <a:t>5- ثيَويستة </a:t>
            </a:r>
            <a:r>
              <a:rPr lang="ar-IQ" dirty="0" smtClean="0">
                <a:cs typeface="Ali_K_Samik" pitchFamily="2" charset="-78"/>
              </a:rPr>
              <a:t>كاريَك و ئةركيَك تةواو ئةنجام بدةن و ليَ ببنةوة ئةو كات ئةرك و كاريَكي تريان بداتيَ.</a:t>
            </a:r>
            <a:endParaRPr lang="en-US" dirty="0" smtClean="0">
              <a:cs typeface="Ali_K_Samik" pitchFamily="2" charset="-78"/>
            </a:endParaRPr>
          </a:p>
          <a:p>
            <a:pPr lvl="0">
              <a:buNone/>
            </a:pPr>
            <a:r>
              <a:rPr lang="ar-IQ" dirty="0" smtClean="0">
                <a:cs typeface="Ali_K_Samik" pitchFamily="2" charset="-78"/>
              </a:rPr>
              <a:t>6-لةسةر </a:t>
            </a:r>
            <a:r>
              <a:rPr lang="ar-IQ" dirty="0" smtClean="0">
                <a:cs typeface="Ali_K_Samik" pitchFamily="2" charset="-78"/>
              </a:rPr>
              <a:t>مامؤستاية كة كاري لة تةك قوتابيدا دةست ثيَ بكات و لة تةك ئةويشدا كؤتايي ثيَ بهيَنيَت, نابيَت لة كاتي ثرسيار كردنيدا خؤي بة قسة هةموو كاتةكة بكوذيَت و قوتابييةكة بكات بة طويَطر [ريَطا بؤ قوتابي خؤش و ضؤل بكات].</a:t>
            </a:r>
            <a:endParaRPr lang="en-US" dirty="0" smtClean="0">
              <a:cs typeface="Ali_K_Samik" pitchFamily="2" charset="-78"/>
            </a:endParaRPr>
          </a:p>
          <a:p>
            <a:pPr lvl="0">
              <a:buNone/>
            </a:pPr>
            <a:r>
              <a:rPr lang="ar-IQ" dirty="0" smtClean="0">
                <a:cs typeface="Ali_K_Samik" pitchFamily="2" charset="-78"/>
              </a:rPr>
              <a:t>7- ثيَويستة </a:t>
            </a:r>
            <a:r>
              <a:rPr lang="ar-IQ" dirty="0" smtClean="0">
                <a:cs typeface="Ali_K_Samik" pitchFamily="2" charset="-78"/>
              </a:rPr>
              <a:t>مامؤستا مامةلَةيةكي باش لة تةك قوتابييةكانيدا بكات, بة سؤز و ثةرؤش و نةرم و نيان بيَت و طوماني باش و ضاك بة قوتابي هةبيَت.</a:t>
            </a:r>
            <a:endParaRPr lang="en-US" dirty="0" smtClean="0">
              <a:cs typeface="Ali_K_Samik" pitchFamily="2" charset="-78"/>
            </a:endParaRPr>
          </a:p>
          <a:p>
            <a:pPr lvl="0">
              <a:buNone/>
            </a:pPr>
            <a:r>
              <a:rPr lang="ar-IQ" dirty="0" smtClean="0">
                <a:cs typeface="Ali_K_Samik" pitchFamily="2" charset="-78"/>
              </a:rPr>
              <a:t>8- ريَطا </a:t>
            </a:r>
            <a:r>
              <a:rPr lang="ar-IQ" dirty="0" smtClean="0">
                <a:cs typeface="Ali_K_Samik" pitchFamily="2" charset="-78"/>
              </a:rPr>
              <a:t>طؤرِين بكات بة شيَوازي خؤي لة وانة طوتنةوةدا و لةسةر يةك ريَطا نةميَنيَتةوة, تاكو قوتابييان وةرِز نةبن.</a:t>
            </a:r>
            <a:endParaRPr lang="en-US" dirty="0" smtClean="0">
              <a:cs typeface="Ali_K_Samik" pitchFamily="2" charset="-78"/>
            </a:endParaRPr>
          </a:p>
          <a:p>
            <a:pPr lvl="0">
              <a:buNone/>
            </a:pPr>
            <a:r>
              <a:rPr lang="ar-IQ" dirty="0" smtClean="0">
                <a:cs typeface="Ali_K_Samik" pitchFamily="2" charset="-78"/>
              </a:rPr>
              <a:t>9-لة </a:t>
            </a:r>
            <a:r>
              <a:rPr lang="ar-IQ" dirty="0" smtClean="0">
                <a:cs typeface="Ali_K_Samik" pitchFamily="2" charset="-78"/>
              </a:rPr>
              <a:t>تةك قوتابيياندا دادثةروةر يَت و بة يةكساني مامةلَةيان لة تةكدا بكات و كةس دلَي لة خؤي دانةميَنيَت.</a:t>
            </a:r>
            <a:endParaRPr lang="en-US" dirty="0" smtClean="0">
              <a:cs typeface="Ali_K_Samik" pitchFamily="2" charset="-78"/>
            </a:endParaRPr>
          </a:p>
          <a:p>
            <a:pPr lvl="0">
              <a:buNone/>
            </a:pPr>
            <a:r>
              <a:rPr lang="ar-IQ" dirty="0" smtClean="0">
                <a:cs typeface="Ali_K_Samik" pitchFamily="2" charset="-78"/>
              </a:rPr>
              <a:t>10-هاني </a:t>
            </a:r>
            <a:r>
              <a:rPr lang="ar-IQ" dirty="0" smtClean="0">
                <a:cs typeface="Ali_K_Samik" pitchFamily="2" charset="-78"/>
              </a:rPr>
              <a:t>قوتابييةكاني بدات كة طفتوطؤي بابةتةكة بكةن و لة تةك يةكةيدا روويان كراوة بيَت و شةرم نةكةن.</a:t>
            </a:r>
            <a:endParaRPr lang="en-US" dirty="0" smtClean="0">
              <a:cs typeface="Ali_K_Samik" pitchFamily="2" charset="-78"/>
            </a:endParaRPr>
          </a:p>
          <a:p>
            <a:pPr>
              <a:buNone/>
            </a:pP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9</a:t>
            </a:fld>
            <a:endParaRPr lang="en-GB"/>
          </a:p>
        </p:txBody>
      </p:sp>
    </p:spTree>
  </p:cSld>
  <p:clrMapOvr>
    <a:masterClrMapping/>
  </p:clrMapOvr>
</p:sld>
</file>

<file path=ppt/theme/theme1.xml><?xml version="1.0" encoding="utf-8"?>
<a:theme xmlns:a="http://schemas.openxmlformats.org/drawingml/2006/main" name="Sora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Soran-Template</Template>
  <TotalTime>52</TotalTime>
  <Words>709</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Soran-Template</vt:lpstr>
      <vt:lpstr>ئةو هؤكارانةى سنورى سروشتي وانةوتنةوة دياري دةكةن  (العوامل التي تحدد طبيعة التدريس ) </vt:lpstr>
      <vt:lpstr>Slide 2</vt:lpstr>
      <vt:lpstr>Slide 3</vt:lpstr>
      <vt:lpstr>Slide 4</vt:lpstr>
      <vt:lpstr>Slide 5</vt:lpstr>
      <vt:lpstr>Slide 6</vt:lpstr>
      <vt:lpstr>Slide 7</vt:lpstr>
      <vt:lpstr>بنةما طشتييةكاني وانة طوتنةوة:  </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D.Kurdish</dc:creator>
  <cp:lastModifiedBy>Rashad Co</cp:lastModifiedBy>
  <cp:revision>10</cp:revision>
  <dcterms:created xsi:type="dcterms:W3CDTF">2014-11-02T06:25:24Z</dcterms:created>
  <dcterms:modified xsi:type="dcterms:W3CDTF">2014-11-07T12:50:51Z</dcterms:modified>
</cp:coreProperties>
</file>