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62" r:id="rId3"/>
    <p:sldId id="263" r:id="rId4"/>
    <p:sldId id="264" r:id="rId5"/>
    <p:sldId id="265" r:id="rId6"/>
    <p:sldId id="266" r:id="rId7"/>
    <p:sldId id="267" r:id="rId8"/>
    <p:sldId id="268" r:id="rId9"/>
    <p:sldId id="269" r:id="rId10"/>
    <p:sldId id="270" r:id="rId11"/>
    <p:sldId id="271" r:id="rId12"/>
    <p:sldId id="272" r:id="rId13"/>
    <p:sldId id="26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6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2</a:t>
            </a:fld>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11</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12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5</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6</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7</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8</a:t>
            </a:fld>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9</a:t>
            </a:fld>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10</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t>ده‌روونزانى گه­شه</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rmAutofit fontScale="62500" lnSpcReduction="20000"/>
          </a:bodyPr>
          <a:lstStyle/>
          <a:p>
            <a:r>
              <a:rPr lang="ar-KW" sz="4800" dirty="0">
                <a:latin typeface="+mj-lt"/>
                <a:ea typeface="+mj-ea"/>
                <a:cs typeface="+mj-cs"/>
              </a:rPr>
              <a:t>کێشه‌کانی</a:t>
            </a:r>
            <a:r>
              <a:rPr lang="ar-KW" dirty="0"/>
              <a:t> </a:t>
            </a:r>
            <a:r>
              <a:rPr lang="ar-KW" sz="4800" dirty="0">
                <a:latin typeface="+mj-lt"/>
                <a:ea typeface="+mj-ea"/>
                <a:cs typeface="+mj-cs"/>
              </a:rPr>
              <a:t>قۆناغی</a:t>
            </a:r>
            <a:r>
              <a:rPr lang="ar-KW" dirty="0"/>
              <a:t> </a:t>
            </a:r>
            <a:r>
              <a:rPr lang="ar-KW" sz="4800" dirty="0">
                <a:latin typeface="+mj-lt"/>
                <a:ea typeface="+mj-ea"/>
                <a:cs typeface="+mj-cs"/>
              </a:rPr>
              <a:t>هه‌رزه‌کاری</a:t>
            </a:r>
          </a:p>
          <a:p>
            <a:endParaRPr lang="en-GB" dirty="0"/>
          </a:p>
        </p:txBody>
      </p:sp>
      <p:pic>
        <p:nvPicPr>
          <p:cNvPr id="2" name="Content Placeholder 1"/>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526804" y="2708921"/>
            <a:ext cx="4509692" cy="3397302"/>
          </a:xfrm>
        </p:spPr>
      </p:pic>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200" dirty="0" smtClean="0"/>
              <a:t>3- شـه‌رمـکردن و گـۆشــه‌گـیری لای‌ هه‌رزه‌کار </a:t>
            </a:r>
            <a:r>
              <a:rPr lang="en-US" sz="3200" dirty="0" smtClean="0"/>
              <a:t/>
            </a:r>
            <a:br>
              <a:rPr lang="en-US" sz="3200" dirty="0" smtClean="0"/>
            </a:br>
            <a:endParaRPr lang="fa-IR" sz="3200" dirty="0"/>
          </a:p>
        </p:txBody>
      </p:sp>
      <p:sp>
        <p:nvSpPr>
          <p:cNvPr id="4" name="Rectangle 3"/>
          <p:cNvSpPr/>
          <p:nvPr/>
        </p:nvSpPr>
        <p:spPr>
          <a:xfrm>
            <a:off x="323528" y="1624674"/>
            <a:ext cx="8532440" cy="4339650"/>
          </a:xfrm>
          <a:prstGeom prst="rect">
            <a:avLst/>
          </a:prstGeom>
        </p:spPr>
        <p:txBody>
          <a:bodyPr wrap="square">
            <a:spAutoFit/>
          </a:bodyPr>
          <a:lstStyle/>
          <a:p>
            <a:pPr marL="95250" lvl="0" indent="-95250" algn="just" rtl="1">
              <a:lnSpc>
                <a:spcPct val="200000"/>
              </a:lnSpc>
              <a:spcBef>
                <a:spcPct val="20000"/>
              </a:spcBef>
            </a:pPr>
            <a:r>
              <a:rPr lang="fa-IR" sz="2300" dirty="0">
                <a:solidFill>
                  <a:schemeClr val="accent1"/>
                </a:solidFill>
                <a:latin typeface="Unikurd Hiwa" pitchFamily="34" charset="-78"/>
                <a:cs typeface="Unikurd Hiwa" pitchFamily="34" charset="-78"/>
              </a:rPr>
              <a:t>نازهه‌ڵگرتنی‌ زۆر و له‌هه‌مانکاتدا توندوتیژی‌ زیادیش ده‌بنه‌ هۆکاری‌ ئه‌وه‌ی‌ هه‌رزه‌کار به‌رده‌وام پشت ببه‌ستێت به‌وانی تر له‌ چاره‌سه‌رکردنی‌ کێشه‌کانیدا، سروشتی‌ ئه‌م قۆناغه‌ پێویست به‌وه‌ ده‌کات، هه‌رزه‌کار سه‌ربه‌خۆبێت له‌ خێزان و پشت به‌خودی‌ خۆی‌ ببه‌ستێت، بۆیه‌ ئه‌م باره‌ فشار و توندی‌ ململانێێ لا زیاد ده‌کات، له‌م باره‌شدا گه‌نج بۆ پاشه‌کشێکردنی‌ له‌ جیهانی‌ کۆمه‌ڵایه‌تی‌ و هه‌ڵبژاردنی‌ گۆشه‌گیری‌ و شه‌رمکردن و دوره‌په‌رێزی‌ هه‌وڵده‌دات</a:t>
            </a:r>
            <a:r>
              <a:rPr lang="en-US" sz="2300" dirty="0">
                <a:solidFill>
                  <a:schemeClr val="accent1"/>
                </a:solidFill>
                <a:latin typeface="Unikurd Hiwa" pitchFamily="34" charset="-78"/>
                <a:cs typeface="Unikurd Hiwa" pitchFamily="34" charset="-78"/>
              </a:rPr>
              <a:t>.</a:t>
            </a:r>
            <a:endParaRPr lang="fa-IR" sz="23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3862351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t>4- ره‌فتاری‌ بێزراو قێزه‌ون </a:t>
            </a:r>
            <a:endParaRPr lang="fa-IR" dirty="0"/>
          </a:p>
        </p:txBody>
      </p:sp>
      <p:sp>
        <p:nvSpPr>
          <p:cNvPr id="4" name="Rectangle 3"/>
          <p:cNvSpPr/>
          <p:nvPr/>
        </p:nvSpPr>
        <p:spPr>
          <a:xfrm>
            <a:off x="323528" y="1340768"/>
            <a:ext cx="8640960" cy="4975978"/>
          </a:xfrm>
          <a:prstGeom prst="rect">
            <a:avLst/>
          </a:prstGeom>
        </p:spPr>
        <p:txBody>
          <a:bodyPr wrap="square">
            <a:spAutoFit/>
          </a:bodyPr>
          <a:lstStyle/>
          <a:p>
            <a:pPr marL="95250" lvl="0" indent="-95250" algn="just" rtl="1">
              <a:lnSpc>
                <a:spcPct val="210000"/>
              </a:lnSpc>
              <a:spcBef>
                <a:spcPct val="20000"/>
              </a:spcBef>
            </a:pPr>
            <a:r>
              <a:rPr lang="fa-IR" sz="2200" dirty="0">
                <a:solidFill>
                  <a:schemeClr val="accent1"/>
                </a:solidFill>
                <a:latin typeface="Unikurd Hiwa" pitchFamily="34" charset="-78"/>
                <a:cs typeface="Unikurd Hiwa" pitchFamily="34" charset="-78"/>
              </a:rPr>
              <a:t>هه‌رزه‌کار به‌رده‌وام حه‌زی‌ له‌ به‌ده‌ستهێنانی‌ ئاره‌زووه‌ تایبه‌تیه‌کانی‌ خۆیه‌تی‌، به‌بێگوێدان و له‌به‌رچاوگرتنی‌ به‌رژه‌وه‌ندی‌ گشتی‌، بۆیه‌ زۆر ئاساییه‌، هه‌ندێ له‌ ڕه‌فتاره‌کانی‌ ببنه‌ مایه‌ی‌ بێزارکردنی‌ خه‌ڵکی‌ وه‌کو قیژه‌قیژو هاوارکردن، جنێودان، دزیکردن، هێرشکردنه‌ سه‌رمنداڵان، کێبڕکێکردن له‌گه‌ڵ گه‌وره‌کانداو تێکدان و خراپکردنی‌ سامان و موڵکی‌ خه‌ڵکی‌ وخۆخه‌ریکردن به‌هه‌ندێک کاری‌ پڕوپوچه‌وه‌ و خۆئاڵاندن به‌کێشه‌و و گرفته‌وه‌ و گوێنه‌دان به‌ مۆڵه‌ت وه‌رگرتن له‌ کاتی‌ هه‌رپێداویستیه‌کدا بێت و گرنگی‌ نه‌دان به‌ هه‌ستو سۆزی‌ ئه‌وانیتر</a:t>
            </a:r>
            <a:r>
              <a:rPr lang="en-US" sz="2200" dirty="0">
                <a:solidFill>
                  <a:schemeClr val="accent1"/>
                </a:solidFill>
                <a:latin typeface="Unikurd Hiwa" pitchFamily="34" charset="-78"/>
                <a:cs typeface="Unikurd Hiwa" pitchFamily="34" charset="-78"/>
              </a:rPr>
              <a:t>.</a:t>
            </a:r>
            <a:endParaRPr lang="fa-IR" sz="22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416973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5- ده‌ماگیری‌ و توڕه‌بون</a:t>
            </a:r>
            <a:r>
              <a:rPr lang="en-US" dirty="0" smtClean="0"/>
              <a:t>:</a:t>
            </a:r>
            <a:endParaRPr lang="fa-IR" dirty="0"/>
          </a:p>
        </p:txBody>
      </p:sp>
      <p:sp>
        <p:nvSpPr>
          <p:cNvPr id="4" name="Rectangle 3"/>
          <p:cNvSpPr/>
          <p:nvPr/>
        </p:nvSpPr>
        <p:spPr>
          <a:xfrm>
            <a:off x="118812" y="1772816"/>
            <a:ext cx="8784976" cy="4478149"/>
          </a:xfrm>
          <a:prstGeom prst="rect">
            <a:avLst/>
          </a:prstGeom>
        </p:spPr>
        <p:txBody>
          <a:bodyPr wrap="square">
            <a:spAutoFit/>
          </a:bodyPr>
          <a:lstStyle/>
          <a:p>
            <a:pPr marL="95250" lvl="0" indent="-95250" algn="justLow" rtl="1">
              <a:lnSpc>
                <a:spcPct val="150000"/>
              </a:lnSpc>
              <a:spcBef>
                <a:spcPct val="20000"/>
              </a:spcBef>
            </a:pPr>
            <a:r>
              <a:rPr lang="fa-IR" sz="2400" dirty="0">
                <a:solidFill>
                  <a:schemeClr val="accent1"/>
                </a:solidFill>
                <a:latin typeface="Unikurd Hiwa" pitchFamily="34" charset="-78"/>
                <a:cs typeface="Unikurd Hiwa" pitchFamily="34" charset="-78"/>
              </a:rPr>
              <a:t>زۆرجار هه‌رزه‌کار ده‌یه‌وێت داواکاری‌ و پێداویستیه‌کانی‌ له‌ ڕێگه‌ی‌ هێزو توندوتیژی‌ زۆرو ده‌مارگیریه‌وه‌ به‌ده‌ست بهێنێت، که‌ ئه‌مه‌ش ده‌بێته‌ هۆی‌ بێزارکردنی‌ چوارده‌وری‌، زۆربه‌ی‌ لێکۆڵینه‌وه‌ زانستییه‌کان ئاماژه‌ به‌وه‌ ده‌ده‌ن، که‌ په‌یوه‌ندیه‌کی‌ به‌هێز له‌نێوان هۆرمۆنه‌ سێکسیه‌کان و کارلێکه‌ ویژدانیه‌کان لای‌ هه‌رزه‌کار هه‌یه، به‌واتایه‌کی‌ دی‌ ، هه‌تا ئاستی‌ هۆرمۆنه‌کان به‌رز بێت، ده‌بێته‌ هۆی‌ کارلێکی‌ ویژدانیی‌ جۆراوجۆری‌ وه‌کو توڕه‌بون و ده‌مارگیری‌ لای‌ کوڕان، خه‌مۆکیش لای‌ کچان</a:t>
            </a:r>
            <a:r>
              <a:rPr lang="en-US" sz="2400" dirty="0">
                <a:solidFill>
                  <a:schemeClr val="accent1"/>
                </a:solidFill>
                <a:latin typeface="Unikurd Hiwa" pitchFamily="34" charset="-78"/>
                <a:cs typeface="Unikurd Hiwa" pitchFamily="34" charset="-78"/>
              </a:rPr>
              <a:t/>
            </a:r>
            <a:br>
              <a:rPr lang="en-US" sz="2400" dirty="0">
                <a:solidFill>
                  <a:schemeClr val="accent1"/>
                </a:solidFill>
                <a:latin typeface="Unikurd Hiwa" pitchFamily="34" charset="-78"/>
                <a:cs typeface="Unikurd Hiwa" pitchFamily="34" charset="-78"/>
              </a:rPr>
            </a:br>
            <a:endParaRPr lang="fa-IR" sz="24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355362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xfrm>
            <a:off x="457200" y="2636912"/>
            <a:ext cx="8229600" cy="3489251"/>
          </a:xfrm>
        </p:spPr>
        <p:txBody>
          <a:bodyPr>
            <a:normAutofit/>
          </a:bodyPr>
          <a:lstStyle/>
          <a:p>
            <a:pPr marL="0" indent="0" algn="ctr" rtl="0">
              <a:buNone/>
            </a:pPr>
            <a:r>
              <a:rPr lang="en-US" sz="4800" dirty="0">
                <a:latin typeface="Times New Roman" pitchFamily="18" charset="0"/>
                <a:cs typeface="Times New Roman" pitchFamily="18" charset="0"/>
              </a:rPr>
              <a:t>This meeting continues to show </a:t>
            </a:r>
            <a:r>
              <a:rPr lang="en-US" sz="4800" dirty="0" smtClean="0">
                <a:latin typeface="Times New Roman" pitchFamily="18" charset="0"/>
                <a:cs typeface="Times New Roman" pitchFamily="18" charset="0"/>
              </a:rPr>
              <a:t>related </a:t>
            </a:r>
            <a:r>
              <a:rPr lang="en-US" sz="4800" dirty="0">
                <a:latin typeface="Times New Roman" pitchFamily="18" charset="0"/>
                <a:cs typeface="Times New Roman" pitchFamily="18" charset="0"/>
              </a:rPr>
              <a:t>clips.</a:t>
            </a:r>
            <a:endParaRPr lang="ar-IQ" sz="4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781C0F97-348B-46A2-84FE-EBA07D71BB30}" type="slidenum">
              <a:rPr lang="en-GB" smtClean="0"/>
              <a:pPr/>
              <a:t>13</a:t>
            </a:fld>
            <a:endParaRPr lang="en-GB"/>
          </a:p>
        </p:txBody>
      </p:sp>
      <p:sp>
        <p:nvSpPr>
          <p:cNvPr id="5" name="Rectangle 4"/>
          <p:cNvSpPr/>
          <p:nvPr/>
        </p:nvSpPr>
        <p:spPr>
          <a:xfrm>
            <a:off x="3681371" y="3244334"/>
            <a:ext cx="1781257" cy="369332"/>
          </a:xfrm>
          <a:prstGeom prst="rect">
            <a:avLst/>
          </a:prstGeom>
        </p:spPr>
        <p:txBody>
          <a:bodyPr wrap="none">
            <a:spAutoFit/>
          </a:bodyPr>
          <a:lstStyle/>
          <a:p>
            <a:pPr algn="ctr"/>
            <a:r>
              <a:rPr lang="ar-KW" dirty="0">
                <a:latin typeface="Unikurd Peshiw" pitchFamily="34" charset="-78"/>
                <a:cs typeface="Unikurd Peshiw" pitchFamily="34" charset="-78"/>
              </a:rPr>
              <a:t>گه‌شه‌ی زمانه‌وانی</a:t>
            </a:r>
            <a:endParaRPr lang="fa-IR" dirty="0">
              <a:latin typeface="Unikurd Peshiw" pitchFamily="34" charset="-78"/>
              <a:cs typeface="Unikurd Peshiw" pitchFamily="34" charset="-78"/>
            </a:endParaRPr>
          </a:p>
        </p:txBody>
      </p:sp>
    </p:spTree>
    <p:extLst>
      <p:ext uri="{BB962C8B-B14F-4D97-AF65-F5344CB8AC3E}">
        <p14:creationId xmlns:p14="http://schemas.microsoft.com/office/powerpoint/2010/main" val="38112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36912"/>
            <a:ext cx="8229600" cy="3489251"/>
          </a:xfrm>
        </p:spPr>
        <p:txBody>
          <a:bodyPr>
            <a:normAutofit/>
          </a:bodyPr>
          <a:lstStyle/>
          <a:p>
            <a:pPr algn="ctr">
              <a:buNone/>
            </a:pPr>
            <a:r>
              <a:rPr lang="ar-KW" sz="4400" dirty="0" smtClean="0">
                <a:cs typeface="+mj-cs"/>
              </a:rPr>
              <a:t>کێشه‌کانی قۆناغی هه‌رزه‌کاری</a:t>
            </a:r>
          </a:p>
          <a:p>
            <a:pPr algn="ctr">
              <a:buNone/>
            </a:pPr>
            <a:r>
              <a:rPr lang="ar-KW" sz="4400" dirty="0" smtClean="0">
                <a:cs typeface="+mj-cs"/>
              </a:rPr>
              <a:t>که‌ پێویسته‌ مامۆستایان بیانناسن</a:t>
            </a:r>
            <a:endParaRPr lang="fa-IR" sz="4400" dirty="0">
              <a:cs typeface="+mj-cs"/>
            </a:endParaRPr>
          </a:p>
        </p:txBody>
      </p:sp>
    </p:spTree>
    <p:extLst>
      <p:ext uri="{BB962C8B-B14F-4D97-AF65-F5344CB8AC3E}">
        <p14:creationId xmlns:p14="http://schemas.microsoft.com/office/powerpoint/2010/main" val="25351302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989" y="1484784"/>
            <a:ext cx="9036497" cy="5750036"/>
          </a:xfrm>
          <a:prstGeom prst="rect">
            <a:avLst/>
          </a:prstGeom>
        </p:spPr>
        <p:txBody>
          <a:bodyPr wrap="square">
            <a:spAutoFit/>
          </a:bodyPr>
          <a:lstStyle/>
          <a:p>
            <a:pPr marL="95250" lvl="0" indent="-95250" algn="just" rtl="1">
              <a:lnSpc>
                <a:spcPct val="170000"/>
              </a:lnSpc>
              <a:spcBef>
                <a:spcPct val="20000"/>
              </a:spcBef>
            </a:pPr>
            <a:r>
              <a:rPr lang="fa-IR" dirty="0">
                <a:solidFill>
                  <a:prstClr val="black"/>
                </a:solidFill>
                <a:latin typeface="Unikurd Hiwa" pitchFamily="34" charset="-78"/>
                <a:cs typeface="Unikurd Hiwa" pitchFamily="34" charset="-78"/>
              </a:rPr>
              <a:t>قۆناغی‌ هه‌رزه‌کاری‌ قۆناغێکی‌ سه‌ربه‌خۆ نییه‌، به‌ڵکو ئه‌م قۆناغه‌ ده‌که‌وێته‌ ژێر کاریگه‌ری‌ شاره‌زایی‌ قۆنه‌غه‌کانی‌ پێشتر، ئه‌وه‌ی مندال پێیدا تێپه‌ڕیوه‌. بۆیه‌ نابێت ئه‌وه‌ له‌بیر بکه‌ین، که‌ گه‌شه‌کردن پڕۆسه‌یه‌کی‌ به‌رده‌وام و پێکه‌وه‌ به‌ستراوه‌، هه‌ربۆیه‌ جیاوازی‌ نێوان قۆناغی‌ منداڵی‌ و هه‌رزه‌کاری‌ ته‌نها له‌ کاتدا جیاوازه؛ ئه‌وه‌ی‌ ئه‌و دوو قۆناغه‌ له‌ یه‌کتری‌ جیاده‌کاته‌وه‌، برتییه‌ له‌ جیاوازی‌ پێداویستییه‌کان و پاڵنه‌ره‌کان، ئه‌وه‌ش له‌ هه‌ر یه‌ک له‌ قۆناغه‌کاندا جیاوازه. له‌م قۆناغه‌دا ململانێی‌ ده‌روونیی‌ ڕوبه‌ڕووی‌ هه‌رزه‌کار ده‌بێته‌وه‌، ئه‌ویش به‌هۆی‌ ئه‌و گۆڕانکارییه‌ بایلۆژی‌ و جه‌سته‌یی و ده‌روونیانه‌وه‌ ده‌بێت، كه له‌م قۆناغه‌دا ڕووده‌ده‌ن. تاکی‌ هه‌رزه‌کار له‌ڕووی‌ جه‌سته‌ییه‌وه‌ هه‌ست به‌گه‌شه‌کردنێکی‌ زۆر خێرا ده‌کات له‌ ئه‌ندامه‌کانی‌ جه‌سته‌یدا، ئه‌وانه‌ش ده‌بنه هۆکاری‌ دڵه‌ڕاوکێی‌ و په‌شێوی‌ بۆ گه‌نجی هه‌رزه‌کار، له‌ئه‌نجامدا هه‌ست به‌ سستی‌ و ته‌مبه‌ڵی‌ و خاوبونه‌وه‌ ده‌کات، ئه‌م خێراییه‌ له‌گه‌شه‌کردندا وا ده‌کات، که هه‌رزه‌کار جموجۆڵی‌ ناڕێکی له‌گه‌ڵ خۆیدا ببێت، دڵته‌نگی‌ و په‌ژاره‌‌ و ئازاردێنێت بۆ هه‌رزه‌کاره‌که‌، که له‌ هۆکاره‌کانی‌ تێناگات</a:t>
            </a:r>
            <a:r>
              <a:rPr lang="en-US" dirty="0">
                <a:solidFill>
                  <a:prstClr val="black"/>
                </a:solidFill>
                <a:latin typeface="Unikurd Hiwa" pitchFamily="34" charset="-78"/>
                <a:cs typeface="Unikurd Hiwa" pitchFamily="34" charset="-78"/>
              </a:rPr>
              <a:t>.</a:t>
            </a:r>
          </a:p>
          <a:p>
            <a:pPr marL="95250" lvl="0" indent="-95250" algn="just" rtl="1">
              <a:lnSpc>
                <a:spcPct val="170000"/>
              </a:lnSpc>
              <a:spcBef>
                <a:spcPct val="20000"/>
              </a:spcBef>
            </a:pPr>
            <a:endParaRPr lang="fa-IR"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2209347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509613"/>
            <a:ext cx="8712968" cy="5348387"/>
          </a:xfrm>
          <a:prstGeom prst="rect">
            <a:avLst/>
          </a:prstGeom>
        </p:spPr>
        <p:txBody>
          <a:bodyPr wrap="square">
            <a:spAutoFit/>
          </a:bodyPr>
          <a:lstStyle/>
          <a:p>
            <a:pPr marL="95250" lvl="0" indent="-95250" algn="just" rtl="1">
              <a:lnSpc>
                <a:spcPct val="190000"/>
              </a:lnSpc>
              <a:spcBef>
                <a:spcPct val="20000"/>
              </a:spcBef>
            </a:pPr>
            <a:r>
              <a:rPr lang="fa-IR" dirty="0">
                <a:solidFill>
                  <a:schemeClr val="accent1"/>
                </a:solidFill>
                <a:latin typeface="Unikurd Hiwa" pitchFamily="34" charset="-78"/>
                <a:cs typeface="Unikurd Hiwa" pitchFamily="34" charset="-78"/>
              </a:rPr>
              <a:t>له‌ڕووی‌ ده‌روونیشه‌وه‌ هه‌رزه‌کار هه‌وڵده‌دات بۆ ئازادی‌ و هاتنه‌ده‌ره‌وه‌ له‌ ژێر ڕکێف و ده‌سه‌ڵاتی‌ دایک و باوک و خێزانه‌که‌ی و هه‌وڵده‌دات بۆ سه‌ربه‌خۆبن و پشت به‌خۆبه‌ستن و بنیاتنانی‌ به‌رپرسیارێتی‌ کۆمه‌ڵایه‌تی‌، له‌هه‌مان کاتیشدا ناتوانێت له‌ دایک و باوکیشی‌ دوربکه‌ویته‌وه‌، چونکه‌ سه‌رچاوه‌ی‌ ئاسایش و دڵنیایی وده‌ستکه‌وتنی‌ لایه‌نی‌ مادین بۆی، بۆیه‌ تێنه‌گه‌شتنی‌ خێزان و که‌سوکاری‌ هه‌رزه‌کار له‌سروشتی‌ ئه‌م قۆناغه‌ و چۆنێتی‌ مامه‌ڵه‌کردن له‌گه‌ڵ ڕه‌فتاری‌ هه‌رزه‌کاردا، ده‌رئه‌نجامی‌ خراپی‌ لێده‌که‌وێته‌وه‌ بۆ سه‌ر ده‌روونی‌ هه‌رزه‌کار، له‌م قۆناغه‌دا هه‌رزه‌کار توشی‌ له‌تبوون و په‌رتبوون و تێکچوون له‌ هاوسه‌نگی‌ ده‌روونیدا ده‌بێت، چونکه‌ ئه‌گه‌ر وه‌کو منداڵ مامه‌ڵه‌ بکات، گه‌وره‌کان گاڵته‌ی‌ پێده‌که‌ن، و به‌پێچه‌وانه‌شه‌وه‌ ڕاسته‌، بۆیه‌ کۆ و سه‌رجه‌می‌ ئه‌و هۆکارانه‌، توندی‌ کێشه‌ و گرفته‌کانی‌ هه‌رزه‌کار زیاد ده‌که‌ن</a:t>
            </a:r>
            <a:r>
              <a:rPr lang="en-US" dirty="0">
                <a:solidFill>
                  <a:schemeClr val="accent1"/>
                </a:solidFill>
                <a:latin typeface="Unikurd Hiwa" pitchFamily="34" charset="-78"/>
                <a:cs typeface="Unikurd Hiwa" pitchFamily="34" charset="-78"/>
              </a:rPr>
              <a:t>.</a:t>
            </a:r>
          </a:p>
          <a:p>
            <a:pPr marL="95250" lvl="0" indent="-95250" algn="just" rtl="1">
              <a:lnSpc>
                <a:spcPct val="190000"/>
              </a:lnSpc>
              <a:spcBef>
                <a:spcPct val="20000"/>
              </a:spcBef>
            </a:pPr>
            <a:endParaRPr lang="fa-IR"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22883107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Rectangle 3"/>
          <p:cNvSpPr/>
          <p:nvPr/>
        </p:nvSpPr>
        <p:spPr>
          <a:xfrm>
            <a:off x="179512" y="2276872"/>
            <a:ext cx="8496944" cy="3440942"/>
          </a:xfrm>
          <a:prstGeom prst="rect">
            <a:avLst/>
          </a:prstGeom>
        </p:spPr>
        <p:txBody>
          <a:bodyPr wrap="square">
            <a:spAutoFit/>
          </a:bodyPr>
          <a:lstStyle/>
          <a:p>
            <a:pPr marL="95250" lvl="0" indent="-95250" algn="just" rtl="1">
              <a:lnSpc>
                <a:spcPct val="170000"/>
              </a:lnSpc>
              <a:spcBef>
                <a:spcPct val="20000"/>
              </a:spcBef>
            </a:pPr>
            <a:r>
              <a:rPr lang="fa-IR" sz="3200" dirty="0">
                <a:solidFill>
                  <a:schemeClr val="accent1"/>
                </a:solidFill>
                <a:latin typeface="Unikurd Hiwa" pitchFamily="34" charset="-78"/>
                <a:cs typeface="Unikurd Hiwa" pitchFamily="34" charset="-78"/>
              </a:rPr>
              <a:t>به‌پێی ئه‌و لێکۆڵینه‌وانه‌ی‌ له‌گه‌ڵ دایک و باوک و هه‌رزه‌کار کراون، زۆربه‌ی‌ خێزان و دایک و باوکه‌کان به‌ده‌ست ئه‌م قۆناغه‌وه ده‌ناڵێنن، كه منداڵه‌کانیان تێیدان، ئه‌ویش به‌هۆی‌ :</a:t>
            </a:r>
            <a:endParaRPr lang="en-US" sz="32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1213435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772816"/>
            <a:ext cx="8640960" cy="3947234"/>
          </a:xfrm>
          <a:prstGeom prst="rect">
            <a:avLst/>
          </a:prstGeom>
        </p:spPr>
        <p:txBody>
          <a:bodyPr wrap="square">
            <a:spAutoFit/>
          </a:bodyPr>
          <a:lstStyle/>
          <a:p>
            <a:pPr marL="95250" lvl="0" indent="-95250" algn="just" rtl="1">
              <a:lnSpc>
                <a:spcPct val="170000"/>
              </a:lnSpc>
              <a:spcBef>
                <a:spcPct val="20000"/>
              </a:spcBef>
            </a:pPr>
            <a:r>
              <a:rPr lang="fa-IR" sz="2000" dirty="0">
                <a:solidFill>
                  <a:schemeClr val="accent1"/>
                </a:solidFill>
                <a:latin typeface="Unikurd Hiwa" pitchFamily="34" charset="-78"/>
                <a:cs typeface="Unikurd Hiwa" pitchFamily="34" charset="-78"/>
              </a:rPr>
              <a:t>1- ترسێکی‌ زۆر له‌ هاوڕێیه‌تی‌ کردنی‌ که‌سانی‌ خراپ</a:t>
            </a:r>
          </a:p>
          <a:p>
            <a:pPr marL="95250" lvl="0" indent="-95250" algn="just" rtl="1">
              <a:lnSpc>
                <a:spcPct val="170000"/>
              </a:lnSpc>
              <a:spcBef>
                <a:spcPct val="20000"/>
              </a:spcBef>
            </a:pPr>
            <a:r>
              <a:rPr lang="fa-IR" sz="2000" dirty="0">
                <a:solidFill>
                  <a:schemeClr val="accent1"/>
                </a:solidFill>
                <a:latin typeface="Unikurd Hiwa" pitchFamily="34" charset="-78"/>
                <a:cs typeface="Unikurd Hiwa" pitchFamily="34" charset="-78"/>
              </a:rPr>
              <a:t>2- یاخیبوون و به‌رپه‌رچدانه‌وه‌ی‌ هه‌ر جۆره‌ ئامۆژگاری‌ و پێشنیارێک له‌لایه‌ن دایک و باوکه‌وه‌ </a:t>
            </a:r>
          </a:p>
          <a:p>
            <a:pPr marL="95250" lvl="0" indent="-95250" algn="just" rtl="1">
              <a:lnSpc>
                <a:spcPct val="170000"/>
              </a:lnSpc>
              <a:spcBef>
                <a:spcPct val="20000"/>
              </a:spcBef>
            </a:pPr>
            <a:r>
              <a:rPr lang="fa-IR" sz="2000" dirty="0">
                <a:solidFill>
                  <a:schemeClr val="accent1"/>
                </a:solidFill>
                <a:latin typeface="Unikurd Hiwa" pitchFamily="34" charset="-78"/>
                <a:cs typeface="Unikurd Hiwa" pitchFamily="34" charset="-78"/>
              </a:rPr>
              <a:t>3- داواکردنی‌ ئازادی‌ و سه‌ربه‌خۆی‌ زیاد له‌ پێویست </a:t>
            </a:r>
          </a:p>
          <a:p>
            <a:pPr marL="95250" lvl="0" indent="-95250" algn="just" rtl="1">
              <a:lnSpc>
                <a:spcPct val="170000"/>
              </a:lnSpc>
              <a:spcBef>
                <a:spcPct val="20000"/>
              </a:spcBef>
            </a:pPr>
            <a:r>
              <a:rPr lang="fa-IR" sz="2000" dirty="0">
                <a:solidFill>
                  <a:schemeClr val="accent1"/>
                </a:solidFill>
                <a:latin typeface="Unikurd Hiwa" pitchFamily="34" charset="-78"/>
                <a:cs typeface="Unikurd Hiwa" pitchFamily="34" charset="-78"/>
              </a:rPr>
              <a:t>4- هه‌رزه‌کاران له‌ جیهانێکی‌ تایبه‌تدا ژیان به‌سه‌ر ده‌به‌ن و به‌رده‌وام، هه‌وڵی‌ جودا بونه‌وه‌  له‌ دایک و باوک ده‌ده‌ن، ئه‌وه‌ش به‌ چه‌ند ڕێگه‌یه‌کی‌ جیاواز</a:t>
            </a:r>
            <a:endParaRPr lang="en-US" sz="2000" dirty="0">
              <a:solidFill>
                <a:schemeClr val="accent1"/>
              </a:solidFill>
              <a:latin typeface="Unikurd Hiwa" pitchFamily="34" charset="-78"/>
              <a:cs typeface="Unikurd Hiwa" pitchFamily="34" charset="-78"/>
            </a:endParaRPr>
          </a:p>
          <a:p>
            <a:pPr marL="95250" lvl="0" indent="-95250" algn="just" rtl="1">
              <a:lnSpc>
                <a:spcPct val="170000"/>
              </a:lnSpc>
              <a:spcBef>
                <a:spcPct val="20000"/>
              </a:spcBef>
            </a:pPr>
            <a:endParaRPr lang="fa-IR" sz="20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3837995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564904"/>
            <a:ext cx="8229600" cy="1143000"/>
          </a:xfrm>
        </p:spPr>
        <p:txBody>
          <a:bodyPr>
            <a:noAutofit/>
          </a:bodyPr>
          <a:lstStyle/>
          <a:p>
            <a:pPr marL="95250" indent="-95250" algn="justLow">
              <a:lnSpc>
                <a:spcPct val="170000"/>
              </a:lnSpc>
              <a:spcBef>
                <a:spcPct val="20000"/>
              </a:spcBef>
              <a:buClr>
                <a:schemeClr val="accent1"/>
              </a:buClr>
              <a:buSzPct val="70000"/>
            </a:pPr>
            <a:r>
              <a:rPr lang="fa-IR" sz="2400" dirty="0">
                <a:solidFill>
                  <a:schemeClr val="accent1"/>
                </a:solidFill>
                <a:latin typeface="Unikurd Hiwa" pitchFamily="34" charset="-78"/>
                <a:cs typeface="Unikurd Hiwa" pitchFamily="34" charset="-78"/>
              </a:rPr>
              <a:t>ده‌رکه‌وتووترین کێشه‌ و گرفته‌ ڕه‌فتاریه‌کان له‌ ژیانی‌ هه‌رزه‌کاردا ئه‌مانه‌ن</a:t>
            </a:r>
            <a:r>
              <a:rPr lang="fa-IR" sz="2400" dirty="0">
                <a:solidFill>
                  <a:schemeClr val="accent1"/>
                </a:solidFill>
              </a:rPr>
              <a:t/>
            </a:r>
            <a:br>
              <a:rPr lang="fa-IR" sz="2400" dirty="0">
                <a:solidFill>
                  <a:schemeClr val="accent1"/>
                </a:solidFill>
              </a:rPr>
            </a:br>
            <a:endParaRPr lang="fa-IR" sz="2400" dirty="0" smtClean="0">
              <a:solidFill>
                <a:schemeClr val="accent1"/>
              </a:solidFill>
              <a:latin typeface="Unikurd Hiwa" pitchFamily="34" charset="-78"/>
              <a:ea typeface="+mn-ea"/>
              <a:cs typeface="Unikurd Hiwa" pitchFamily="34" charset="-78"/>
            </a:endParaRPr>
          </a:p>
        </p:txBody>
      </p:sp>
    </p:spTree>
    <p:extLst>
      <p:ext uri="{BB962C8B-B14F-4D97-AF65-F5344CB8AC3E}">
        <p14:creationId xmlns:p14="http://schemas.microsoft.com/office/powerpoint/2010/main" val="18050376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686800" cy="838200"/>
          </a:xfrm>
        </p:spPr>
        <p:txBody>
          <a:bodyPr/>
          <a:lstStyle/>
          <a:p>
            <a:pPr algn="ctr" rtl="1"/>
            <a:r>
              <a:rPr lang="en-US" dirty="0" smtClean="0"/>
              <a:t>-1 </a:t>
            </a:r>
            <a:r>
              <a:rPr lang="fa-IR" dirty="0" smtClean="0"/>
              <a:t>ململانێی‌ ناوه‌کی‌</a:t>
            </a:r>
            <a:r>
              <a:rPr lang="en-US" dirty="0" smtClean="0"/>
              <a:t>:</a:t>
            </a:r>
            <a:endParaRPr lang="fa-IR" dirty="0"/>
          </a:p>
        </p:txBody>
      </p:sp>
      <p:sp>
        <p:nvSpPr>
          <p:cNvPr id="4" name="Rectangle 3"/>
          <p:cNvSpPr/>
          <p:nvPr/>
        </p:nvSpPr>
        <p:spPr>
          <a:xfrm>
            <a:off x="107504" y="1916832"/>
            <a:ext cx="9036496" cy="4247317"/>
          </a:xfrm>
          <a:prstGeom prst="rect">
            <a:avLst/>
          </a:prstGeom>
        </p:spPr>
        <p:txBody>
          <a:bodyPr wrap="square">
            <a:spAutoFit/>
          </a:bodyPr>
          <a:lstStyle/>
          <a:p>
            <a:pPr marL="95250" lvl="0" indent="-95250" algn="just" rtl="1">
              <a:lnSpc>
                <a:spcPct val="190000"/>
              </a:lnSpc>
              <a:spcBef>
                <a:spcPct val="20000"/>
              </a:spcBef>
            </a:pPr>
            <a:r>
              <a:rPr lang="fa-IR" sz="2000" dirty="0">
                <a:solidFill>
                  <a:schemeClr val="accent1"/>
                </a:solidFill>
                <a:latin typeface="Unikurd Hiwa" pitchFamily="34" charset="-78"/>
                <a:cs typeface="Unikurd Hiwa" pitchFamily="34" charset="-78"/>
              </a:rPr>
              <a:t>هه‌رزه‌کار به‌‌ده‌ست کۆمه‌ڵێک ململانێی‌ ناوه‌کییه‌وه‌ ده‌ناڵێنێت، له‌وانه‌ ململانێ له‌نێوان سه‌ربه‌خۆیی له‌ خێزان و پشت به‌ستن به‌خودوململانێ له‌ نێوان پاشکۆی‌ منداڵێتی‌ و داواکاری‌ گه‌وره‌کان وململانێ له‌ نێوان ئومێد و هیوا زۆره‌کانی‌ هه‌رزه‌کاروکه‌می‌ له‌ ڕاسته‌قینه‌دا، ململانێ له‌نێوان ڕه‌مه‌که‌ ناوه‌کیی‌  واته‌(غرائز الداخلیه‌) و نه‌ریته‌ کۆمه‌ڵایه‌تییه‌کاندا، ململانێ له‌ نێوان ئایین وه‌کو پڕانسیپێ، ئه‌وه‌ی فێری‌ بووه‌ له‌ بچوکیداو، فه‌لسه‌فه‌ی‌ تایبه‌تی خۆی‌‌ بۆ ژیان، ململانێی‌ ڕۆشنبیری‌، له‌ نێوان نه‌وه‌ی‌  هه‌رزه‌کار و نه‌وه‌ی‌ ڕابردوودا</a:t>
            </a:r>
            <a:r>
              <a:rPr lang="en-US" sz="2000" dirty="0">
                <a:solidFill>
                  <a:schemeClr val="accent1"/>
                </a:solidFill>
                <a:latin typeface="Unikurd Hiwa" pitchFamily="34" charset="-78"/>
                <a:cs typeface="Unikurd Hiwa" pitchFamily="34" charset="-78"/>
              </a:rPr>
              <a:t>.</a:t>
            </a:r>
          </a:p>
          <a:p>
            <a:pPr marL="95250" lvl="0" indent="-95250" algn="just" rtl="1">
              <a:lnSpc>
                <a:spcPct val="190000"/>
              </a:lnSpc>
              <a:spcBef>
                <a:spcPct val="20000"/>
              </a:spcBef>
            </a:pPr>
            <a:endParaRPr lang="fa-IR" sz="20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1020859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dirty="0" smtClean="0"/>
              <a:t>-2 </a:t>
            </a:r>
            <a:r>
              <a:rPr lang="fa-IR" dirty="0" smtClean="0"/>
              <a:t>نامۆبوون و یاخی‌ بوون: </a:t>
            </a:r>
            <a:endParaRPr lang="fa-IR" dirty="0"/>
          </a:p>
        </p:txBody>
      </p:sp>
      <p:sp>
        <p:nvSpPr>
          <p:cNvPr id="4" name="Rectangle 3"/>
          <p:cNvSpPr/>
          <p:nvPr/>
        </p:nvSpPr>
        <p:spPr>
          <a:xfrm>
            <a:off x="0" y="2141791"/>
            <a:ext cx="9122545" cy="4056495"/>
          </a:xfrm>
          <a:prstGeom prst="rect">
            <a:avLst/>
          </a:prstGeom>
        </p:spPr>
        <p:txBody>
          <a:bodyPr wrap="square">
            <a:spAutoFit/>
          </a:bodyPr>
          <a:lstStyle/>
          <a:p>
            <a:pPr marL="95250" lvl="0" indent="-95250" algn="just" rtl="1">
              <a:spcBef>
                <a:spcPct val="20000"/>
              </a:spcBef>
            </a:pPr>
            <a:r>
              <a:rPr lang="fa-IR" sz="2300" dirty="0">
                <a:solidFill>
                  <a:schemeClr val="accent1"/>
                </a:solidFill>
                <a:latin typeface="Unikurd Hiwa" pitchFamily="34" charset="-78"/>
                <a:cs typeface="Unikurd Hiwa" pitchFamily="34" charset="-78"/>
              </a:rPr>
              <a:t>هه‌رزه‌کار هه‌ندێک جار گومانی‌ ئه‌وه‌ ده‌کات، که‌ هیچ کام له‌ دایک و باوکی‌ لێی تێناگه‌ن، بۆیه‌ هه‌وڵ ده‌دات بۆ</a:t>
            </a:r>
            <a:r>
              <a:rPr lang="en-US" sz="2300" dirty="0">
                <a:solidFill>
                  <a:schemeClr val="accent1"/>
                </a:solidFill>
                <a:latin typeface="Unikurd Hiwa" pitchFamily="34" charset="-78"/>
                <a:cs typeface="Unikurd Hiwa" pitchFamily="34" charset="-78"/>
              </a:rPr>
              <a:t>  </a:t>
            </a:r>
            <a:r>
              <a:rPr lang="fa-IR" sz="2300" dirty="0">
                <a:solidFill>
                  <a:schemeClr val="accent1"/>
                </a:solidFill>
                <a:latin typeface="Unikurd Hiwa" pitchFamily="34" charset="-78"/>
                <a:cs typeface="Unikurd Hiwa" pitchFamily="34" charset="-78"/>
              </a:rPr>
              <a:t>به‌رپه‌رچدانه‌وه‌ی‌ هه‌ڵوێست و داواکاری‌ و حه‌زه‌کانی‌ دایک و باوکی‌، ئه‌مه‌ش وه‌کو میکانیزمێک بۆ جه‌ختکردنه‌وه‌ له‌سه‌ر خۆناساندن، تاکێتی‌ خۆی‌ به‌کارده‌هێنێت، که‌ ئه‌مه‌ش به‌به‌ره‌نگاربونه‌وه‌ی‌ ده‌سه‌ڵاتی‌ که‌س وکار کۆتایی دێت، له‌به‌ر ئه‌وه‌ی‌ هه‌رزه‌کار واده‌بینێت هه‌ر ده‌سه‌ڵاتێکی‌ سه‌روتر یاخود هه‌ر ڕێنماییه‌ک له‌سه‌روخۆیه‌وه‌ بێت، ده‌بێته‌ هۆی‌ به‌لاواز ته‌ماشاکردنی‌ توانا ژیرییه‌کای‌ هه‌رزه‌کار، که‌ ئه‌و وا ته‌ماشای‌ خۆی‌ ده‌کات له‌ڕووی‌ ناوه‌ڕۆکه‌وه‌ که‌سێکی‌ پێگه‌یشتوه‌و هاوسه‌نگی‌ هه‌یه‌، بۆیه‌ ڕه‌چاونه‌کردنی‌ ئه‌وانه‌ی‌ که‌باسکران له‌لایه‌ن دایک و باوک و که‌سوکاره‌وه‌ ده‌بێته‌ هۆی‌ ده‌رخستنی‌ کۆمه‌ڵێک ڕه‌فتاری‌ یاخیبون و خۆبه‌گه‌وره‌زان و به‌رهه‌ڵستی‌ و ده‌مارگیری‌ و شه‌ڕاگێزی‌ لای‌ هه‌رزه‌کــار</a:t>
            </a:r>
            <a:r>
              <a:rPr lang="en-US" sz="2300" dirty="0">
                <a:solidFill>
                  <a:schemeClr val="accent1"/>
                </a:solidFill>
                <a:latin typeface="Unikurd Hiwa" pitchFamily="34" charset="-78"/>
                <a:cs typeface="Unikurd Hiwa" pitchFamily="34" charset="-78"/>
              </a:rPr>
              <a:t>.</a:t>
            </a:r>
          </a:p>
          <a:p>
            <a:pPr marL="95250" lvl="0" indent="-95250" algn="just" rtl="1">
              <a:spcBef>
                <a:spcPct val="20000"/>
              </a:spcBef>
            </a:pPr>
            <a:endParaRPr lang="fa-IR" sz="2300" dirty="0">
              <a:solidFill>
                <a:schemeClr val="accent1"/>
              </a:solidFill>
              <a:latin typeface="Unikurd Hiwa" pitchFamily="34" charset="-78"/>
              <a:cs typeface="Unikurd Hiwa" pitchFamily="34" charset="-78"/>
            </a:endParaRPr>
          </a:p>
        </p:txBody>
      </p:sp>
    </p:spTree>
    <p:extLst>
      <p:ext uri="{BB962C8B-B14F-4D97-AF65-F5344CB8AC3E}">
        <p14:creationId xmlns:p14="http://schemas.microsoft.com/office/powerpoint/2010/main" val="67963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375</TotalTime>
  <Words>682</Words>
  <Application>Microsoft Office PowerPoint</Application>
  <PresentationFormat>On-screen Show (4:3)</PresentationFormat>
  <Paragraphs>38</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Soran-Template</vt:lpstr>
      <vt:lpstr>ده‌روونزانى گه­شه</vt:lpstr>
      <vt:lpstr>PowerPoint Presentation</vt:lpstr>
      <vt:lpstr>PowerPoint Presentation</vt:lpstr>
      <vt:lpstr>PowerPoint Presentation</vt:lpstr>
      <vt:lpstr>PowerPoint Presentation</vt:lpstr>
      <vt:lpstr>PowerPoint Presentation</vt:lpstr>
      <vt:lpstr>ده‌رکه‌وتووترین کێشه‌ و گرفته‌ ڕه‌فتاریه‌کان له‌ ژیانی‌ هه‌رزه‌کاردا ئه‌مانه‌ن </vt:lpstr>
      <vt:lpstr>-1 ململانێی‌ ناوه‌کی‌:</vt:lpstr>
      <vt:lpstr>-2 نامۆبوون و یاخی‌ بوون: </vt:lpstr>
      <vt:lpstr>3- شـه‌رمـکردن و گـۆشــه‌گـیری لای‌ هه‌رزه‌کار  </vt:lpstr>
      <vt:lpstr>4- ره‌فتاری‌ بێزراو قێزه‌ون </vt:lpstr>
      <vt:lpstr>5- ده‌ماگیری‌ و توڕه‌بون:</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85</cp:revision>
  <dcterms:created xsi:type="dcterms:W3CDTF">2014-11-02T06:25:24Z</dcterms:created>
  <dcterms:modified xsi:type="dcterms:W3CDTF">2014-11-08T08:21:17Z</dcterms:modified>
</cp:coreProperties>
</file>