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09/11/2014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dirty="0" smtClean="0"/>
              <a:t>ثةخشان</a:t>
            </a:r>
            <a:endParaRPr lang="en-GB" dirty="0"/>
          </a:p>
        </p:txBody>
      </p:sp>
      <p:sp>
        <p:nvSpPr>
          <p:cNvPr id="12" name="Text Placeholder 11"/>
          <p:cNvSpPr>
            <a:spLocks noGrp="1"/>
          </p:cNvSpPr>
          <p:nvPr>
            <p:ph type="body" idx="1"/>
          </p:nvPr>
        </p:nvSpPr>
        <p:spPr/>
        <p:txBody>
          <a:bodyPr/>
          <a:lstStyle/>
          <a:p>
            <a:r>
              <a:rPr lang="ku-Arab-IQ" dirty="0" smtClean="0"/>
              <a:t>م. </a:t>
            </a:r>
            <a:r>
              <a:rPr lang="ar-IQ" dirty="0">
                <a:latin typeface="Times New Roman"/>
                <a:ea typeface="Times New Roman"/>
                <a:cs typeface="Ali_K_Samik"/>
              </a:rPr>
              <a:t>مزةفةر مستةفا ئيسماعيل</a:t>
            </a:r>
            <a:endParaRPr lang="en-GB" dirty="0"/>
          </a:p>
        </p:txBody>
      </p:sp>
      <p:sp>
        <p:nvSpPr>
          <p:cNvPr id="13" name="Text Placeholder 12"/>
          <p:cNvSpPr>
            <a:spLocks noGrp="1"/>
          </p:cNvSpPr>
          <p:nvPr>
            <p:ph type="body" sz="quarter" idx="3"/>
          </p:nvPr>
        </p:nvSpPr>
        <p:spPr/>
        <p:txBody>
          <a:bodyPr/>
          <a:lstStyle/>
          <a:p>
            <a:r>
              <a:rPr lang="ku-Arab-IQ" dirty="0" smtClean="0">
                <a:cs typeface="+mj-cs"/>
              </a:rPr>
              <a:t>كورس بوك</a:t>
            </a:r>
            <a:endParaRPr lang="en-GB" dirty="0">
              <a:cs typeface="+mj-cs"/>
            </a:endParaRPr>
          </a:p>
        </p:txBody>
      </p:sp>
      <p:sp>
        <p:nvSpPr>
          <p:cNvPr id="14" name="Content Placeholder 13"/>
          <p:cNvSpPr>
            <a:spLocks noGrp="1"/>
          </p:cNvSpPr>
          <p:nvPr>
            <p:ph sz="quarter" idx="4"/>
          </p:nvPr>
        </p:nvSpPr>
        <p:spPr/>
        <p:txBody>
          <a:bodyPr/>
          <a:lstStyle/>
          <a:p>
            <a:endParaRPr lang="en-GB" dirty="0"/>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312876"/>
            <a:ext cx="3960440" cy="3780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IQ" dirty="0"/>
              <a:t>ليستى سةرضاوةكان</a:t>
            </a:r>
            <a:r>
              <a:rPr lang="ar-IQ" dirty="0" smtClean="0"/>
              <a:t>:</a:t>
            </a:r>
            <a:endParaRPr lang="ar-IQ" dirty="0"/>
          </a:p>
        </p:txBody>
      </p:sp>
      <p:sp>
        <p:nvSpPr>
          <p:cNvPr id="3" name="Content Placeholder 2"/>
          <p:cNvSpPr>
            <a:spLocks noGrp="1"/>
          </p:cNvSpPr>
          <p:nvPr>
            <p:ph idx="1"/>
          </p:nvPr>
        </p:nvSpPr>
        <p:spPr/>
        <p:txBody>
          <a:bodyPr>
            <a:normAutofit fontScale="77500" lnSpcReduction="20000"/>
          </a:bodyPr>
          <a:lstStyle/>
          <a:p>
            <a:r>
              <a:rPr lang="ar-IQ" dirty="0" smtClean="0"/>
              <a:t>يةكةم</a:t>
            </a:r>
            <a:r>
              <a:rPr lang="ar-IQ" dirty="0"/>
              <a:t>: سةرضاوة كوردييةكان:</a:t>
            </a:r>
            <a:endParaRPr lang="en-US" dirty="0"/>
          </a:p>
          <a:p>
            <a:pPr lvl="0"/>
            <a:r>
              <a:rPr lang="ar-IQ" dirty="0"/>
              <a:t>ئازاد هيدايةت دةلؤ،ديدارى رؤشنبيرى ورؤذنامةطةرى كوردى ،ئامادةكردن ،ضاثخانةى ضرا ،هةوليَر ،بةبىَ سالَى ضاث .</a:t>
            </a:r>
            <a:endParaRPr lang="en-US" dirty="0"/>
          </a:p>
          <a:p>
            <a:pPr lvl="0"/>
            <a:r>
              <a:rPr lang="ar-IQ" dirty="0"/>
              <a:t>شكرية رةسول ، ئةدةبى فؤلكلؤرى كوردى ،بةشى دووةم، ضاثخانةى زانكؤى سةلاحةددين ،هةولير ،1984.</a:t>
            </a:r>
            <a:endParaRPr lang="en-US" dirty="0"/>
          </a:p>
          <a:p>
            <a:pPr lvl="0"/>
            <a:r>
              <a:rPr lang="ar-IQ" dirty="0"/>
              <a:t>شيَخ حوسيَنى قازى ،مةولودنامة،ضاثى يةكةم ضاثخانةى نجاح ،بةغدا،1935.</a:t>
            </a:r>
            <a:endParaRPr lang="en-US" dirty="0"/>
          </a:p>
          <a:p>
            <a:pPr lvl="0"/>
            <a:r>
              <a:rPr lang="ar-IQ" dirty="0"/>
              <a:t>عبدالجبارمحمد جةبارى ،ميَذووى رؤذنامةطةرى كوردى ،ضاثخانةى ذين،سليَمانى ،1970.</a:t>
            </a:r>
            <a:endParaRPr lang="en-US" dirty="0"/>
          </a:p>
          <a:p>
            <a:pPr lvl="0"/>
            <a:r>
              <a:rPr lang="ar-IQ" dirty="0"/>
              <a:t>عبدالرزاق بيمار،ثةخشانى كوردى ،ضاثخانةى (دارالحرية للطباعة –بغداد)،1998.</a:t>
            </a:r>
            <a:endParaRPr lang="en-US" dirty="0"/>
          </a:p>
          <a:p>
            <a:pPr lvl="0"/>
            <a:r>
              <a:rPr lang="ar-IQ" dirty="0"/>
              <a:t>عةلائةددين سةجادى ، دةقةكانى ئةدةبى كوردى ،ضاثخانةى كؤرِى زانيارى كورد –بةغدا ،1978.</a:t>
            </a:r>
          </a:p>
        </p:txBody>
      </p:sp>
      <p:sp>
        <p:nvSpPr>
          <p:cNvPr id="4" name="Slide Number Placeholder 3"/>
          <p:cNvSpPr>
            <a:spLocks noGrp="1"/>
          </p:cNvSpPr>
          <p:nvPr>
            <p:ph type="sldNum" sz="quarter" idx="12"/>
          </p:nvPr>
        </p:nvSpPr>
        <p:spPr/>
        <p:txBody>
          <a:bodyPr/>
          <a:lstStyle/>
          <a:p>
            <a:fld id="{781C0F97-348B-46A2-84FE-EBA07D71BB30}" type="slidenum">
              <a:rPr lang="en-GB" smtClean="0"/>
              <a:pPr/>
              <a:t>10</a:t>
            </a:fld>
            <a:endParaRPr lang="en-GB"/>
          </a:p>
        </p:txBody>
      </p:sp>
    </p:spTree>
    <p:extLst>
      <p:ext uri="{BB962C8B-B14F-4D97-AF65-F5344CB8AC3E}">
        <p14:creationId xmlns:p14="http://schemas.microsoft.com/office/powerpoint/2010/main" val="369589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fontScale="70000" lnSpcReduction="20000"/>
          </a:bodyPr>
          <a:lstStyle/>
          <a:p>
            <a:r>
              <a:rPr lang="ar-IQ" dirty="0"/>
              <a:t>عةلائةددين سةجادى ،ميَذووى ثةخشانى كوردى ،ضاثى يةكةم،ضاثخانةى وةزارةتى ثةروةردة –هةوليَر ، 2000.</a:t>
            </a:r>
          </a:p>
          <a:p>
            <a:r>
              <a:rPr lang="ar-IQ" dirty="0"/>
              <a:t>فةرهاد ثيربالَ ،ضةند باسيَك لةبارةى ميَذووى رؤذنامةنووسى كوردييةوة ،ضاثى يةكةم ،سليَمانى 2007.</a:t>
            </a:r>
          </a:p>
          <a:p>
            <a:r>
              <a:rPr lang="ar-IQ" dirty="0"/>
              <a:t>................. ،مةلا مةحمودى بايةزيدى يةكةمين ضيرؤكنووس و ثةخشاننوسيى كورد ،ضاثى يةكةم ،ضاثخانةى وةزارةتى ثةروةردة ،هةوليَر ،2002.</a:t>
            </a:r>
          </a:p>
          <a:p>
            <a:r>
              <a:rPr lang="ar-IQ" dirty="0"/>
              <a:t>كمال فوئاد ،كوردستان يةكةمين رؤذنامةى كوردى ،1898-1902،ضاثى                      سيَيةم ،ضاثخانةى بةدرخان –تاران ،2006.</a:t>
            </a:r>
          </a:p>
          <a:p>
            <a:r>
              <a:rPr lang="ar-IQ" dirty="0"/>
              <a:t>    دووةم-سةرضاوة عةرةبيةكان:</a:t>
            </a:r>
          </a:p>
          <a:p>
            <a:r>
              <a:rPr lang="ar-IQ" dirty="0"/>
              <a:t>توفيق ابو الرب ،فى نثر العربى وفنون الكتابة ،دارالامل للنشر والتوزيع –الاردن ، بدون سنة الطبع .</a:t>
            </a:r>
          </a:p>
          <a:p>
            <a:r>
              <a:rPr lang="ar-IQ" dirty="0"/>
              <a:t>عثمان موافى ،من قضايا الشعر والنثر فى النقد العربى ،مؤسسة الثقافية الجامعية الاسكندرية ،1975.</a:t>
            </a:r>
          </a:p>
          <a:p>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11</a:t>
            </a:fld>
            <a:endParaRPr lang="en-GB"/>
          </a:p>
        </p:txBody>
      </p:sp>
    </p:spTree>
    <p:extLst>
      <p:ext uri="{BB962C8B-B14F-4D97-AF65-F5344CB8AC3E}">
        <p14:creationId xmlns:p14="http://schemas.microsoft.com/office/powerpoint/2010/main" val="990226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fontScale="55000" lnSpcReduction="20000"/>
          </a:bodyPr>
          <a:lstStyle/>
          <a:p>
            <a:r>
              <a:rPr lang="ar-IQ" dirty="0"/>
              <a:t>13-	عسام الخطيب وتوفيق عزيز عبدالله،فى نقدالنثر واساليبية،اعداد وترجمة ،دارالشؤن الثقافية العامة –بغداد ،1986.</a:t>
            </a:r>
          </a:p>
          <a:p>
            <a:endParaRPr lang="ar-IQ" dirty="0"/>
          </a:p>
          <a:p>
            <a:r>
              <a:rPr lang="ar-IQ" dirty="0"/>
              <a:t>14-	عمر الدسوقى ،انشاء النثرالحديث،وتطورة،دارالفكر العربى ،1976.</a:t>
            </a:r>
          </a:p>
          <a:p>
            <a:endParaRPr lang="ar-IQ" dirty="0"/>
          </a:p>
          <a:p>
            <a:r>
              <a:rPr lang="ar-IQ" dirty="0"/>
              <a:t>15-	كمال مظهر احمد ،كردستان فى سنوات الحرب العالمية الاولى ،ترجمة :محمد الملا عبدالكريم ،مطبعة المجمع العلمى الكردى –بغداد ،1977.</a:t>
            </a:r>
          </a:p>
          <a:p>
            <a:endParaRPr lang="ar-IQ" dirty="0"/>
          </a:p>
          <a:p>
            <a:r>
              <a:rPr lang="ar-IQ" dirty="0"/>
              <a:t>16-	عثمان على ،دراسات فى الحركة الكردية المعاصرة (1833-1946)،مطبعة الثقافة-اربيل،2003.</a:t>
            </a:r>
          </a:p>
          <a:p>
            <a:endParaRPr lang="ar-IQ" dirty="0"/>
          </a:p>
          <a:p>
            <a:r>
              <a:rPr lang="ar-IQ" dirty="0"/>
              <a:t>17-	عزالدين اسماعيل ، الادب وفنونة ،دراسة ونقد،الطبعة السابعة،دار الفكر العربى ،1978.</a:t>
            </a:r>
          </a:p>
          <a:p>
            <a:endParaRPr lang="ar-IQ" dirty="0"/>
          </a:p>
          <a:p>
            <a:r>
              <a:rPr lang="ar-IQ" dirty="0"/>
              <a:t>18-	صلاح رزق،نثرابى علاء المعرى ،دراسة فنية،دارغريب للطباعة والنشر –القاهرة ،2006.</a:t>
            </a:r>
          </a:p>
          <a:p>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12</a:t>
            </a:fld>
            <a:endParaRPr lang="en-GB"/>
          </a:p>
        </p:txBody>
      </p:sp>
    </p:spTree>
    <p:extLst>
      <p:ext uri="{BB962C8B-B14F-4D97-AF65-F5344CB8AC3E}">
        <p14:creationId xmlns:p14="http://schemas.microsoft.com/office/powerpoint/2010/main" val="2886350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40647627"/>
              </p:ext>
            </p:extLst>
          </p:nvPr>
        </p:nvGraphicFramePr>
        <p:xfrm>
          <a:off x="107504" y="1484783"/>
          <a:ext cx="8856983" cy="4248472"/>
        </p:xfrm>
        <a:graphic>
          <a:graphicData uri="http://schemas.openxmlformats.org/drawingml/2006/table">
            <a:tbl>
              <a:tblPr rtl="1" firstRow="1" firstCol="1" lastRow="1" lastCol="1" bandRow="1" bandCol="1"/>
              <a:tblGrid>
                <a:gridCol w="2758323"/>
                <a:gridCol w="6098660"/>
              </a:tblGrid>
              <a:tr h="424847">
                <a:tc>
                  <a:txBody>
                    <a:bodyPr/>
                    <a:lstStyle/>
                    <a:p>
                      <a:pPr marL="0" marR="0" algn="r" rtl="1">
                        <a:spcBef>
                          <a:spcPts val="0"/>
                        </a:spcBef>
                        <a:spcAft>
                          <a:spcPts val="0"/>
                        </a:spcAft>
                      </a:pPr>
                      <a:r>
                        <a:rPr lang="ar-IQ" sz="1600" dirty="0">
                          <a:effectLst/>
                          <a:latin typeface="Times New Roman"/>
                          <a:ea typeface="Times New Roman"/>
                          <a:cs typeface="Ali_K_Samik"/>
                        </a:rPr>
                        <a:t>ناوى بابةت</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dirty="0">
                          <a:effectLst/>
                          <a:latin typeface="Times New Roman"/>
                          <a:ea typeface="Times New Roman"/>
                          <a:cs typeface="Ali_K_Samik"/>
                        </a:rPr>
                        <a:t>ثةخشان</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قؤناغ</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a:effectLst/>
                          <a:latin typeface="Times New Roman"/>
                          <a:ea typeface="Times New Roman"/>
                          <a:cs typeface="Ali_K_Samik"/>
                        </a:rPr>
                        <a:t>دووةم</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بةشة وانة</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a:effectLst/>
                          <a:latin typeface="Times New Roman"/>
                          <a:ea typeface="Times New Roman"/>
                          <a:cs typeface="Ali_K_Samik"/>
                        </a:rPr>
                        <a:t>(2) كاتذميَر</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يةكة</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a:effectLst/>
                          <a:latin typeface="Times New Roman"/>
                          <a:ea typeface="Times New Roman"/>
                          <a:cs typeface="Ali_K_Samik"/>
                        </a:rPr>
                        <a:t>(2) يةكة</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ناوى ريَكخةر</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dirty="0">
                          <a:effectLst/>
                          <a:latin typeface="Times New Roman"/>
                          <a:ea typeface="Times New Roman"/>
                          <a:cs typeface="Ali_K_Samik"/>
                        </a:rPr>
                        <a:t>مامؤستاى ياريدةدةر (مزةفةر مستةفا ئيسماعيل)</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مؤبايل</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a:effectLst/>
                          <a:latin typeface="Times New Roman"/>
                          <a:ea typeface="Times New Roman"/>
                          <a:cs typeface="Ali_K_Samik"/>
                        </a:rPr>
                        <a:t>07504717414</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ئيميَلى ريَكخةر</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en-US" sz="1600">
                          <a:effectLst/>
                          <a:latin typeface="Times New Roman"/>
                          <a:ea typeface="Times New Roman"/>
                          <a:cs typeface="Ali_K_Samik"/>
                        </a:rPr>
                        <a:t>Muzafar.i@soranu.com</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47">
                <a:tc>
                  <a:txBody>
                    <a:bodyPr/>
                    <a:lstStyle/>
                    <a:p>
                      <a:pPr marL="0" marR="0" algn="r" rtl="1">
                        <a:spcBef>
                          <a:spcPts val="0"/>
                        </a:spcBef>
                        <a:spcAft>
                          <a:spcPts val="0"/>
                        </a:spcAft>
                      </a:pPr>
                      <a:r>
                        <a:rPr lang="ar-IQ" sz="1600">
                          <a:effectLst/>
                          <a:latin typeface="Times New Roman"/>
                          <a:ea typeface="Times New Roman"/>
                          <a:cs typeface="Ali_K_Samik"/>
                        </a:rPr>
                        <a:t>ناوى مامؤستاى بابةت</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ar-IQ" sz="1600">
                          <a:effectLst/>
                          <a:latin typeface="Times New Roman"/>
                          <a:ea typeface="Times New Roman"/>
                          <a:cs typeface="Ali_K_Samik"/>
                        </a:rPr>
                        <a:t>مامؤستاى ياريدةدةر(مزةفةر مستةفا ئيسماعيل)</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9696">
                <a:tc>
                  <a:txBody>
                    <a:bodyPr/>
                    <a:lstStyle/>
                    <a:p>
                      <a:pPr marL="0" marR="0" algn="r" rtl="1">
                        <a:spcBef>
                          <a:spcPts val="0"/>
                        </a:spcBef>
                        <a:spcAft>
                          <a:spcPts val="0"/>
                        </a:spcAft>
                      </a:pPr>
                      <a:r>
                        <a:rPr lang="ar-IQ" sz="1600">
                          <a:effectLst/>
                          <a:latin typeface="Times New Roman"/>
                          <a:ea typeface="Times New Roman"/>
                          <a:cs typeface="Ali_K_Samik"/>
                        </a:rPr>
                        <a:t>ئيميَل</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200000"/>
                        </a:lnSpc>
                        <a:spcBef>
                          <a:spcPts val="0"/>
                        </a:spcBef>
                        <a:spcAft>
                          <a:spcPts val="0"/>
                        </a:spcAft>
                      </a:pPr>
                      <a:r>
                        <a:rPr lang="en-US" sz="1600" dirty="0">
                          <a:effectLst/>
                          <a:latin typeface="Times New Roman"/>
                          <a:ea typeface="Times New Roman"/>
                          <a:cs typeface="Ali_K_Samik"/>
                        </a:rPr>
                        <a:t>Muzafar.i@soranu.com</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781C0F97-348B-46A2-84FE-EBA07D71BB30}" type="slidenum">
              <a:rPr lang="en-GB" smtClean="0"/>
              <a:pPr/>
              <a:t>2</a:t>
            </a:fld>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lnSpcReduction="10000"/>
          </a:bodyPr>
          <a:lstStyle/>
          <a:p>
            <a:pPr marL="0" indent="0" algn="justLow">
              <a:buNone/>
            </a:pPr>
            <a:r>
              <a:rPr lang="ar-IQ" dirty="0"/>
              <a:t>ثيَشةكى:</a:t>
            </a:r>
          </a:p>
          <a:p>
            <a:pPr marL="0" indent="0" algn="justLow">
              <a:buNone/>
            </a:pPr>
            <a:r>
              <a:rPr lang="ar-IQ" dirty="0"/>
              <a:t>ثةخشان بةشيَوةيةكى طشتى لة ميَذووى ليَكؤلَينةوةى ئةدةبى كورديدا مافى خؤى تةواو ثيَنةدراوة بؤية ئةمسالَ وةكو بابةتيَكى سةربةخؤ لة بةشى كوردى كؤليذةكانى بنيات دةخويَنريَت ،ئةم وانة نويَيةش بةمن راسثيَردرا ئوميَدةوارم لةئاستى ئةو متمانةيةدابم وبتوانم خزمةتيَك بةئةدةبى كوردى و قوتابيانى خؤشةويستى بةشةكةمان بكةم . </a:t>
            </a:r>
          </a:p>
        </p:txBody>
      </p:sp>
      <p:sp>
        <p:nvSpPr>
          <p:cNvPr id="4" name="Slide Number Placeholder 3"/>
          <p:cNvSpPr>
            <a:spLocks noGrp="1"/>
          </p:cNvSpPr>
          <p:nvPr>
            <p:ph type="sldNum" sz="quarter" idx="12"/>
          </p:nvPr>
        </p:nvSpPr>
        <p:spPr/>
        <p:txBody>
          <a:bodyPr/>
          <a:lstStyle/>
          <a:p>
            <a:fld id="{781C0F97-348B-46A2-84FE-EBA07D71BB30}" type="slidenum">
              <a:rPr lang="en-GB" smtClean="0"/>
              <a:pPr/>
              <a:t>3</a:t>
            </a:fld>
            <a:endParaRPr lang="en-GB"/>
          </a:p>
        </p:txBody>
      </p:sp>
    </p:spTree>
    <p:extLst>
      <p:ext uri="{BB962C8B-B14F-4D97-AF65-F5344CB8AC3E}">
        <p14:creationId xmlns:p14="http://schemas.microsoft.com/office/powerpoint/2010/main" val="66048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IQ" dirty="0"/>
              <a:t>ئامانجى طشتى</a:t>
            </a:r>
            <a:r>
              <a:rPr lang="ar-IQ" dirty="0" smtClean="0"/>
              <a:t>:</a:t>
            </a:r>
            <a:endParaRPr lang="ar-IQ" dirty="0"/>
          </a:p>
        </p:txBody>
      </p:sp>
      <p:sp>
        <p:nvSpPr>
          <p:cNvPr id="3" name="Content Placeholder 2"/>
          <p:cNvSpPr>
            <a:spLocks noGrp="1"/>
          </p:cNvSpPr>
          <p:nvPr>
            <p:ph idx="1"/>
          </p:nvPr>
        </p:nvSpPr>
        <p:spPr/>
        <p:txBody>
          <a:bodyPr>
            <a:normAutofit fontScale="77500" lnSpcReduction="20000"/>
          </a:bodyPr>
          <a:lstStyle/>
          <a:p>
            <a:pPr marL="0" indent="0" algn="justLow">
              <a:buNone/>
            </a:pPr>
            <a:r>
              <a:rPr lang="ar-IQ" dirty="0" smtClean="0"/>
              <a:t>لةبةرئةوةى </a:t>
            </a:r>
            <a:r>
              <a:rPr lang="ar-IQ" dirty="0"/>
              <a:t>ثةخشان هونةرى ئاخاوتنة بؤية قوتابيان فيَربكريَن كةلةرووى زمان ثاراوى و دةربرِينى بةهيَز باشتر بن وبتوانن هونةرى قسةكردنيان رةوانترو ضالاكتر بكةن .</a:t>
            </a:r>
          </a:p>
          <a:p>
            <a:pPr marL="0" indent="0" algn="justLow">
              <a:buNone/>
            </a:pPr>
            <a:r>
              <a:rPr lang="ar-IQ" dirty="0"/>
              <a:t>ئامانجى تايبةتى:</a:t>
            </a:r>
          </a:p>
          <a:p>
            <a:pPr marL="0" indent="0" algn="justLow">
              <a:buNone/>
            </a:pPr>
            <a:r>
              <a:rPr lang="ar-IQ" dirty="0"/>
              <a:t>1-	بؤئةوةى ضيتر ثةخشان مافى نةخوريَت حةقى تةواوى ثيَبدريَت  ضونكة ئةم هونةرة بةشيَكى دانةبرِاوو بةهيَزة لة ئةدةبى كورديدا. </a:t>
            </a:r>
          </a:p>
          <a:p>
            <a:pPr marL="0" indent="0" algn="justLow">
              <a:buNone/>
            </a:pPr>
            <a:r>
              <a:rPr lang="ar-IQ" dirty="0"/>
              <a:t>2-	بتوانن بةضاويَكى رةخنةييةوة سةيرى دةقةكانى ثةخشان  بكةن هةر لة دةقة كؤنةكان و ضيرؤك و شانؤنامةو  رؤمان و ............. هتد .</a:t>
            </a:r>
          </a:p>
          <a:p>
            <a:pPr marL="0" indent="0" algn="justLow">
              <a:buNone/>
            </a:pPr>
            <a:r>
              <a:rPr lang="ar-IQ" dirty="0"/>
              <a:t>3-  بتوانن ئةم هونةرة لةلاى قوتابيان خؤشةويست بكريَت ضونكة مندالَى كورد تائيَستاش شيعرى ثىَ خؤشترة لة ثةخشان .</a:t>
            </a:r>
          </a:p>
          <a:p>
            <a:pPr marL="0" indent="0" algn="justLow">
              <a:buNone/>
            </a:pPr>
            <a:endParaRPr lang="ar-IQ" dirty="0"/>
          </a:p>
          <a:p>
            <a:pPr marL="0" indent="0" algn="justLow">
              <a:buNone/>
            </a:pPr>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4</a:t>
            </a:fld>
            <a:endParaRPr lang="en-GB"/>
          </a:p>
        </p:txBody>
      </p:sp>
    </p:spTree>
    <p:extLst>
      <p:ext uri="{BB962C8B-B14F-4D97-AF65-F5344CB8AC3E}">
        <p14:creationId xmlns:p14="http://schemas.microsoft.com/office/powerpoint/2010/main" val="1313796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dirty="0"/>
              <a:t> خشتةى بابةتةكان: ثةخشان /قؤناغى دووةم /بةشى زمان و ئةدةبى كوردى.</a:t>
            </a:r>
          </a:p>
        </p:txBody>
      </p:sp>
      <p:sp>
        <p:nvSpPr>
          <p:cNvPr id="4" name="Slide Number Placeholder 3"/>
          <p:cNvSpPr>
            <a:spLocks noGrp="1"/>
          </p:cNvSpPr>
          <p:nvPr>
            <p:ph type="sldNum" sz="quarter" idx="12"/>
          </p:nvPr>
        </p:nvSpPr>
        <p:spPr/>
        <p:txBody>
          <a:bodyPr/>
          <a:lstStyle/>
          <a:p>
            <a:fld id="{781C0F97-348B-46A2-84FE-EBA07D71BB30}" type="slidenum">
              <a:rPr lang="en-GB" smtClean="0"/>
              <a:pPr/>
              <a:t>5</a:t>
            </a:fld>
            <a:endParaRPr lang="en-GB"/>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8848959"/>
              </p:ext>
            </p:extLst>
          </p:nvPr>
        </p:nvGraphicFramePr>
        <p:xfrm>
          <a:off x="251520" y="1412776"/>
          <a:ext cx="8352928" cy="5486400"/>
        </p:xfrm>
        <a:graphic>
          <a:graphicData uri="http://schemas.openxmlformats.org/drawingml/2006/table">
            <a:tbl>
              <a:tblPr rtl="1" firstRow="1" firstCol="1" lastRow="1" lastCol="1" bandRow="1" bandCol="1"/>
              <a:tblGrid>
                <a:gridCol w="1636104"/>
                <a:gridCol w="6716824"/>
              </a:tblGrid>
              <a:tr h="325935">
                <a:tc>
                  <a:txBody>
                    <a:bodyPr/>
                    <a:lstStyle/>
                    <a:p>
                      <a:pPr marL="0" marR="0" algn="ctr" rtl="1">
                        <a:lnSpc>
                          <a:spcPct val="150000"/>
                        </a:lnSpc>
                        <a:spcBef>
                          <a:spcPts val="0"/>
                        </a:spcBef>
                        <a:spcAft>
                          <a:spcPts val="0"/>
                        </a:spcAft>
                      </a:pPr>
                      <a:r>
                        <a:rPr lang="ar-IQ" sz="1600">
                          <a:effectLst/>
                          <a:latin typeface="Times New Roman"/>
                          <a:ea typeface="Times New Roman"/>
                          <a:cs typeface="Ali_K_Samik"/>
                        </a:rPr>
                        <a:t>بةروار</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                                  بابةت</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426">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يةكةم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50000"/>
                        </a:lnSpc>
                        <a:spcBef>
                          <a:spcPts val="0"/>
                        </a:spcBef>
                        <a:spcAft>
                          <a:spcPts val="0"/>
                        </a:spcAft>
                      </a:pPr>
                      <a:r>
                        <a:rPr lang="en-US" sz="1600">
                          <a:effectLst/>
                          <a:latin typeface="Times New Roman"/>
                          <a:ea typeface="Times New Roman"/>
                          <a:cs typeface="Ali_K_Samik"/>
                          <a:sym typeface="Symbol"/>
                        </a:rPr>
                        <a:t></a:t>
                      </a:r>
                      <a:r>
                        <a:rPr lang="en-US" sz="1600">
                          <a:effectLst/>
                          <a:latin typeface="Ali_K_Samik"/>
                          <a:ea typeface="Times New Roman"/>
                        </a:rPr>
                        <a:t> </a:t>
                      </a:r>
                      <a:r>
                        <a:rPr lang="ar-IQ" sz="1600">
                          <a:effectLst/>
                          <a:latin typeface="Ali_K_Samik"/>
                          <a:ea typeface="Times New Roman"/>
                        </a:rPr>
                        <a:t>ثيَناسةو ضةمكى ثةخشان ، زاراوةى ثةخشان</a:t>
                      </a:r>
                      <a:br>
                        <a:rPr lang="ar-IQ" sz="1600">
                          <a:effectLst/>
                          <a:latin typeface="Ali_K_Samik"/>
                          <a:ea typeface="Times New Roman"/>
                        </a:rPr>
                      </a:br>
                      <a:r>
                        <a:rPr lang="ar-IQ" sz="1600">
                          <a:effectLst/>
                          <a:latin typeface="Ali_K_Samik"/>
                          <a:ea typeface="Times New Roman"/>
                        </a:rPr>
                        <a:t>لةرووى ميَذوويةوة شيعر لةثيَشدا بةكارهاتووة يان ثةخشان .</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1501">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دووةم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 </a:t>
                      </a:r>
                      <a:r>
                        <a:rPr lang="en-US" sz="1600">
                          <a:effectLst/>
                          <a:latin typeface="Times New Roman"/>
                          <a:ea typeface="Times New Roman"/>
                          <a:cs typeface="Ali_K_Samik"/>
                          <a:sym typeface="Symbol"/>
                        </a:rPr>
                        <a:t></a:t>
                      </a:r>
                      <a:r>
                        <a:rPr lang="ar-IQ" sz="1600">
                          <a:effectLst/>
                          <a:latin typeface="Times New Roman"/>
                          <a:ea typeface="Times New Roman"/>
                          <a:cs typeface="Ali_K_Samik"/>
                        </a:rPr>
                        <a:t>   ثةخشانى كوردى .</a:t>
                      </a:r>
                      <a:br>
                        <a:rPr lang="ar-IQ" sz="1600">
                          <a:effectLst/>
                          <a:latin typeface="Times New Roman"/>
                          <a:ea typeface="Times New Roman"/>
                          <a:cs typeface="Ali_K_Samik"/>
                        </a:rPr>
                      </a:br>
                      <a:r>
                        <a:rPr lang="ar-IQ" sz="1600">
                          <a:effectLst/>
                          <a:latin typeface="Times New Roman"/>
                          <a:ea typeface="Times New Roman"/>
                          <a:cs typeface="Ali_K_Samik"/>
                        </a:rPr>
                        <a:t>سةدةى نؤزدةو ثةخشانى كوردى ( هؤيةكانى دواكةوتن و دواتر ثيَشكةوتنى ).</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1501">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سيَيةم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dirty="0">
                          <a:effectLst/>
                          <a:latin typeface="Times New Roman"/>
                          <a:ea typeface="Times New Roman"/>
                          <a:cs typeface="Ali_K_Samik"/>
                        </a:rPr>
                        <a:t>تةواوكردنى بابةتى ثيَشوو (ميَذووى ثةخشانى كوردى )</a:t>
                      </a:r>
                      <a:br>
                        <a:rPr lang="ar-IQ" sz="1600" dirty="0">
                          <a:effectLst/>
                          <a:latin typeface="Times New Roman"/>
                          <a:ea typeface="Times New Roman"/>
                          <a:cs typeface="Ali_K_Samik"/>
                        </a:rPr>
                      </a:br>
                      <a:r>
                        <a:rPr lang="ar-IQ" sz="1600" dirty="0">
                          <a:effectLst/>
                          <a:latin typeface="Times New Roman"/>
                          <a:ea typeface="Times New Roman"/>
                          <a:cs typeface="Ali_K_Samik"/>
                        </a:rPr>
                        <a:t>سةرئةنجام ،جيلوةو مةسحةفارةش.</a:t>
                      </a:r>
                      <a:endParaRPr lang="en-US" sz="1600" dirty="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35">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ضوارةم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جؤرةكانى ثةخشانى كوردى لةرِووى شيَوةوة .( كيوز )</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35">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ثيَنجةم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dirty="0">
                          <a:effectLst/>
                          <a:latin typeface="Times New Roman"/>
                          <a:ea typeface="Times New Roman"/>
                          <a:cs typeface="Ali_K_Samik"/>
                        </a:rPr>
                        <a:t>جؤرةكانى ثةخشانى كوردى لةرِووى ناوةرؤكةوة.</a:t>
                      </a:r>
                      <a:endParaRPr lang="en-US" sz="1600" dirty="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35">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شةشةم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تةواوكردنى بابةتى ثيَشوو</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1501">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حةفتةم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 هونةرةكانى ثةخشانى كوردى (وتار ،ضيرؤك و جؤرةكانى لةرووى شيَوةو ناوةرؤكةوة.</a:t>
                      </a:r>
                      <a:endParaRPr lang="en-US" sz="1600">
                        <a:effectLst/>
                        <a:latin typeface="Times New Roman"/>
                        <a:ea typeface="Times New Roman"/>
                      </a:endParaRPr>
                    </a:p>
                    <a:p>
                      <a:pPr marL="0" marR="0" algn="r" rtl="1">
                        <a:lnSpc>
                          <a:spcPct val="150000"/>
                        </a:lnSpc>
                        <a:spcBef>
                          <a:spcPts val="0"/>
                        </a:spcBef>
                        <a:spcAft>
                          <a:spcPts val="0"/>
                        </a:spcAft>
                      </a:pPr>
                      <a:r>
                        <a:rPr lang="ar-IQ" sz="1600">
                          <a:effectLst/>
                          <a:latin typeface="Times New Roman"/>
                          <a:ea typeface="Times New Roman"/>
                          <a:cs typeface="Ali_K_Samik"/>
                        </a:rPr>
                        <a:t> </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1501">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هةشتةم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تةواوكردنى بابةتى ثيَشوو (رؤمان و جؤرةكانى ،نامة ،ذياننامة ،شانؤطةرى  </a:t>
                      </a:r>
                      <a:endParaRPr lang="en-US" sz="1600">
                        <a:effectLst/>
                        <a:latin typeface="Times New Roman"/>
                        <a:ea typeface="Times New Roman"/>
                      </a:endParaRPr>
                    </a:p>
                    <a:p>
                      <a:pPr marL="0" marR="0" algn="r" rtl="1">
                        <a:lnSpc>
                          <a:spcPct val="150000"/>
                        </a:lnSpc>
                        <a:spcBef>
                          <a:spcPts val="0"/>
                        </a:spcBef>
                        <a:spcAft>
                          <a:spcPts val="0"/>
                        </a:spcAft>
                      </a:pPr>
                      <a:r>
                        <a:rPr lang="ar-IQ" sz="1600">
                          <a:effectLst/>
                          <a:latin typeface="Times New Roman"/>
                          <a:ea typeface="Times New Roman"/>
                          <a:cs typeface="Ali_K_Samik"/>
                        </a:rPr>
                        <a:t> </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935">
                <a:tc>
                  <a:txBody>
                    <a:bodyPr/>
                    <a:lstStyle/>
                    <a:p>
                      <a:pPr marL="0" marR="0" algn="r" rtl="1">
                        <a:lnSpc>
                          <a:spcPct val="150000"/>
                        </a:lnSpc>
                        <a:spcBef>
                          <a:spcPts val="0"/>
                        </a:spcBef>
                        <a:spcAft>
                          <a:spcPts val="0"/>
                        </a:spcAft>
                      </a:pPr>
                      <a:r>
                        <a:rPr lang="ar-IQ" sz="1600">
                          <a:effectLst/>
                          <a:latin typeface="Times New Roman"/>
                          <a:ea typeface="Times New Roman"/>
                          <a:cs typeface="Ali_K_Samik"/>
                        </a:rPr>
                        <a:t>حةفتةى نؤيةم</a:t>
                      </a:r>
                      <a:endParaRPr lang="en-US" sz="160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600" dirty="0">
                          <a:effectLst/>
                          <a:latin typeface="Times New Roman"/>
                          <a:ea typeface="Times New Roman"/>
                          <a:cs typeface="Ali_K_Samik"/>
                        </a:rPr>
                        <a:t>بةردةوامى بابةتى ثيَشوو</a:t>
                      </a:r>
                      <a:endParaRPr lang="en-US" sz="1600" dirty="0">
                        <a:effectLst/>
                        <a:latin typeface="Times New Roman"/>
                        <a:ea typeface="Times New Roman"/>
                      </a:endParaRPr>
                    </a:p>
                  </a:txBody>
                  <a:tcPr marL="47665" marR="47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69732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26291837"/>
              </p:ext>
            </p:extLst>
          </p:nvPr>
        </p:nvGraphicFramePr>
        <p:xfrm>
          <a:off x="179512" y="1412776"/>
          <a:ext cx="8496945" cy="5012693"/>
        </p:xfrm>
        <a:graphic>
          <a:graphicData uri="http://schemas.openxmlformats.org/drawingml/2006/table">
            <a:tbl>
              <a:tblPr rtl="1" firstRow="1" firstCol="1" lastRow="1" lastCol="1" bandRow="1" bandCol="1"/>
              <a:tblGrid>
                <a:gridCol w="1664313"/>
                <a:gridCol w="6832632"/>
              </a:tblGrid>
              <a:tr h="253457">
                <a:tc>
                  <a:txBody>
                    <a:bodyPr/>
                    <a:lstStyle/>
                    <a:p>
                      <a:pPr marL="0" marR="0" algn="r" rtl="1">
                        <a:lnSpc>
                          <a:spcPct val="150000"/>
                        </a:lnSpc>
                        <a:spcBef>
                          <a:spcPts val="0"/>
                        </a:spcBef>
                        <a:spcAft>
                          <a:spcPts val="0"/>
                        </a:spcAft>
                      </a:pPr>
                      <a:r>
                        <a:rPr lang="ar-IQ" sz="1400" dirty="0">
                          <a:effectLst/>
                          <a:latin typeface="Times New Roman"/>
                          <a:ea typeface="Times New Roman"/>
                          <a:cs typeface="Ali_K_Samik"/>
                        </a:rPr>
                        <a:t>حةفتةى دةيةم</a:t>
                      </a: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قؤناغى يةكةمى ثةخشانى كوردى و تايبةتمةندييةكانى </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955">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يازدةهةم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dirty="0">
                          <a:effectLst/>
                          <a:latin typeface="Times New Roman"/>
                          <a:ea typeface="Times New Roman"/>
                          <a:cs typeface="Ali_K_Samik"/>
                        </a:rPr>
                        <a:t>تةواوكردنى بابةتى ثيَشوو.</a:t>
                      </a:r>
                      <a:endParaRPr lang="en-US" sz="1100" dirty="0">
                        <a:effectLst/>
                        <a:latin typeface="Times New Roman"/>
                        <a:ea typeface="Times New Roman"/>
                      </a:endParaRPr>
                    </a:p>
                    <a:p>
                      <a:pPr marL="0" marR="0" algn="r" rtl="1">
                        <a:lnSpc>
                          <a:spcPct val="150000"/>
                        </a:lnSpc>
                        <a:spcBef>
                          <a:spcPts val="0"/>
                        </a:spcBef>
                        <a:spcAft>
                          <a:spcPts val="0"/>
                        </a:spcAft>
                      </a:pP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955">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دوازدةهةم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dirty="0">
                          <a:effectLst/>
                          <a:latin typeface="Times New Roman"/>
                          <a:ea typeface="Times New Roman"/>
                          <a:cs typeface="Ali_K_Samik"/>
                        </a:rPr>
                        <a:t> قؤناغى دووةمى ثةخشانى كوردى و تايبةتمةندييةكانى </a:t>
                      </a:r>
                      <a:endParaRPr lang="en-US" sz="1100" dirty="0">
                        <a:effectLst/>
                        <a:latin typeface="Times New Roman"/>
                        <a:ea typeface="Times New Roman"/>
                      </a:endParaRPr>
                    </a:p>
                    <a:p>
                      <a:pPr marL="0" marR="0" algn="r" rtl="1">
                        <a:lnSpc>
                          <a:spcPct val="150000"/>
                        </a:lnSpc>
                        <a:spcBef>
                          <a:spcPts val="0"/>
                        </a:spcBef>
                        <a:spcAft>
                          <a:spcPts val="0"/>
                        </a:spcAft>
                      </a:pP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955">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سيازدةهةم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r" defTabSz="914400" rtl="1" eaLnBrk="1" fontAlgn="auto" latinLnBrk="0" hangingPunct="1">
                        <a:lnSpc>
                          <a:spcPct val="150000"/>
                        </a:lnSpc>
                        <a:spcBef>
                          <a:spcPts val="0"/>
                        </a:spcBef>
                        <a:spcAft>
                          <a:spcPts val="0"/>
                        </a:spcAft>
                        <a:buClrTx/>
                        <a:buSzTx/>
                        <a:buFontTx/>
                        <a:buNone/>
                        <a:tabLst/>
                        <a:defRPr/>
                      </a:pPr>
                      <a:r>
                        <a:rPr lang="en-US" sz="1400" dirty="0">
                          <a:effectLst/>
                          <a:latin typeface="Times New Roman"/>
                          <a:ea typeface="Times New Roman"/>
                          <a:cs typeface="Ali_K_Samik"/>
                        </a:rPr>
                        <a:t> </a:t>
                      </a:r>
                      <a:r>
                        <a:rPr lang="ar-IQ" sz="1100" dirty="0" smtClean="0">
                          <a:effectLst/>
                          <a:latin typeface="Times New Roman"/>
                          <a:ea typeface="Times New Roman"/>
                          <a:cs typeface="Ali_K_Samik"/>
                        </a:rPr>
                        <a:t>تةواوكردنى بابةتى ثيَشوو </a:t>
                      </a:r>
                      <a:endParaRPr lang="en-US" sz="1000" dirty="0" smtClean="0">
                        <a:effectLst/>
                        <a:latin typeface="Times New Roman"/>
                        <a:ea typeface="Times New Roman"/>
                      </a:endParaRPr>
                    </a:p>
                    <a:p>
                      <a:pPr marL="0" marR="0" algn="r" rtl="1">
                        <a:lnSpc>
                          <a:spcPct val="150000"/>
                        </a:lnSpc>
                        <a:spcBef>
                          <a:spcPts val="0"/>
                        </a:spcBef>
                        <a:spcAft>
                          <a:spcPts val="0"/>
                        </a:spcAft>
                      </a:pP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3457">
                <a:tc>
                  <a:txBody>
                    <a:bodyPr/>
                    <a:lstStyle/>
                    <a:p>
                      <a:pPr marL="0" marR="0" algn="l" rtl="1">
                        <a:lnSpc>
                          <a:spcPct val="150000"/>
                        </a:lnSpc>
                        <a:spcBef>
                          <a:spcPts val="0"/>
                        </a:spcBef>
                        <a:spcAft>
                          <a:spcPts val="0"/>
                        </a:spcAft>
                      </a:pPr>
                      <a:r>
                        <a:rPr lang="ar-IQ" sz="1400">
                          <a:effectLst/>
                          <a:latin typeface="Times New Roman"/>
                          <a:ea typeface="Times New Roman"/>
                          <a:cs typeface="Ali_K_Samik"/>
                        </a:rPr>
                        <a:t>حةفتةى ضواردةم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تاقيكردنةوةى وةرزى </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453">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ثازدةهةم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dirty="0">
                          <a:effectLst/>
                          <a:latin typeface="Times New Roman"/>
                          <a:ea typeface="Times New Roman"/>
                          <a:cs typeface="Ali_K_Samik"/>
                        </a:rPr>
                        <a:t>ثةخشان لةرؤذنامةنووسى كورديدا .</a:t>
                      </a:r>
                      <a:endParaRPr lang="en-US" sz="1100" dirty="0">
                        <a:effectLst/>
                        <a:latin typeface="Times New Roman"/>
                        <a:ea typeface="Times New Roman"/>
                      </a:endParaRPr>
                    </a:p>
                    <a:p>
                      <a:pPr marL="0" marR="0" algn="r" rtl="1">
                        <a:lnSpc>
                          <a:spcPct val="150000"/>
                        </a:lnSpc>
                        <a:spcBef>
                          <a:spcPts val="0"/>
                        </a:spcBef>
                        <a:spcAft>
                          <a:spcPts val="0"/>
                        </a:spcAft>
                      </a:pPr>
                      <a:r>
                        <a:rPr lang="ar-IQ" sz="1400" dirty="0">
                          <a:effectLst/>
                          <a:latin typeface="Times New Roman"/>
                          <a:ea typeface="Times New Roman"/>
                          <a:cs typeface="Ali_K_Samik"/>
                        </a:rPr>
                        <a:t>زمانى رؤذنامةنووسى ،كوردستان يةكةمين رؤذنامةى كوردى .</a:t>
                      </a:r>
                      <a:endParaRPr lang="en-US" sz="1100" dirty="0">
                        <a:effectLst/>
                        <a:latin typeface="Times New Roman"/>
                        <a:ea typeface="Times New Roman"/>
                      </a:endParaRPr>
                    </a:p>
                    <a:p>
                      <a:pPr marL="0" marR="0" algn="r" rtl="1">
                        <a:lnSpc>
                          <a:spcPct val="150000"/>
                        </a:lnSpc>
                        <a:spcBef>
                          <a:spcPts val="0"/>
                        </a:spcBef>
                        <a:spcAft>
                          <a:spcPts val="0"/>
                        </a:spcAft>
                      </a:pP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453">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شازدةهةم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dirty="0">
                          <a:effectLst/>
                          <a:latin typeface="Times New Roman"/>
                          <a:ea typeface="Times New Roman"/>
                          <a:cs typeface="Ali_K_Samik"/>
                        </a:rPr>
                        <a:t>رؤذى كورد 1913</a:t>
                      </a:r>
                      <a:endParaRPr lang="en-US" sz="1100" dirty="0">
                        <a:effectLst/>
                        <a:latin typeface="Times New Roman"/>
                        <a:ea typeface="Times New Roman"/>
                      </a:endParaRPr>
                    </a:p>
                    <a:p>
                      <a:pPr marL="0" marR="0" algn="r" rtl="1">
                        <a:lnSpc>
                          <a:spcPct val="150000"/>
                        </a:lnSpc>
                        <a:spcBef>
                          <a:spcPts val="0"/>
                        </a:spcBef>
                        <a:spcAft>
                          <a:spcPts val="0"/>
                        </a:spcAft>
                      </a:pPr>
                      <a:r>
                        <a:rPr lang="ar-IQ" sz="1400" dirty="0">
                          <a:effectLst/>
                          <a:latin typeface="Times New Roman"/>
                          <a:ea typeface="Times New Roman"/>
                          <a:cs typeface="Ali_K_Samik"/>
                        </a:rPr>
                        <a:t>بانطى كورد </a:t>
                      </a:r>
                      <a:r>
                        <a:rPr lang="ar-IQ" sz="1400" dirty="0" smtClean="0">
                          <a:effectLst/>
                          <a:latin typeface="Times New Roman"/>
                          <a:ea typeface="Times New Roman"/>
                          <a:cs typeface="Ali_K_Samik"/>
                        </a:rPr>
                        <a:t>1914</a:t>
                      </a: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3457">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حةظدةهةم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ثيَشكةوتن 1920</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955">
                <a:tc>
                  <a:txBody>
                    <a:bodyPr/>
                    <a:lstStyle/>
                    <a:p>
                      <a:pPr marL="0" marR="0" algn="r" rtl="1">
                        <a:lnSpc>
                          <a:spcPct val="150000"/>
                        </a:lnSpc>
                        <a:spcBef>
                          <a:spcPts val="0"/>
                        </a:spcBef>
                        <a:spcAft>
                          <a:spcPts val="0"/>
                        </a:spcAft>
                      </a:pPr>
                      <a:r>
                        <a:rPr lang="ar-IQ" sz="1400">
                          <a:effectLst/>
                          <a:latin typeface="Times New Roman"/>
                          <a:ea typeface="Times New Roman"/>
                          <a:cs typeface="Ali_K_Samik"/>
                        </a:rPr>
                        <a:t>حةفتةى هةذدةهةم</a:t>
                      </a:r>
                      <a:endParaRPr lang="en-US" sz="110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400" dirty="0">
                          <a:effectLst/>
                          <a:latin typeface="Times New Roman"/>
                          <a:ea typeface="Times New Roman"/>
                          <a:cs typeface="Ali_K_Samik"/>
                        </a:rPr>
                        <a:t>بانطى كوردستان 1922</a:t>
                      </a:r>
                      <a:endParaRPr lang="en-US" sz="1100" dirty="0">
                        <a:effectLst/>
                        <a:latin typeface="Times New Roman"/>
                        <a:ea typeface="Times New Roman"/>
                      </a:endParaRPr>
                    </a:p>
                    <a:p>
                      <a:pPr marL="0" marR="0" algn="r" rtl="1">
                        <a:lnSpc>
                          <a:spcPct val="150000"/>
                        </a:lnSpc>
                        <a:spcBef>
                          <a:spcPts val="0"/>
                        </a:spcBef>
                        <a:spcAft>
                          <a:spcPts val="0"/>
                        </a:spcAft>
                      </a:pPr>
                      <a:r>
                        <a:rPr lang="ar-IQ" sz="1400" dirty="0">
                          <a:effectLst/>
                          <a:latin typeface="Times New Roman"/>
                          <a:ea typeface="Times New Roman"/>
                          <a:cs typeface="Ali_K_Samik"/>
                        </a:rPr>
                        <a:t>رؤذى كوردستان 1922</a:t>
                      </a:r>
                      <a:endParaRPr lang="en-US" sz="1100" dirty="0">
                        <a:effectLst/>
                        <a:latin typeface="Times New Roman"/>
                        <a:ea typeface="Times New Roman"/>
                      </a:endParaRPr>
                    </a:p>
                  </a:txBody>
                  <a:tcPr marL="43713" marR="437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781C0F97-348B-46A2-84FE-EBA07D71BB30}" type="slidenum">
              <a:rPr lang="en-GB" smtClean="0"/>
              <a:pPr/>
              <a:t>6</a:t>
            </a:fld>
            <a:endParaRPr lang="en-GB"/>
          </a:p>
        </p:txBody>
      </p:sp>
    </p:spTree>
    <p:extLst>
      <p:ext uri="{BB962C8B-B14F-4D97-AF65-F5344CB8AC3E}">
        <p14:creationId xmlns:p14="http://schemas.microsoft.com/office/powerpoint/2010/main" val="3956198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36308126"/>
              </p:ext>
            </p:extLst>
          </p:nvPr>
        </p:nvGraphicFramePr>
        <p:xfrm>
          <a:off x="179512" y="1541999"/>
          <a:ext cx="8496944" cy="4545361"/>
        </p:xfrm>
        <a:graphic>
          <a:graphicData uri="http://schemas.openxmlformats.org/drawingml/2006/table">
            <a:tbl>
              <a:tblPr rtl="1" firstRow="1" firstCol="1" lastRow="1" lastCol="1" bandRow="1" bandCol="1"/>
              <a:tblGrid>
                <a:gridCol w="1663613"/>
                <a:gridCol w="6833331"/>
              </a:tblGrid>
              <a:tr h="666399">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نؤزدةهةم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  ذيانةوة 1924                                                                                                          </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7566">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بيستةم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طؤظارى زارى كرمانجى 1926</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6399">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بيست ويةكةم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تةواوكردنى بابةتى ثيَشوو</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6399">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بيست و دووةم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ذيان و ذينى ثيرةميَرد </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6399">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بيست وسيَيةم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     ضةند جؤريَكى ترى ثةخشان </a:t>
                      </a:r>
                      <a:endParaRPr lang="en-US" sz="1100">
                        <a:effectLst/>
                        <a:latin typeface="Times New Roman"/>
                        <a:ea typeface="Times New Roman"/>
                      </a:endParaRPr>
                    </a:p>
                    <a:p>
                      <a:pPr marL="0" marR="0" algn="r" rtl="1">
                        <a:lnSpc>
                          <a:spcPct val="150000"/>
                        </a:lnSpc>
                        <a:spcBef>
                          <a:spcPts val="0"/>
                        </a:spcBef>
                        <a:spcAft>
                          <a:spcPts val="0"/>
                        </a:spcAft>
                      </a:pPr>
                      <a:r>
                        <a:rPr lang="ar-IQ" sz="1500">
                          <a:effectLst/>
                          <a:latin typeface="Times New Roman"/>
                          <a:ea typeface="Times New Roman"/>
                          <a:cs typeface="Ali_K_Samik"/>
                        </a:rPr>
                        <a:t>طةشتنامة ،ضةند نمونةيةك         </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6399">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بيست وضوارةم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  تاقيكردنةوةى وةرزى .         </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6399">
                <a:tc>
                  <a:txBody>
                    <a:bodyPr/>
                    <a:lstStyle/>
                    <a:p>
                      <a:pPr marL="0" marR="0" algn="r" rtl="1">
                        <a:lnSpc>
                          <a:spcPct val="150000"/>
                        </a:lnSpc>
                        <a:spcBef>
                          <a:spcPts val="0"/>
                        </a:spcBef>
                        <a:spcAft>
                          <a:spcPts val="0"/>
                        </a:spcAft>
                      </a:pPr>
                      <a:r>
                        <a:rPr lang="ar-IQ" sz="1500">
                          <a:effectLst/>
                          <a:latin typeface="Times New Roman"/>
                          <a:ea typeface="Times New Roman"/>
                          <a:cs typeface="Ali_K_Samik"/>
                        </a:rPr>
                        <a:t>حةفتةى بيست وثيَنجةم</a:t>
                      </a:r>
                      <a:endParaRPr lang="en-US" sz="110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ar-IQ" sz="1500" dirty="0">
                          <a:effectLst/>
                          <a:latin typeface="Times New Roman"/>
                          <a:ea typeface="Times New Roman"/>
                          <a:cs typeface="Ali_K_Samik"/>
                        </a:rPr>
                        <a:t>ثيَداضوونةوة .</a:t>
                      </a:r>
                      <a:endParaRPr lang="en-US" sz="1100" dirty="0">
                        <a:effectLst/>
                        <a:latin typeface="Times New Roman"/>
                        <a:ea typeface="Times New Roman"/>
                      </a:endParaRPr>
                    </a:p>
                  </a:txBody>
                  <a:tcPr marL="62475" marR="62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781C0F97-348B-46A2-84FE-EBA07D71BB30}" type="slidenum">
              <a:rPr lang="en-GB" smtClean="0"/>
              <a:pPr/>
              <a:t>7</a:t>
            </a:fld>
            <a:endParaRPr lang="en-GB"/>
          </a:p>
        </p:txBody>
      </p:sp>
    </p:spTree>
    <p:extLst>
      <p:ext uri="{BB962C8B-B14F-4D97-AF65-F5344CB8AC3E}">
        <p14:creationId xmlns:p14="http://schemas.microsoft.com/office/powerpoint/2010/main" val="571110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dirty="0"/>
              <a:t>شيَوازى وانةوتنةوة </a:t>
            </a:r>
            <a:r>
              <a:rPr lang="en-US" dirty="0"/>
              <a:t/>
            </a:r>
            <a:br>
              <a:rPr lang="en-US" dirty="0"/>
            </a:br>
            <a:endParaRPr lang="ar-IQ" dirty="0"/>
          </a:p>
        </p:txBody>
      </p:sp>
      <p:sp>
        <p:nvSpPr>
          <p:cNvPr id="3" name="Content Placeholder 2"/>
          <p:cNvSpPr>
            <a:spLocks noGrp="1"/>
          </p:cNvSpPr>
          <p:nvPr>
            <p:ph idx="1"/>
          </p:nvPr>
        </p:nvSpPr>
        <p:spPr>
          <a:xfrm>
            <a:off x="457200" y="1600201"/>
            <a:ext cx="8229600" cy="3629000"/>
          </a:xfrm>
        </p:spPr>
        <p:txBody>
          <a:bodyPr/>
          <a:lstStyle/>
          <a:p>
            <a:pPr>
              <a:lnSpc>
                <a:spcPct val="200000"/>
              </a:lnSpc>
            </a:pPr>
            <a:r>
              <a:rPr lang="ar-IQ" sz="3600" dirty="0" smtClean="0"/>
              <a:t>1-ريَطاى </a:t>
            </a:r>
            <a:r>
              <a:rPr lang="ar-IQ" sz="3600" dirty="0"/>
              <a:t>شيكردنةوة</a:t>
            </a:r>
            <a:endParaRPr lang="en-US" sz="3600" dirty="0"/>
          </a:p>
          <a:p>
            <a:pPr>
              <a:lnSpc>
                <a:spcPct val="200000"/>
              </a:lnSpc>
            </a:pPr>
            <a:r>
              <a:rPr lang="ar-IQ" sz="3600" dirty="0"/>
              <a:t>2-ثرسيارو وةلاَم</a:t>
            </a:r>
            <a:endParaRPr lang="en-US" sz="3600" dirty="0"/>
          </a:p>
          <a:p>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8</a:t>
            </a:fld>
            <a:endParaRPr lang="en-GB"/>
          </a:p>
        </p:txBody>
      </p:sp>
    </p:spTree>
    <p:extLst>
      <p:ext uri="{BB962C8B-B14F-4D97-AF65-F5344CB8AC3E}">
        <p14:creationId xmlns:p14="http://schemas.microsoft.com/office/powerpoint/2010/main" val="1386749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dirty="0"/>
              <a:t>نمونةى ثرسيارو وةلاَمةكان:</a:t>
            </a:r>
            <a:r>
              <a:rPr lang="en-US" dirty="0"/>
              <a:t/>
            </a:r>
            <a:br>
              <a:rPr lang="en-US" dirty="0"/>
            </a:br>
            <a:endParaRPr lang="ar-IQ" dirty="0"/>
          </a:p>
        </p:txBody>
      </p:sp>
      <p:sp>
        <p:nvSpPr>
          <p:cNvPr id="3" name="Content Placeholder 2"/>
          <p:cNvSpPr>
            <a:spLocks noGrp="1"/>
          </p:cNvSpPr>
          <p:nvPr>
            <p:ph idx="1"/>
          </p:nvPr>
        </p:nvSpPr>
        <p:spPr/>
        <p:txBody>
          <a:bodyPr>
            <a:normAutofit fontScale="47500" lnSpcReduction="20000"/>
          </a:bodyPr>
          <a:lstStyle/>
          <a:p>
            <a:pPr marL="0" indent="0" algn="justLow">
              <a:lnSpc>
                <a:spcPct val="170000"/>
              </a:lnSpc>
              <a:buNone/>
            </a:pPr>
            <a:r>
              <a:rPr lang="ar-IQ" dirty="0"/>
              <a:t> </a:t>
            </a:r>
            <a:endParaRPr lang="en-US" dirty="0"/>
          </a:p>
          <a:p>
            <a:pPr marL="0" indent="0" algn="justLow">
              <a:lnSpc>
                <a:spcPct val="170000"/>
              </a:lnSpc>
              <a:buNone/>
            </a:pPr>
            <a:r>
              <a:rPr lang="ar-IQ" dirty="0"/>
              <a:t> </a:t>
            </a:r>
            <a:r>
              <a:rPr lang="ar-IQ" dirty="0" smtClean="0"/>
              <a:t>ث </a:t>
            </a:r>
            <a:r>
              <a:rPr lang="ar-IQ" dirty="0"/>
              <a:t>1-  بؤضى ثةخشان كرا بةثرِؤذةى نويَى خويَندن ؟</a:t>
            </a:r>
            <a:br>
              <a:rPr lang="ar-IQ" dirty="0"/>
            </a:br>
            <a:r>
              <a:rPr lang="ar-IQ" dirty="0"/>
              <a:t>وةلاَم / ضونكة وةك دةزانين تائيَستا بايةخيَكى ئاواى ثيَنةدرابوو بؤية خراية بةرنامة خويَندنى كؤليذةوة هةتا مامؤستايان وقوتابيان زياتر ئاشناى بابةتةكة ببن و رةسةنايةتى وسوودةكانى ئةم بابةتةيان بؤدةربكةويَت .</a:t>
            </a:r>
            <a:endParaRPr lang="en-US" dirty="0"/>
          </a:p>
          <a:p>
            <a:pPr marL="0" indent="0" algn="justLow">
              <a:lnSpc>
                <a:spcPct val="170000"/>
              </a:lnSpc>
              <a:buNone/>
            </a:pPr>
            <a:r>
              <a:rPr lang="ar-IQ" dirty="0"/>
              <a:t>ث2- دةتوانين سةرةتاى ثةخشانى كوردى ديارى بكةين ؟</a:t>
            </a:r>
            <a:endParaRPr lang="en-US" dirty="0"/>
          </a:p>
          <a:p>
            <a:pPr marL="0" indent="0" algn="justLow">
              <a:lnSpc>
                <a:spcPct val="170000"/>
              </a:lnSpc>
              <a:buNone/>
            </a:pPr>
            <a:r>
              <a:rPr lang="ar-IQ" dirty="0"/>
              <a:t>وةلاَم / نةخيَر ناتوانين ئةم كارة بكةين ضونكة لةبةر هةلومةرجى نالةبارى ذيانى ميللةتى كورد لةميَذوودا كة سةربةست نةبووةو تووشى نةهامةتى زؤر هاتووة بؤية ئةوةى هةيشى بووة زؤرى فةوتاوة ،بةلام طرنط ئةوةية كةميللةتى كورد زؤر كؤنةو خاوةنى ميذوو كةلتورو ئةدةبياتى  تايبةت بةخؤيةتى ولةكؤنيشةوة ثةخشانى هةبووة . </a:t>
            </a:r>
            <a:endParaRPr lang="en-US" dirty="0"/>
          </a:p>
          <a:p>
            <a:pPr marL="0" indent="0" algn="justLow">
              <a:lnSpc>
                <a:spcPct val="170000"/>
              </a:lnSpc>
              <a:buNone/>
            </a:pPr>
            <a:r>
              <a:rPr lang="ar-IQ" dirty="0"/>
              <a:t>   </a:t>
            </a:r>
            <a:endParaRPr lang="en-US" dirty="0"/>
          </a:p>
          <a:p>
            <a:pPr marL="0" indent="0" algn="justLow">
              <a:lnSpc>
                <a:spcPct val="170000"/>
              </a:lnSpc>
              <a:buNone/>
            </a:pPr>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9</a:t>
            </a:fld>
            <a:endParaRPr lang="en-GB"/>
          </a:p>
        </p:txBody>
      </p:sp>
    </p:spTree>
    <p:extLst>
      <p:ext uri="{BB962C8B-B14F-4D97-AF65-F5344CB8AC3E}">
        <p14:creationId xmlns:p14="http://schemas.microsoft.com/office/powerpoint/2010/main" val="2830948877"/>
      </p:ext>
    </p:extLst>
  </p:cSld>
  <p:clrMapOvr>
    <a:masterClrMapping/>
  </p:clrMapOvr>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40</TotalTime>
  <Words>570</Words>
  <Application>Microsoft Office PowerPoint</Application>
  <PresentationFormat>On-screen Show (4:3)</PresentationFormat>
  <Paragraphs>135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Soran-Template</vt:lpstr>
      <vt:lpstr>ثةخشان</vt:lpstr>
      <vt:lpstr>PowerPoint Presentation</vt:lpstr>
      <vt:lpstr>PowerPoint Presentation</vt:lpstr>
      <vt:lpstr>ئامانجى طشتى:</vt:lpstr>
      <vt:lpstr> خشتةى بابةتةكان: ثةخشان /قؤناغى دووةم /بةشى زمان و ئةدةبى كوردى.</vt:lpstr>
      <vt:lpstr>PowerPoint Presentation</vt:lpstr>
      <vt:lpstr>PowerPoint Presentation</vt:lpstr>
      <vt:lpstr>شيَوازى وانةوتنةوة  </vt:lpstr>
      <vt:lpstr>نمونةى ثرسيارو وةلاَمةكان: </vt:lpstr>
      <vt:lpstr>ليستى سةرضاوةكان:</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11</cp:revision>
  <dcterms:created xsi:type="dcterms:W3CDTF">2014-11-02T06:25:24Z</dcterms:created>
  <dcterms:modified xsi:type="dcterms:W3CDTF">2014-11-09T08:15:53Z</dcterms:modified>
</cp:coreProperties>
</file>