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27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09/11/2014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زارە کوردییەکان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IQ" dirty="0" smtClean="0"/>
              <a:t>سوداد ڕەسووڵ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ar-IQ" dirty="0" smtClean="0"/>
              <a:t>زارە کوردییەکان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ar-IQ" dirty="0">
                <a:latin typeface="Unikurd Web" panose="020B0604030504040204" pitchFamily="34" charset="-78"/>
                <a:cs typeface="Unikurd Web" panose="020B0604030504040204" pitchFamily="34" charset="-78"/>
              </a:rPr>
              <a:t>9ـ دیالێکتى لادێی و دیالێکتى شارستانی:</a:t>
            </a:r>
            <a:br>
              <a:rPr lang="ar-IQ" dirty="0">
                <a:latin typeface="Unikurd Web" panose="020B0604030504040204" pitchFamily="34" charset="-78"/>
                <a:cs typeface="Unikurd Web" panose="020B0604030504040204" pitchFamily="34" charset="-78"/>
              </a:rPr>
            </a:br>
            <a:r>
              <a:rPr lang="ar-IQ" dirty="0">
                <a:latin typeface="Unikurd Web" panose="020B0604030504040204" pitchFamily="34" charset="-78"/>
                <a:cs typeface="Unikurd Web" panose="020B0604030504040204" pitchFamily="34" charset="-78"/>
              </a:rPr>
              <a:t>لە هەر هەرێمێکدا چەندەها شار و لادێ هەن، لە زۆر حاڵەتیشدا دیالێکتى شار لە دیالێکتى لادێ جیاوازترە، هەر وڵاتێک لەو بوارەدا دەتوانێت دیالێکتى گوندان و شارنشین لە یەک ناوچەى جوگرافیدا جیا بکاتەوە، ئەمەش بۆ دوو هۆکار دەگەڕێتەوە: یەکەمیان، ئەوەیە کە دانیشتوانى شار زیاتر لەگەڵ خەڵکى دى تێکەڵ دەبن و لە گوندەکان زیاتر تێکەڵییان هەیە، چونکە شار سەنتەرى گوندەکانە، بەمشێوەیە شار دەبێتە کەناڵێکى گەیشتنى ژمارەیەکى زۆرى خەڵکى، کە خاوەن ڕۆشنبیریى و شێوەزارگەلێکى چڕن، دووەمیش، بەگشتى شارنشینەکان ئاستى ڕۆشنبیرییان بەرزترە، ئەم دوو هۆکارە دەبنە هۆى ڕوودانى جیاوازى لەنێوان دیالێکتى لادێیى و دیالێکتى شار.</a:t>
            </a:r>
            <a:endParaRPr lang="en-GB" dirty="0">
              <a:latin typeface="Unikurd Web" panose="020B0604030504040204" pitchFamily="34" charset="-78"/>
              <a:cs typeface="Unikurd Web" panose="020B0604030504040204" pitchFamily="34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617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559425"/>
          </a:xfrm>
        </p:spPr>
        <p:txBody>
          <a:bodyPr>
            <a:normAutofit/>
          </a:bodyPr>
          <a:lstStyle/>
          <a:p>
            <a:pPr marL="0" indent="0" algn="just" rtl="1" eaLnBrk="1" hangingPunct="1">
              <a:buFont typeface="Wingdings 2" pitchFamily="18" charset="2"/>
              <a:buNone/>
            </a:pPr>
            <a:r>
              <a:rPr lang="ar-IQ" altLang="en-US" sz="2800" dirty="0" smtClean="0">
                <a:latin typeface="Unikurd Web" pitchFamily="34" charset="-78"/>
                <a:ea typeface="Majalla UI"/>
                <a:cs typeface="Unikurd Web" pitchFamily="34" charset="-78"/>
              </a:rPr>
              <a:t>10ـ دیالێکتى ڕەمەکى:</a:t>
            </a:r>
          </a:p>
          <a:p>
            <a:pPr marL="0" indent="0" algn="just" rtl="1" eaLnBrk="1" hangingPunct="1">
              <a:buFont typeface="Wingdings 2" pitchFamily="18" charset="2"/>
              <a:buNone/>
            </a:pPr>
            <a:r>
              <a:rPr lang="ar-IQ" altLang="en-US" sz="2800" dirty="0" smtClean="0">
                <a:latin typeface="Unikurd Web" pitchFamily="34" charset="-78"/>
                <a:ea typeface="Majalla UI"/>
                <a:cs typeface="Unikurd Web" pitchFamily="34" charset="-78"/>
              </a:rPr>
              <a:t>هەموو زمانێک دیالێکتى ڕەمەکى هەیە، ڕەمەکى دیالێکتێکى دیاریکراوە، کە خەڵک ڕۆژانە قسەى پێدەکەن، ئەم دیالێکتە زمانى ئاخافتنە لە بازاڕ و لە ماڵدا و، زمانێکى نافەرمییە و لە کورتە ڕستە و وشەى بەکارهێنراو و پێکهاتە سادەکان دروست بووە و بەرانبەرەکەشى زمانى پەتییە. واتە بەو قسە و ئاخاوتنانە دەوترێت، کە لەسەر شەقام و کۆڵانەکان و گازینۆ و بازاڕ و چایەخانەکان بەکاردێت، ئەمجۆرەیان لە ئاخاوتندا شێوەیەکى ڕەمەکى پێوە دیارە ، بە واتایەکى تر ئەمجۆرەیان لەهەموو جۆرەکانى ترى دیالێکت نزمترە.</a:t>
            </a:r>
          </a:p>
          <a:p>
            <a:pPr marL="0" indent="0" algn="just" rtl="1" eaLnBrk="1" hangingPunct="1">
              <a:buFont typeface="Wingdings 2" pitchFamily="18" charset="2"/>
              <a:buNone/>
            </a:pPr>
            <a:endParaRPr lang="ar-IQ" altLang="en-US" sz="2800" dirty="0" smtClean="0">
              <a:latin typeface="Unikurd Web" pitchFamily="34" charset="-78"/>
              <a:ea typeface="Majalla UI"/>
              <a:cs typeface="Unikurd Web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5009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ar-IQ" dirty="0">
                <a:latin typeface="Unikurd Web" panose="020B0604030504040204" pitchFamily="34" charset="-78"/>
                <a:cs typeface="Unikurd Web" panose="020B0604030504040204" pitchFamily="34" charset="-78"/>
              </a:rPr>
              <a:t>11ـ دیالێکتى پەتى:</a:t>
            </a:r>
          </a:p>
          <a:p>
            <a:pPr marL="0" indent="0">
              <a:buNone/>
            </a:pPr>
            <a:r>
              <a:rPr lang="ar-IQ" dirty="0">
                <a:latin typeface="Unikurd Web" panose="020B0604030504040204" pitchFamily="34" charset="-78"/>
                <a:cs typeface="Unikurd Web" panose="020B0604030504040204" pitchFamily="34" charset="-78"/>
              </a:rPr>
              <a:t> دیالێکتى پەتى زمانى ئەدەب و زانستە، زمانى فێرکردن و وانەوتنەوەى زانکۆکانە. ئەم جۆرە دیالێکتە قسە و ئاخافتنى ڕەمەکى و بازاڕیى و پڕوپووچى تێدا نییە و، وردەکارییەکى زۆرى تیادایە لەڕووى هەڵبژاردنى وشە و ڕەسەنایەتى ڕێزمانى. لە زۆر زماندا کەلێنەکانى نێوان ڕەمەکى و پەتى زۆرن و لە هەندێ زمانى دیشدا کەلێنەکان کەمن. واتە بەو دیالێکتە دەوترێ کە دەبێتە شێوەیەکى فەرمى، بەهۆیەوە نووسین و خوێندن بەمجۆرە دیالێکتە دەبێت، هەر بۆیەشە هەندێک جار بەم دیالێکتە دەوترێ دیالێکتى فەرمى.</a:t>
            </a:r>
          </a:p>
          <a:p>
            <a:pPr marL="0" indent="0">
              <a:buNone/>
            </a:pPr>
            <a:endParaRPr lang="en-GB" dirty="0">
              <a:latin typeface="Unikurd Web" panose="020B0604030504040204" pitchFamily="34" charset="-78"/>
              <a:cs typeface="Unikurd Web" panose="020B0604030504040204" pitchFamily="34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330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81050"/>
          </a:xfrm>
        </p:spPr>
        <p:txBody>
          <a:bodyPr/>
          <a:lstStyle/>
          <a:p>
            <a:pPr algn="ctr" eaLnBrk="1" hangingPunct="1"/>
            <a:r>
              <a:rPr lang="ar-IQ" altLang="en-US" sz="3600" smtClean="0">
                <a:solidFill>
                  <a:srgbClr val="002060"/>
                </a:solidFill>
                <a:latin typeface="Unikurd Hemen" pitchFamily="34" charset="-78"/>
                <a:cs typeface="Unikurd Hemen" pitchFamily="34" charset="-78"/>
              </a:rPr>
              <a:t> جیاوازى نێوان دیالێکتەکان</a:t>
            </a:r>
            <a:endParaRPr lang="en-GB" altLang="en-US" sz="3600" smtClean="0">
              <a:solidFill>
                <a:srgbClr val="002060"/>
              </a:solidFill>
              <a:latin typeface="Unikurd Hemen" pitchFamily="34" charset="-78"/>
              <a:cs typeface="Unikurd Hemen" pitchFamily="34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IQ" dirty="0">
                <a:latin typeface="Unikurd Web" pitchFamily="34" charset="-78"/>
                <a:cs typeface="Unikurd Web" pitchFamily="34" charset="-78"/>
              </a:rPr>
              <a:t>لە نێو دیالێکتەکانى یەک زماندا، چەندەها جیاوازى لەچەندەها بوارى جۆراوجۆردا هەن، کە ئەمانەن:</a:t>
            </a:r>
          </a:p>
          <a:p>
            <a:pPr marL="0" indent="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IQ" dirty="0">
                <a:latin typeface="Unikurd Web" pitchFamily="34" charset="-78"/>
                <a:cs typeface="Unikurd Web" pitchFamily="34" charset="-78"/>
              </a:rPr>
              <a:t>1ـ جیاوازى دەنگسازی:</a:t>
            </a:r>
          </a:p>
          <a:p>
            <a:pPr marL="0" indent="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IQ" dirty="0">
                <a:latin typeface="Unikurd Web" pitchFamily="34" charset="-78"/>
                <a:cs typeface="Unikurd Web" pitchFamily="34" charset="-78"/>
              </a:rPr>
              <a:t>   دیالێکتەکان جیاوازییان لە بوارى دەنگدا هەیە، ئەوەى زانراوە کە دەنگەکان لە زماندا بۆ دوو بەش پۆلێن دەکرێن: دەنگى چەسپاو کە لە زمانێکەوە بۆ زمانێکى دى ناگۆڕدرێن، وەکو (م، ب، س) لە زمانى عەرەبیدا. دەنگى گۆڕاو کە لە زمانێکەوە بۆ زمانێکى دى گۆڕانکارییان بەسەردا دێت، وەکو (ق، </a:t>
            </a:r>
            <a:r>
              <a:rPr lang="ar-IQ" dirty="0" smtClean="0">
                <a:latin typeface="Unikurd Web" pitchFamily="34" charset="-78"/>
                <a:cs typeface="Unikurd Web" pitchFamily="34" charset="-78"/>
              </a:rPr>
              <a:t>ث، </a:t>
            </a:r>
            <a:r>
              <a:rPr lang="ar-IQ" dirty="0">
                <a:latin typeface="Unikurd Web" pitchFamily="34" charset="-78"/>
                <a:cs typeface="Unikurd Web" pitchFamily="34" charset="-78"/>
              </a:rPr>
              <a:t>ج، </a:t>
            </a:r>
            <a:r>
              <a:rPr lang="ar-IQ" dirty="0" smtClean="0">
                <a:latin typeface="Unikurd Web" pitchFamily="34" charset="-78"/>
                <a:cs typeface="Unikurd Web" pitchFamily="34" charset="-78"/>
              </a:rPr>
              <a:t>ذ) </a:t>
            </a:r>
            <a:r>
              <a:rPr lang="ar-IQ" dirty="0">
                <a:latin typeface="Unikurd Web" pitchFamily="34" charset="-78"/>
                <a:cs typeface="Unikurd Web" pitchFamily="34" charset="-78"/>
              </a:rPr>
              <a:t>لە زمانى عەرەبیدا، بۆ نموونە (ق) لە زمانى عەرەبیدا لەوانەیە بە (ق) یان (گ) یان (ء) بدرکێنرێت. دەنگى </a:t>
            </a:r>
            <a:r>
              <a:rPr lang="ar-IQ" dirty="0" smtClean="0">
                <a:latin typeface="Unikurd Web" pitchFamily="34" charset="-78"/>
                <a:cs typeface="Unikurd Web" pitchFamily="34" charset="-78"/>
              </a:rPr>
              <a:t>(ث) بە(ث) </a:t>
            </a:r>
            <a:r>
              <a:rPr lang="ar-IQ" dirty="0">
                <a:latin typeface="Unikurd Web" pitchFamily="34" charset="-78"/>
                <a:cs typeface="Unikurd Web" pitchFamily="34" charset="-78"/>
              </a:rPr>
              <a:t>یان(ت) یان(س)   بدرکێندرێت، یان (ج) لەوانەیە وەک (ج) یان (گ) بەکاربهێنرێت، یان (د) لەوانەیە </a:t>
            </a:r>
            <a:r>
              <a:rPr lang="ar-IQ" dirty="0" smtClean="0">
                <a:latin typeface="Unikurd Web" pitchFamily="34" charset="-78"/>
                <a:cs typeface="Unikurd Web" pitchFamily="34" charset="-78"/>
              </a:rPr>
              <a:t>بە(ذ) </a:t>
            </a:r>
            <a:r>
              <a:rPr lang="ar-IQ" dirty="0">
                <a:latin typeface="Unikurd Web" pitchFamily="34" charset="-78"/>
                <a:cs typeface="Unikurd Web" pitchFamily="34" charset="-78"/>
              </a:rPr>
              <a:t>یان وەکو (ز) بدرکێندرێت.</a:t>
            </a:r>
          </a:p>
          <a:p>
            <a:pPr marL="0" indent="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IQ" dirty="0">
                <a:latin typeface="Unikurd Web" pitchFamily="34" charset="-78"/>
                <a:cs typeface="Unikurd Web" pitchFamily="34" charset="-78"/>
              </a:rPr>
              <a:t>هەروەها هەموو (ک)ێکى پێش (ێ) بە دەنگى (چ) دەخوێندرێتەوە، هەروەها لە کرمانجى ژوورووش، لە زۆر حاڵەتدا (و) دەبێ بە (ڤ).وەکو: چاو: چاڤ.</a:t>
            </a:r>
          </a:p>
        </p:txBody>
      </p:sp>
    </p:spTree>
    <p:extLst>
      <p:ext uri="{BB962C8B-B14F-4D97-AF65-F5344CB8AC3E}">
        <p14:creationId xmlns:p14="http://schemas.microsoft.com/office/powerpoint/2010/main" val="1301900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965272"/>
          </a:xfrm>
          <a:extLst/>
        </p:spPr>
        <p:txBody>
          <a:bodyPr>
            <a:normAutofit fontScale="90000"/>
          </a:bodyPr>
          <a:lstStyle/>
          <a:p>
            <a:pPr algn="r" rtl="1" eaLnBrk="1" hangingPunct="1">
              <a:defRPr/>
            </a:pPr>
            <a:r>
              <a:rPr lang="ar-IQ" sz="2800" dirty="0">
                <a:latin typeface="Unikurd Web" pitchFamily="34" charset="-78"/>
                <a:cs typeface="Unikurd Web" pitchFamily="34" charset="-78"/>
              </a:rPr>
              <a:t>2ـ جیاوازى ڕێزمانى:</a:t>
            </a:r>
            <a:br>
              <a:rPr lang="ar-IQ" sz="2800" dirty="0">
                <a:latin typeface="Unikurd Web" pitchFamily="34" charset="-78"/>
                <a:cs typeface="Unikurd Web" pitchFamily="34" charset="-78"/>
              </a:rPr>
            </a:br>
            <a:r>
              <a:rPr lang="ar-IQ" sz="2800" dirty="0">
                <a:latin typeface="Unikurd Web" pitchFamily="34" charset="-78"/>
                <a:cs typeface="Unikurd Web" pitchFamily="34" charset="-78"/>
              </a:rPr>
              <a:t> لەوانەیە دیالێکتەکانى سەر بە یەک زمان لە بوارى ڕێزمانیشدا جیاوازبن، ئەم جیاوازییانە لەنێوان دیالێکتە ڕەمەکییەکانى یەک زماندا هەر لەزیادبووندان، هەروەک زۆر بە ڕوونى جیاوازى لەنێوان دیالێکتى ڕەمەکى و دیالێکتى پەتى لە زمانى کوردیدا دەردەکەوێت. تەنانەت جیاوازى ڕێزمانیش لە نێوان کرمانجى سەروو و کرمانجى ناوەڕستدا هەیە، وەکو جێناوە کەسییەکان لە کرمانجى سەروو دوو کۆمەڵەیە، کەچى لە کرمانجى </a:t>
            </a:r>
            <a:r>
              <a:rPr lang="ar-IQ" sz="2800" dirty="0" smtClean="0">
                <a:latin typeface="Unikurd Web" pitchFamily="34" charset="-78"/>
                <a:cs typeface="Unikurd Web" pitchFamily="34" charset="-78"/>
              </a:rPr>
              <a:t>ناوەڕاستدا </a:t>
            </a:r>
            <a:r>
              <a:rPr lang="ar-IQ" sz="2800" dirty="0">
                <a:latin typeface="Unikurd Web" pitchFamily="34" charset="-78"/>
                <a:cs typeface="Unikurd Web" pitchFamily="34" charset="-78"/>
              </a:rPr>
              <a:t>یەک کۆمەڵەیە، و جێناوى لکاویش لە کرمانجى سەروو یەک کۆمەڵەیە، کەچى لە کرمانجى ناوەڕاستدا چوار کۆمەڵەیە.</a:t>
            </a:r>
            <a:br>
              <a:rPr lang="ar-IQ" sz="2800" dirty="0">
                <a:latin typeface="Unikurd Web" pitchFamily="34" charset="-78"/>
                <a:cs typeface="Unikurd Web" pitchFamily="34" charset="-78"/>
              </a:rPr>
            </a:br>
            <a:endParaRPr lang="en-GB" sz="2800" dirty="0">
              <a:latin typeface="Unikurd Web" pitchFamily="34" charset="-78"/>
              <a:cs typeface="Unikurd Web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7822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6</TotalTime>
  <Words>388</Words>
  <Application>Microsoft Office PowerPoint</Application>
  <PresentationFormat>On-screen Show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Soran-Template</vt:lpstr>
      <vt:lpstr>زارە کوردییەکان</vt:lpstr>
      <vt:lpstr>PowerPoint Presentation</vt:lpstr>
      <vt:lpstr>PowerPoint Presentation</vt:lpstr>
      <vt:lpstr>PowerPoint Presentation</vt:lpstr>
      <vt:lpstr> جیاوازى نێوان دیالێکتەکان</vt:lpstr>
      <vt:lpstr>2ـ جیاوازى ڕێزمانى:  لەوانەیە دیالێکتەکانى سەر بە یەک زمان لە بوارى ڕێزمانیشدا جیاوازبن، ئەم جیاوازییانە لەنێوان دیالێکتە ڕەمەکییەکانى یەک زماندا هەر لەزیادبووندان، هەروەک زۆر بە ڕوونى جیاوازى لەنێوان دیالێکتى ڕەمەکى و دیالێکتى پەتى لە زمانى کوردیدا دەردەکەوێت. تەنانەت جیاوازى ڕێزمانیش لە نێوان کرمانجى سەروو و کرمانجى ناوەڕستدا هەیە، وەکو جێناوە کەسییەکان لە کرمانجى سەروو دوو کۆمەڵەیە، کەچى لە کرمانجى ناوەڕاستدا یەک کۆمەڵەیە، و جێناوى لکاویش لە کرمانجى سەروو یەک کۆمەڵەیە، کەچى لە کرمانجى ناوەڕاستدا چوار کۆمەڵەیە.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Sudad Rasool</cp:lastModifiedBy>
  <cp:revision>3</cp:revision>
  <dcterms:created xsi:type="dcterms:W3CDTF">2014-11-02T06:25:24Z</dcterms:created>
  <dcterms:modified xsi:type="dcterms:W3CDTF">2014-11-09T20:06:28Z</dcterms:modified>
</cp:coreProperties>
</file>