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7" r:id="rId2"/>
    <p:sldId id="259" r:id="rId3"/>
    <p:sldId id="260" r:id="rId4"/>
    <p:sldId id="261" r:id="rId5"/>
    <p:sldId id="262" r:id="rId6"/>
    <p:sldId id="263"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22" autoAdjust="0"/>
  </p:normalViewPr>
  <p:slideViewPr>
    <p:cSldViewPr showGuides="1">
      <p:cViewPr>
        <p:scale>
          <a:sx n="70" d="100"/>
          <a:sy n="70" d="100"/>
        </p:scale>
        <p:origin x="-1272"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09/11/2014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ar-IQ" dirty="0" smtClean="0"/>
              <a:t>زارە کوردییەکان</a:t>
            </a:r>
            <a:endParaRPr lang="en-GB" dirty="0"/>
          </a:p>
        </p:txBody>
      </p:sp>
      <p:sp>
        <p:nvSpPr>
          <p:cNvPr id="12" name="Text Placeholder 11"/>
          <p:cNvSpPr>
            <a:spLocks noGrp="1"/>
          </p:cNvSpPr>
          <p:nvPr>
            <p:ph type="body" idx="1"/>
          </p:nvPr>
        </p:nvSpPr>
        <p:spPr/>
        <p:txBody>
          <a:bodyPr/>
          <a:lstStyle/>
          <a:p>
            <a:r>
              <a:rPr lang="ar-IQ" dirty="0" smtClean="0"/>
              <a:t>سوداد ڕەسووڵ</a:t>
            </a:r>
            <a:endParaRPr lang="en-GB" dirty="0"/>
          </a:p>
        </p:txBody>
      </p:sp>
      <p:sp>
        <p:nvSpPr>
          <p:cNvPr id="13" name="Text Placeholder 12"/>
          <p:cNvSpPr>
            <a:spLocks noGrp="1"/>
          </p:cNvSpPr>
          <p:nvPr>
            <p:ph type="body" sz="quarter" idx="3"/>
          </p:nvPr>
        </p:nvSpPr>
        <p:spPr/>
        <p:txBody>
          <a:bodyPr/>
          <a:lstStyle/>
          <a:p>
            <a:r>
              <a:rPr lang="ar-IQ" dirty="0" smtClean="0"/>
              <a:t>زارە کوردییەکان</a:t>
            </a:r>
            <a:endParaRPr lang="en-GB" dirty="0"/>
          </a:p>
        </p:txBody>
      </p:sp>
      <p:sp>
        <p:nvSpPr>
          <p:cNvPr id="14" name="Content Placeholder 13"/>
          <p:cNvSpPr>
            <a:spLocks noGrp="1"/>
          </p:cNvSpPr>
          <p:nvPr>
            <p:ph sz="quarter" idx="4"/>
          </p:nvPr>
        </p:nvSpPr>
        <p:spPr/>
        <p:txBody>
          <a:bodyPr/>
          <a:lstStyle/>
          <a:p>
            <a:endParaRPr lang="en-GB" dirty="0"/>
          </a:p>
        </p:txBody>
      </p:sp>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5965272"/>
          </a:xfrm>
          <a:extLst/>
        </p:spPr>
        <p:txBody>
          <a:bodyPr>
            <a:noAutofit/>
          </a:bodyPr>
          <a:lstStyle/>
          <a:p>
            <a:pPr algn="r" rtl="1" eaLnBrk="1" hangingPunct="1">
              <a:defRPr/>
            </a:pPr>
            <a:r>
              <a:rPr lang="ar-IQ" sz="2800" dirty="0">
                <a:latin typeface="Unikurd Web" pitchFamily="34" charset="-78"/>
                <a:cs typeface="Unikurd Web" pitchFamily="34" charset="-78"/>
              </a:rPr>
              <a:t>3ـ جیاوازى وشەیى:</a:t>
            </a:r>
            <a:br>
              <a:rPr lang="ar-IQ" sz="2800" dirty="0">
                <a:latin typeface="Unikurd Web" pitchFamily="34" charset="-78"/>
                <a:cs typeface="Unikurd Web" pitchFamily="34" charset="-78"/>
              </a:rPr>
            </a:br>
            <a:r>
              <a:rPr lang="ar-IQ" sz="2800" dirty="0">
                <a:latin typeface="Unikurd Web" pitchFamily="34" charset="-78"/>
                <a:cs typeface="Unikurd Web" pitchFamily="34" charset="-78"/>
              </a:rPr>
              <a:t/>
            </a:r>
            <a:br>
              <a:rPr lang="ar-IQ" sz="2800" dirty="0">
                <a:latin typeface="Unikurd Web" pitchFamily="34" charset="-78"/>
                <a:cs typeface="Unikurd Web" pitchFamily="34" charset="-78"/>
              </a:rPr>
            </a:br>
            <a:r>
              <a:rPr lang="ar-IQ" sz="2800" dirty="0">
                <a:latin typeface="Unikurd Web" pitchFamily="34" charset="-78"/>
                <a:cs typeface="Unikurd Web" pitchFamily="34" charset="-78"/>
              </a:rPr>
              <a:t> هەندێک دیالێکت هەن کە وشەگەلێک بەکاردەهێنن لە شێوەزارەکانى دیدا بەکارناهێنرێت، وەک ئەو وشە جیاوازانەی کە لە نێوان شێوەزاری کرمانجی باکوور و ناوەڕاستیی کوردی هەیە. بۆ نمونە: کەڤر لە کرمانجی باکوور لە ناوەڕاست پێێ دەگوترێ: بەرد. </a:t>
            </a:r>
            <a:r>
              <a:rPr lang="ar-IQ" sz="2800" dirty="0" smtClean="0">
                <a:latin typeface="Unikurd Web" pitchFamily="34" charset="-78"/>
                <a:cs typeface="Unikurd Web" pitchFamily="34" charset="-78"/>
              </a:rPr>
              <a:t/>
            </a:r>
            <a:br>
              <a:rPr lang="ar-IQ" sz="2800" dirty="0" smtClean="0">
                <a:latin typeface="Unikurd Web" pitchFamily="34" charset="-78"/>
                <a:cs typeface="Unikurd Web" pitchFamily="34" charset="-78"/>
              </a:rPr>
            </a:br>
            <a:r>
              <a:rPr lang="ar-IQ" sz="2800" dirty="0">
                <a:latin typeface="Unikurd Web" pitchFamily="34" charset="-78"/>
                <a:cs typeface="Unikurd Web" pitchFamily="34" charset="-78"/>
              </a:rPr>
              <a:t/>
            </a:r>
            <a:br>
              <a:rPr lang="ar-IQ" sz="2800" dirty="0">
                <a:latin typeface="Unikurd Web" pitchFamily="34" charset="-78"/>
                <a:cs typeface="Unikurd Web" pitchFamily="34" charset="-78"/>
              </a:rPr>
            </a:br>
            <a:r>
              <a:rPr lang="ar-IQ" sz="2800" dirty="0" smtClean="0">
                <a:latin typeface="Unikurd Web" pitchFamily="34" charset="-78"/>
                <a:cs typeface="Unikurd Web" pitchFamily="34" charset="-78"/>
              </a:rPr>
              <a:t/>
            </a:r>
            <a:br>
              <a:rPr lang="ar-IQ" sz="2800" dirty="0" smtClean="0">
                <a:latin typeface="Unikurd Web" pitchFamily="34" charset="-78"/>
                <a:cs typeface="Unikurd Web" pitchFamily="34" charset="-78"/>
              </a:rPr>
            </a:br>
            <a:r>
              <a:rPr lang="ar-IQ" sz="2800" dirty="0">
                <a:latin typeface="Unikurd Web" pitchFamily="34" charset="-78"/>
                <a:cs typeface="Unikurd Web" pitchFamily="34" charset="-78"/>
              </a:rPr>
              <a:t/>
            </a:r>
            <a:br>
              <a:rPr lang="ar-IQ" sz="2800" dirty="0">
                <a:latin typeface="Unikurd Web" pitchFamily="34" charset="-78"/>
                <a:cs typeface="Unikurd Web" pitchFamily="34" charset="-78"/>
              </a:rPr>
            </a:br>
            <a:r>
              <a:rPr lang="ar-IQ" sz="2800" dirty="0" smtClean="0">
                <a:latin typeface="Unikurd Web" pitchFamily="34" charset="-78"/>
                <a:cs typeface="Unikurd Web" pitchFamily="34" charset="-78"/>
              </a:rPr>
              <a:t/>
            </a:r>
            <a:br>
              <a:rPr lang="ar-IQ" sz="2800" dirty="0" smtClean="0">
                <a:latin typeface="Unikurd Web" pitchFamily="34" charset="-78"/>
                <a:cs typeface="Unikurd Web" pitchFamily="34" charset="-78"/>
              </a:rPr>
            </a:br>
            <a:endParaRPr lang="ar-IQ" sz="2800" dirty="0">
              <a:latin typeface="Unikurd Web" pitchFamily="34" charset="-78"/>
              <a:cs typeface="Unikurd Web" pitchFamily="34" charset="-78"/>
            </a:endParaRPr>
          </a:p>
        </p:txBody>
      </p:sp>
    </p:spTree>
    <p:extLst>
      <p:ext uri="{BB962C8B-B14F-4D97-AF65-F5344CB8AC3E}">
        <p14:creationId xmlns:p14="http://schemas.microsoft.com/office/powerpoint/2010/main" val="571480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704850"/>
            <a:ext cx="8229600" cy="636588"/>
          </a:xfrm>
        </p:spPr>
        <p:txBody>
          <a:bodyPr>
            <a:normAutofit fontScale="90000"/>
          </a:bodyPr>
          <a:lstStyle/>
          <a:p>
            <a:pPr algn="r"/>
            <a:r>
              <a:rPr lang="ar-IQ" altLang="en-US" sz="3600" smtClean="0">
                <a:latin typeface="Unikurd Web" pitchFamily="34" charset="-78"/>
                <a:cs typeface="Unikurd Web" pitchFamily="34" charset="-78"/>
              </a:rPr>
              <a:t>چۆن زمان لە دیالێکت جودا دەکرێتەوە؟</a:t>
            </a:r>
            <a:endParaRPr lang="en-GB" altLang="en-US" sz="3600" smtClean="0">
              <a:latin typeface="Unikurd Web" pitchFamily="34" charset="-78"/>
              <a:cs typeface="Unikurd Web" pitchFamily="34" charset="-78"/>
            </a:endParaRPr>
          </a:p>
        </p:txBody>
      </p:sp>
      <p:sp>
        <p:nvSpPr>
          <p:cNvPr id="45059" name="Content Placeholder 2"/>
          <p:cNvSpPr>
            <a:spLocks noGrp="1"/>
          </p:cNvSpPr>
          <p:nvPr>
            <p:ph idx="1"/>
          </p:nvPr>
        </p:nvSpPr>
        <p:spPr>
          <a:xfrm>
            <a:off x="457200" y="1412875"/>
            <a:ext cx="8229600" cy="4911725"/>
          </a:xfrm>
        </p:spPr>
        <p:txBody>
          <a:bodyPr>
            <a:normAutofit fontScale="92500"/>
          </a:bodyPr>
          <a:lstStyle/>
          <a:p>
            <a:pPr marL="0" indent="0" algn="r" rtl="1">
              <a:buFont typeface="Wingdings 2" pitchFamily="18" charset="2"/>
              <a:buNone/>
            </a:pPr>
            <a:r>
              <a:rPr lang="ar-IQ" altLang="en-US" sz="2000" smtClean="0">
                <a:latin typeface="Unikurd Web" pitchFamily="34" charset="-78"/>
                <a:cs typeface="Unikurd Web" pitchFamily="34" charset="-78"/>
              </a:rPr>
              <a:t/>
            </a:r>
            <a:br>
              <a:rPr lang="ar-IQ" altLang="en-US" sz="2000" smtClean="0">
                <a:latin typeface="Unikurd Web" pitchFamily="34" charset="-78"/>
                <a:cs typeface="Unikurd Web" pitchFamily="34" charset="-78"/>
              </a:rPr>
            </a:br>
            <a:r>
              <a:rPr lang="ar-IQ" altLang="en-US" sz="2000" smtClean="0">
                <a:latin typeface="Unikurd Web" pitchFamily="34" charset="-78"/>
                <a:cs typeface="Unikurd Web" pitchFamily="34" charset="-78"/>
              </a:rPr>
              <a:t>زمانناسان تا ئێستا نه‌گه‌یشتونه‌ته‌ پێوه‌‌رێکی راست و دروست بۆ جیا کردنه‌وه‌ی‌ له‌هجه‌ له‌ زمان. هەندێک ئەم پێوەرانە ڕەچاو دەکەن:</a:t>
            </a:r>
          </a:p>
          <a:p>
            <a:pPr marL="0" indent="0" algn="r" rtl="1">
              <a:buFont typeface="Wingdings 2" pitchFamily="18" charset="2"/>
              <a:buNone/>
            </a:pPr>
            <a:r>
              <a:rPr lang="ar-IQ" altLang="en-US" sz="2000" smtClean="0">
                <a:latin typeface="Unikurd Web" pitchFamily="34" charset="-78"/>
                <a:cs typeface="Unikurd Web" pitchFamily="34" charset="-78"/>
              </a:rPr>
              <a:t/>
            </a:r>
            <a:br>
              <a:rPr lang="ar-IQ" altLang="en-US" sz="2000" smtClean="0">
                <a:latin typeface="Unikurd Web" pitchFamily="34" charset="-78"/>
                <a:cs typeface="Unikurd Web" pitchFamily="34" charset="-78"/>
              </a:rPr>
            </a:br>
            <a:r>
              <a:rPr lang="ar-IQ" altLang="en-US" sz="2000" smtClean="0">
                <a:latin typeface="Unikurd Web" pitchFamily="34" charset="-78"/>
                <a:cs typeface="Unikurd Web" pitchFamily="34" charset="-78"/>
              </a:rPr>
              <a:t>أ - </a:t>
            </a:r>
            <a:r>
              <a:rPr lang="ar-IQ" altLang="en-US" sz="2400" b="1" smtClean="0">
                <a:latin typeface="Unikurd Web" pitchFamily="34" charset="-78"/>
                <a:cs typeface="Unikurd Web" pitchFamily="34" charset="-78"/>
              </a:rPr>
              <a:t>لەیەکگه‌یشتن و لەیەکنەگەیشتن. </a:t>
            </a:r>
            <a:r>
              <a:rPr lang="ar-IQ" altLang="en-US" sz="2000" smtClean="0">
                <a:latin typeface="Unikurd Web" pitchFamily="34" charset="-78"/>
                <a:cs typeface="Unikurd Web" pitchFamily="34" charset="-78"/>
              </a:rPr>
              <a:t/>
            </a:r>
            <a:br>
              <a:rPr lang="ar-IQ" altLang="en-US" sz="2000" smtClean="0">
                <a:latin typeface="Unikurd Web" pitchFamily="34" charset="-78"/>
                <a:cs typeface="Unikurd Web" pitchFamily="34" charset="-78"/>
              </a:rPr>
            </a:br>
            <a:r>
              <a:rPr lang="ar-IQ" altLang="en-US" sz="2000" smtClean="0">
                <a:latin typeface="Unikurd Web" pitchFamily="34" charset="-78"/>
                <a:cs typeface="Unikurd Web" pitchFamily="34" charset="-78"/>
              </a:rPr>
              <a:t>واته‌ ئه‌گه‌ر دوو شێوه‌ ئاخاوتن له‌ یه‌ک تێبگه‌ن ئه‌وا دوو له‌هجه‌ی زمانێکه‌‌،  ئه‌گه‌ر له‌ یه‌کدی تێنه‌گه‌ن ئه‌وا دوو زمانه‌. </a:t>
            </a:r>
          </a:p>
          <a:p>
            <a:pPr marL="0" indent="0" algn="r" rtl="1">
              <a:buFont typeface="Wingdings 2" pitchFamily="18" charset="2"/>
              <a:buNone/>
            </a:pPr>
            <a:r>
              <a:rPr lang="ar-IQ" altLang="en-US" sz="2000" smtClean="0">
                <a:latin typeface="Unikurd Web" pitchFamily="34" charset="-78"/>
                <a:cs typeface="Unikurd Web" pitchFamily="34" charset="-78"/>
              </a:rPr>
              <a:t>ئه‌م پێوه‌ره‌ له نێوان هه‌ندێک زمان به‌ ڕاست ناگه‌ڕێ، بۆ نمو‌نه‌ له‌ نێوان زمانه‌ ئه‌سکه‌ندناڤییه‌کان وه‌ک سوێدی و نه‌رویجی و دانیمارکی که‌ هه‌تا راده‌یه‌کی باش ئه‌م زمانانه‌ له‌یه‌ک تێده‌گه‌ن، هه‌ڵبه‌ت ئه‌مانه‌ نابێ له‌هجه‌ بن، چونکه‌ ئه‌مانه‌ زمانی سه‌ربه‌خۆی ئه‌و نه‌ته‌وانه‌ن. یان له‌ نێوان زمانی چیکی و سلۆڤاکی که‌ به‌ چاکی له‌یه‌ک تێده‌گه‌ن به‌ڵام ئه‌مڕۆ دوو زمانن و خاوه‌ن دوو ده‌وڵه‌تی نه‌ته‌وه‌یی جیاوازن. هه‌ندێک له‌هجه‌ش که‌ له‌یه‌ک تێناگه‌ن وه‌ک له‌هجه‌ی عه‌ره‌بی مه‌غریبی له‌گه‌ڵ له‌هجه‌ی عه‌ره‌بی عێراقی، که‌چی ئه‌م دوو له‌هجه‌یه‌‌ به‌ دوو له‌هجه‌ی عامی زمانی عه‌ره‌بی داده‌نرێن، یانیش تێنه‌گه‌یشتنی ئاخێوه‌رانی هه‌ندێک له‌هجه‌ی کوردی له‌یه‌ک، ناکرێ پێوه‌رێکی راست بێ که‌ ئه‌و له‌هجه‌ کوردییانه،‌‌ کوردی نه‌بن‌.</a:t>
            </a:r>
            <a:endParaRPr lang="en-GB" altLang="en-US" sz="2000" smtClean="0">
              <a:latin typeface="Unikurd Web" pitchFamily="34" charset="-78"/>
              <a:cs typeface="Unikurd Web" pitchFamily="34" charset="-78"/>
            </a:endParaRPr>
          </a:p>
        </p:txBody>
      </p:sp>
    </p:spTree>
    <p:extLst>
      <p:ext uri="{BB962C8B-B14F-4D97-AF65-F5344CB8AC3E}">
        <p14:creationId xmlns:p14="http://schemas.microsoft.com/office/powerpoint/2010/main" val="8858336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6037280"/>
          </a:xfrm>
          <a:extLst/>
        </p:spPr>
        <p:txBody>
          <a:bodyPr/>
          <a:lstStyle/>
          <a:p>
            <a:pPr algn="r" rtl="1">
              <a:defRPr/>
            </a:pPr>
            <a:r>
              <a:rPr lang="ar-IQ" sz="2400" b="1" dirty="0" smtClean="0">
                <a:solidFill>
                  <a:schemeClr val="tx1"/>
                </a:solidFill>
                <a:latin typeface="Unikurd Web" pitchFamily="34" charset="-78"/>
                <a:cs typeface="Unikurd Web" pitchFamily="34" charset="-78"/>
              </a:rPr>
              <a:t>ب- </a:t>
            </a:r>
            <a:r>
              <a:rPr lang="ar-IQ" sz="2800" b="1" dirty="0" smtClean="0">
                <a:solidFill>
                  <a:schemeClr val="tx1"/>
                </a:solidFill>
                <a:latin typeface="Unikurd Web" pitchFamily="34" charset="-78"/>
                <a:cs typeface="Unikurd Web" pitchFamily="34" charset="-78"/>
              </a:rPr>
              <a:t>جیاوازی </a:t>
            </a:r>
            <a:r>
              <a:rPr lang="ar-IQ" sz="2800" b="1" dirty="0">
                <a:solidFill>
                  <a:schemeClr val="tx1"/>
                </a:solidFill>
                <a:latin typeface="Unikurd Web" pitchFamily="34" charset="-78"/>
                <a:cs typeface="Unikurd Web" pitchFamily="34" charset="-78"/>
              </a:rPr>
              <a:t>پێکهاتی </a:t>
            </a:r>
            <a:r>
              <a:rPr lang="ar-IQ" sz="2800" b="1" dirty="0" smtClean="0">
                <a:solidFill>
                  <a:schemeClr val="tx1"/>
                </a:solidFill>
                <a:latin typeface="Unikurd Web" pitchFamily="34" charset="-78"/>
                <a:cs typeface="Unikurd Web" pitchFamily="34" charset="-78"/>
              </a:rPr>
              <a:t>زمانی</a:t>
            </a:r>
            <a:r>
              <a:rPr lang="ar-IQ" sz="2800" dirty="0" smtClean="0">
                <a:solidFill>
                  <a:schemeClr val="tx1"/>
                </a:solidFill>
                <a:latin typeface="Unikurd Web" pitchFamily="34" charset="-78"/>
                <a:cs typeface="Unikurd Web" pitchFamily="34" charset="-78"/>
              </a:rPr>
              <a:t/>
            </a:r>
            <a:br>
              <a:rPr lang="ar-IQ" sz="2800" dirty="0" smtClean="0">
                <a:solidFill>
                  <a:schemeClr val="tx1"/>
                </a:solidFill>
                <a:latin typeface="Unikurd Web" pitchFamily="34" charset="-78"/>
                <a:cs typeface="Unikurd Web" pitchFamily="34" charset="-78"/>
              </a:rPr>
            </a:br>
            <a:r>
              <a:rPr lang="ar-IQ" sz="2400" dirty="0">
                <a:solidFill>
                  <a:schemeClr val="tx1"/>
                </a:solidFill>
                <a:latin typeface="Unikurd Web" pitchFamily="34" charset="-78"/>
                <a:cs typeface="Unikurd Web" pitchFamily="34" charset="-78"/>
              </a:rPr>
              <a:t/>
            </a:r>
            <a:br>
              <a:rPr lang="ar-IQ" sz="2400" dirty="0">
                <a:solidFill>
                  <a:schemeClr val="tx1"/>
                </a:solidFill>
                <a:latin typeface="Unikurd Web" pitchFamily="34" charset="-78"/>
                <a:cs typeface="Unikurd Web" pitchFamily="34" charset="-78"/>
              </a:rPr>
            </a:br>
            <a:r>
              <a:rPr lang="ar-IQ" sz="2000" dirty="0">
                <a:solidFill>
                  <a:schemeClr val="tx1"/>
                </a:solidFill>
                <a:latin typeface="Unikurd Web" pitchFamily="34" charset="-78"/>
                <a:cs typeface="Unikurd Web" pitchFamily="34" charset="-78"/>
              </a:rPr>
              <a:t>واته‌ ئه‌گه‌ر پێکهاته‌ زمانییه‌که‌ له‌یه‌ک نزیک بوو یان وه‌ک یه‌ک بوو، ئه‌وا دوو له‌هجه‌ی زمانێکه‌، ئه‌گه‌ر له‌یه‌ک دوور بوون ئه‌وا دوو زمانن. ئه‌م پێوه‌ره‌ بۆ جیا کردنه‌وه‌ی هه‌ندێک زمان له‌یه‌کدی راسته‌، وه‌ک کوردی و تورکی و کوردی و عه‌ره‌بی، یان ئینگلیزی و چینی که‌ به‌ پێکهاتی‌ </a:t>
            </a:r>
            <a:r>
              <a:rPr lang="ar-IQ" sz="2000" dirty="0" smtClean="0">
                <a:solidFill>
                  <a:schemeClr val="tx1"/>
                </a:solidFill>
                <a:latin typeface="Unikurd Web" pitchFamily="34" charset="-78"/>
                <a:cs typeface="Unikurd Web" pitchFamily="34" charset="-78"/>
              </a:rPr>
              <a:t>زمانی </a:t>
            </a:r>
            <a:r>
              <a:rPr lang="ar-IQ" sz="2000" dirty="0">
                <a:solidFill>
                  <a:schemeClr val="tx1"/>
                </a:solidFill>
                <a:latin typeface="Unikurd Web" pitchFamily="34" charset="-78"/>
                <a:cs typeface="Unikurd Web" pitchFamily="34" charset="-78"/>
              </a:rPr>
              <a:t>و به‌ وشه‌ و زاراوه‌ و موفره‌دات و ڕێنووسیش ته‌واو له‌یه‌ک دوورن‌، به‌ڵام بۆ هه‌ندێک زمانی دی ئه‌م پێوه‌ره‌ش سه‌رکه‌وتو نییه‌. سوێدی و نه‌رویجی و دانیمارکی له‌ رووی پێکهاتی زمانه‌وه‌ زۆر له‌یه‌ک نزیکن، به‌ڵام ناکرێ به ‌له‌هجه‌ دابنرێن، ئه‌مانه‌ زمانی سه‌ربه‌خۆن، یان کرواتی و سربی و بۆسنی له‌ رووی پێکهاتی زمانه‌وه‌ ته‌واو وه‌ک یه‌کن، به‌ڵام ئه‌مڕۆ به‌ سێ زمانی سه‌ربه‌خۆ داده‌نرێن.</a:t>
            </a:r>
            <a:br>
              <a:rPr lang="ar-IQ" sz="2000" dirty="0">
                <a:solidFill>
                  <a:schemeClr val="tx1"/>
                </a:solidFill>
                <a:latin typeface="Unikurd Web" pitchFamily="34" charset="-78"/>
                <a:cs typeface="Unikurd Web" pitchFamily="34" charset="-78"/>
              </a:rPr>
            </a:br>
            <a:r>
              <a:rPr lang="ar-IQ" sz="2000" dirty="0">
                <a:solidFill>
                  <a:schemeClr val="tx1"/>
                </a:solidFill>
                <a:latin typeface="Unikurd Web" pitchFamily="34" charset="-78"/>
                <a:cs typeface="Unikurd Web" pitchFamily="34" charset="-78"/>
              </a:rPr>
              <a:t>هیندی و ئوردو و پونجابی  چ له‌ رووی پێکهاتی زمانییه‌وه‌ چ له‌ رووی وشه‌وه‌ زۆر له‌یه‌ک نزیکن، به‌ڵام ئه‌مانه‌ له‌ واقیعدا زمانی جیاوازن. </a:t>
            </a:r>
            <a:br>
              <a:rPr lang="ar-IQ" sz="2000" dirty="0">
                <a:solidFill>
                  <a:schemeClr val="tx1"/>
                </a:solidFill>
                <a:latin typeface="Unikurd Web" pitchFamily="34" charset="-78"/>
                <a:cs typeface="Unikurd Web" pitchFamily="34" charset="-78"/>
              </a:rPr>
            </a:br>
            <a:r>
              <a:rPr lang="ar-IQ" sz="2000" dirty="0">
                <a:solidFill>
                  <a:schemeClr val="tx1"/>
                </a:solidFill>
                <a:latin typeface="Unikurd Web" pitchFamily="34" charset="-78"/>
                <a:cs typeface="Unikurd Web" pitchFamily="34" charset="-78"/>
              </a:rPr>
              <a:t/>
            </a:r>
            <a:br>
              <a:rPr lang="ar-IQ" sz="2000" dirty="0">
                <a:solidFill>
                  <a:schemeClr val="tx1"/>
                </a:solidFill>
                <a:latin typeface="Unikurd Web" pitchFamily="34" charset="-78"/>
                <a:cs typeface="Unikurd Web" pitchFamily="34" charset="-78"/>
              </a:rPr>
            </a:br>
            <a:r>
              <a:rPr lang="ar-IQ" sz="2000" dirty="0" smtClean="0">
                <a:solidFill>
                  <a:schemeClr val="tx1"/>
                </a:solidFill>
                <a:latin typeface="Unikurd Web" pitchFamily="34" charset="-78"/>
                <a:cs typeface="Unikurd Web" pitchFamily="34" charset="-78"/>
              </a:rPr>
              <a:t/>
            </a:r>
            <a:br>
              <a:rPr lang="ar-IQ" sz="2000" dirty="0" smtClean="0">
                <a:solidFill>
                  <a:schemeClr val="tx1"/>
                </a:solidFill>
                <a:latin typeface="Unikurd Web" pitchFamily="34" charset="-78"/>
                <a:cs typeface="Unikurd Web" pitchFamily="34" charset="-78"/>
              </a:rPr>
            </a:br>
            <a:r>
              <a:rPr lang="ar-IQ" sz="2000" dirty="0">
                <a:solidFill>
                  <a:schemeClr val="tx1"/>
                </a:solidFill>
                <a:latin typeface="Unikurd Web" pitchFamily="34" charset="-78"/>
                <a:cs typeface="Unikurd Web" pitchFamily="34" charset="-78"/>
              </a:rPr>
              <a:t/>
            </a:r>
            <a:br>
              <a:rPr lang="ar-IQ" sz="2000" dirty="0">
                <a:solidFill>
                  <a:schemeClr val="tx1"/>
                </a:solidFill>
                <a:latin typeface="Unikurd Web" pitchFamily="34" charset="-78"/>
                <a:cs typeface="Unikurd Web" pitchFamily="34" charset="-78"/>
              </a:rPr>
            </a:br>
            <a:endParaRPr lang="en-GB" sz="2000" dirty="0">
              <a:solidFill>
                <a:schemeClr val="tx1"/>
              </a:solidFill>
              <a:latin typeface="Unikurd Web" pitchFamily="34" charset="-78"/>
              <a:cs typeface="Unikurd Web" pitchFamily="34" charset="-78"/>
            </a:endParaRPr>
          </a:p>
        </p:txBody>
      </p:sp>
    </p:spTree>
    <p:extLst>
      <p:ext uri="{BB962C8B-B14F-4D97-AF65-F5344CB8AC3E}">
        <p14:creationId xmlns:p14="http://schemas.microsoft.com/office/powerpoint/2010/main" val="20278089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5"/>
          <p:cNvSpPr>
            <a:spLocks noGrp="1"/>
          </p:cNvSpPr>
          <p:nvPr>
            <p:ph type="title"/>
          </p:nvPr>
        </p:nvSpPr>
        <p:spPr/>
        <p:txBody>
          <a:bodyPr>
            <a:normAutofit fontScale="90000"/>
          </a:bodyPr>
          <a:lstStyle/>
          <a:p>
            <a:pPr algn="r" rtl="1"/>
            <a:r>
              <a:rPr lang="ar-IQ" altLang="en-US" sz="2400" smtClean="0">
                <a:latin typeface="Unikurd Web" pitchFamily="34" charset="-78"/>
                <a:cs typeface="Unikurd Web" pitchFamily="34" charset="-78"/>
              </a:rPr>
              <a:t>پێوەری جوداکردنەوەی زمان لە لەهجە پێوەری زمانەوانی نییە بەڵکو پێوەری نەتەوەیی و کۆمەڵایەتی و سیاسی و کولتوری و ئەتنیکییە. </a:t>
            </a:r>
            <a:endParaRPr lang="en-GB" altLang="en-US" sz="2400" smtClean="0">
              <a:latin typeface="Unikurd Web" pitchFamily="34" charset="-78"/>
              <a:cs typeface="Unikurd Web" pitchFamily="34" charset="-78"/>
            </a:endParaRPr>
          </a:p>
        </p:txBody>
      </p:sp>
      <p:sp>
        <p:nvSpPr>
          <p:cNvPr id="47107" name="Content Placeholder 6"/>
          <p:cNvSpPr>
            <a:spLocks noGrp="1"/>
          </p:cNvSpPr>
          <p:nvPr>
            <p:ph idx="1"/>
          </p:nvPr>
        </p:nvSpPr>
        <p:spPr/>
        <p:txBody>
          <a:bodyPr>
            <a:normAutofit fontScale="85000" lnSpcReduction="20000"/>
          </a:bodyPr>
          <a:lstStyle/>
          <a:p>
            <a:pPr marL="0" indent="0" algn="r" rtl="1">
              <a:buFont typeface="Wingdings 2" pitchFamily="18" charset="2"/>
              <a:buNone/>
            </a:pPr>
            <a:r>
              <a:rPr lang="ar-IQ" altLang="en-US" smtClean="0">
                <a:ea typeface="Majalla UI"/>
              </a:rPr>
              <a:t>هه‌ر بۆیه‌ زمانناسان هاتونه‌ته‌وه‌ سه‌ر ئه‌و باوه‌ڕه‌ که‌ زمان و له‌هجه‌ ناکرێ ته‌نها و ته‌نها به‌ مه‌فهومێکی زمانه‌وانی وه‌ربگیرێ، به‌ڵکو زۆر هۆکاری دیکه‌ی غه‌یری زمانی وه‌ک بارودۆخی سیاسی و مێژوویی و جوغرافی و کۆمه‌ڵایه‌تی و کولتوری ده‌وریان هه‌یه‌ له‌ بڕیاردان له‌سه‌ر ناسنامه‌ی زمان و  له‌هجه‌. </a:t>
            </a:r>
          </a:p>
          <a:p>
            <a:pPr marL="0" indent="0" algn="r" rtl="1">
              <a:buFont typeface="Wingdings 2" pitchFamily="18" charset="2"/>
              <a:buNone/>
            </a:pPr>
            <a:r>
              <a:rPr lang="ar-IQ" altLang="en-US" smtClean="0">
                <a:ea typeface="Majalla UI"/>
              </a:rPr>
              <a:t>ئه‌گه‌ر هه‌ر سێ زمانی ئه‌سکه‌ندناڤی( سوێدی و دانیمارکی و نه‌وریجی) سه‌ره‌ڕای تێگه‌یشتنیان له‌یه‌ک که‌‌ به‌ زمانی سه‌ربه‌خۆ داده‌نرێن له‌به‌ر ئه‌وه‌یه‌ چونکه‌‌ هه‌ر سێ زمان، سێ زمانی ستانداردی خاوه‌ن ڕێنووس و کتێبی ڕێزمان و ئه‌ده‌بیاتی تایبه‌ت به‌ خۆیان هه‌یه‌، سه‌ر به‌ سێ ده‌وڵه‌تی نه‌ته‌وه‌یی جیاوازن و ئاخێوه‌رانیشیان زمانه‌کانیان به‌ زمانی سه‌ربه‌خۆ ده‌زانن. </a:t>
            </a:r>
            <a:br>
              <a:rPr lang="ar-IQ" altLang="en-US" smtClean="0">
                <a:ea typeface="Majalla UI"/>
              </a:rPr>
            </a:br>
            <a:endParaRPr lang="en-GB" altLang="en-US" smtClean="0"/>
          </a:p>
        </p:txBody>
      </p:sp>
    </p:spTree>
    <p:extLst>
      <p:ext uri="{BB962C8B-B14F-4D97-AF65-F5344CB8AC3E}">
        <p14:creationId xmlns:p14="http://schemas.microsoft.com/office/powerpoint/2010/main" val="27805131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5749248"/>
          </a:xfrm>
          <a:extLst/>
        </p:spPr>
        <p:txBody>
          <a:bodyPr/>
          <a:lstStyle/>
          <a:p>
            <a:pPr algn="r" rtl="1">
              <a:defRPr/>
            </a:pPr>
            <a:r>
              <a:rPr lang="ar-IQ" sz="2800" dirty="0">
                <a:solidFill>
                  <a:schemeClr val="tx1"/>
                </a:solidFill>
                <a:latin typeface="Unikurd Web" pitchFamily="34" charset="-78"/>
                <a:cs typeface="Unikurd Web" pitchFamily="34" charset="-78"/>
              </a:rPr>
              <a:t>زمانه‌کانی وه‌ک سربی و کرواتی و بۆسنه‌یی له‌ یۆگوسلاڤیای پێشوو له‌ بنه‌چه‌دا یه‌ک زمانن و به‌ باشیش له‌ یه‌ک تێده‌گه‌ن، له‌ رووی ڕێزمان و مۆرفۆلۆژی و فۆنه‌تیک و سینتاکسه‌وه ته‌واو له‌یه‌ک نزیکن،‌ به‌ڵام ئه‌مڕۆ به‌ هۆی هه‌ڵوه‌شانه‌وه‌ی یۆگوسلاڤیا و تێکچوونی ڕه‌وشی سیاسی نێوانیان و جیاوازی پێکهاتی دینی و کولتوری نێوانیان، هه‌ر یه‌ک له‌ ئاخێوه‌رانی ئه‌و زمانانه‌  که‌ له‌ پێشدا یه‌ک زمان بوون به‌ ناوی زمانی سربی-  کرواتی.</a:t>
            </a:r>
            <a:br>
              <a:rPr lang="ar-IQ" sz="2800" dirty="0">
                <a:solidFill>
                  <a:schemeClr val="tx1"/>
                </a:solidFill>
                <a:latin typeface="Unikurd Web" pitchFamily="34" charset="-78"/>
                <a:cs typeface="Unikurd Web" pitchFamily="34" charset="-78"/>
              </a:rPr>
            </a:br>
            <a:r>
              <a:rPr lang="ar-IQ" sz="2800" dirty="0">
                <a:solidFill>
                  <a:schemeClr val="tx1"/>
                </a:solidFill>
                <a:latin typeface="Unikurd Web" pitchFamily="34" charset="-78"/>
                <a:cs typeface="Unikurd Web" pitchFamily="34" charset="-78"/>
              </a:rPr>
              <a:t>ئه‌مڕۆ بوون به‌ ‌ زمانی سه‌ربه‌خۆ و نه‌ته‌وه‌ی سه‌ربه‌خۆ و ده‌وڵه‌تی نه‌ته‌وه‌یی </a:t>
            </a:r>
            <a:r>
              <a:rPr lang="ar-IQ" sz="2800" dirty="0" smtClean="0">
                <a:solidFill>
                  <a:schemeClr val="tx1"/>
                </a:solidFill>
                <a:latin typeface="Unikurd Web" pitchFamily="34" charset="-78"/>
                <a:cs typeface="Unikurd Web" pitchFamily="34" charset="-78"/>
              </a:rPr>
              <a:t>سه‌ربه‌خۆ.</a:t>
            </a:r>
            <a:br>
              <a:rPr lang="ar-IQ" sz="2800" dirty="0" smtClean="0">
                <a:solidFill>
                  <a:schemeClr val="tx1"/>
                </a:solidFill>
                <a:latin typeface="Unikurd Web" pitchFamily="34" charset="-78"/>
                <a:cs typeface="Unikurd Web" pitchFamily="34" charset="-78"/>
              </a:rPr>
            </a:br>
            <a:endParaRPr lang="en-GB" sz="2800" dirty="0">
              <a:solidFill>
                <a:schemeClr val="tx1"/>
              </a:solidFill>
              <a:latin typeface="Unikurd Web" pitchFamily="34" charset="-78"/>
              <a:cs typeface="Unikurd Web" pitchFamily="34" charset="-78"/>
            </a:endParaRPr>
          </a:p>
        </p:txBody>
      </p:sp>
    </p:spTree>
    <p:extLst>
      <p:ext uri="{BB962C8B-B14F-4D97-AF65-F5344CB8AC3E}">
        <p14:creationId xmlns:p14="http://schemas.microsoft.com/office/powerpoint/2010/main" val="27403140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6</TotalTime>
  <Words>215</Words>
  <Application>Microsoft Office PowerPoint</Application>
  <PresentationFormat>On-screen Show (4:3)</PresentationFormat>
  <Paragraphs>14</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Soran-Template</vt:lpstr>
      <vt:lpstr>زارە کوردییەکان</vt:lpstr>
      <vt:lpstr>3ـ جیاوازى وشەیى:   هەندێک دیالێکت هەن کە وشەگەلێک بەکاردەهێنن لە شێوەزارەکانى دیدا بەکارناهێنرێت، وەک ئەو وشە جیاوازانەی کە لە نێوان شێوەزاری کرمانجی باکوور و ناوەڕاستیی کوردی هەیە. بۆ نمونە: کەڤر لە کرمانجی باکوور لە ناوەڕاست پێێ دەگوترێ: بەرد.      </vt:lpstr>
      <vt:lpstr>چۆن زمان لە دیالێکت جودا دەکرێتەوە؟</vt:lpstr>
      <vt:lpstr>ب- جیاوازی پێکهاتی زمانی  واته‌ ئه‌گه‌ر پێکهاته‌ زمانییه‌که‌ له‌یه‌ک نزیک بوو یان وه‌ک یه‌ک بوو، ئه‌وا دوو له‌هجه‌ی زمانێکه‌، ئه‌گه‌ر له‌یه‌ک دوور بوون ئه‌وا دوو زمانن. ئه‌م پێوه‌ره‌ بۆ جیا کردنه‌وه‌ی هه‌ندێک زمان له‌یه‌کدی راسته‌، وه‌ک کوردی و تورکی و کوردی و عه‌ره‌بی، یان ئینگلیزی و چینی که‌ به‌ پێکهاتی‌ زمانی و به‌ وشه‌ و زاراوه‌ و موفره‌دات و ڕێنووسیش ته‌واو له‌یه‌ک دوورن‌، به‌ڵام بۆ هه‌ندێک زمانی دی ئه‌م پێوه‌ره‌ش سه‌رکه‌وتو نییه‌. سوێدی و نه‌رویجی و دانیمارکی له‌ رووی پێکهاتی زمانه‌وه‌ زۆر له‌یه‌ک نزیکن، به‌ڵام ناکرێ به ‌له‌هجه‌ دابنرێن، ئه‌مانه‌ زمانی سه‌ربه‌خۆن، یان کرواتی و سربی و بۆسنی له‌ رووی پێکهاتی زمانه‌وه‌ ته‌واو وه‌ک یه‌کن، به‌ڵام ئه‌مڕۆ به‌ سێ زمانی سه‌ربه‌خۆ داده‌نرێن. هیندی و ئوردو و پونجابی  چ له‌ رووی پێکهاتی زمانییه‌وه‌ چ له‌ رووی وشه‌وه‌ زۆر له‌یه‌ک نزیکن، به‌ڵام ئه‌مانه‌ له‌ واقیعدا زمانی جیاوازن.     </vt:lpstr>
      <vt:lpstr>پێوەری جوداکردنەوەی زمان لە لەهجە پێوەری زمانەوانی نییە بەڵکو پێوەری نەتەوەیی و کۆمەڵایەتی و سیاسی و کولتوری و ئەتنیکییە. </vt:lpstr>
      <vt:lpstr>زمانه‌کانی وه‌ک سربی و کرواتی و بۆسنه‌یی له‌ یۆگوسلاڤیای پێشوو له‌ بنه‌چه‌دا یه‌ک زمانن و به‌ باشیش له‌ یه‌ک تێده‌گه‌ن، له‌ رووی ڕێزمان و مۆرفۆلۆژی و فۆنه‌تیک و سینتاکسه‌وه ته‌واو له‌یه‌ک نزیکن،‌ به‌ڵام ئه‌مڕۆ به‌ هۆی هه‌ڵوه‌شانه‌وه‌ی یۆگوسلاڤیا و تێکچوونی ڕه‌وشی سیاسی نێوانیان و جیاوازی پێکهاتی دینی و کولتوری نێوانیان، هه‌ر یه‌ک له‌ ئاخێوه‌رانی ئه‌و زمانانه‌  که‌ له‌ پێشدا یه‌ک زمان بوون به‌ ناوی زمانی سربی-  کرواتی. ئه‌مڕۆ بوون به‌ ‌ زمانی سه‌ربه‌خۆ و نه‌ته‌وه‌ی سه‌ربه‌خۆ و ده‌وڵه‌تی نه‌ته‌وه‌یی سه‌ربه‌خۆ.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Sudad Rasool</cp:lastModifiedBy>
  <cp:revision>3</cp:revision>
  <dcterms:created xsi:type="dcterms:W3CDTF">2014-11-02T06:25:24Z</dcterms:created>
  <dcterms:modified xsi:type="dcterms:W3CDTF">2014-11-09T20:07:10Z</dcterms:modified>
</cp:coreProperties>
</file>