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7" r:id="rId2"/>
    <p:sldId id="259" r:id="rId3"/>
    <p:sldId id="260" r:id="rId4"/>
    <p:sldId id="261" r:id="rId5"/>
    <p:sldId id="262" r:id="rId6"/>
    <p:sldId id="263"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1" autoAdjust="0"/>
    <p:restoredTop sz="94622" autoAdjust="0"/>
  </p:normalViewPr>
  <p:slideViewPr>
    <p:cSldViewPr showGuides="1">
      <p:cViewPr>
        <p:scale>
          <a:sx n="70" d="100"/>
          <a:sy n="70" d="100"/>
        </p:scale>
        <p:origin x="-1272" y="-6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C10B6FA-EBD7-48AF-BE20-4A570ACC0BA5}" type="datetimeFigureOut">
              <a:rPr lang="en-GB" smtClean="0"/>
              <a:pPr/>
              <a:t>09/11/2014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0FE2E7F-73FE-47EE-806A-635CAE55F679}" type="slidenum">
              <a:rPr lang="en-GB" smtClean="0"/>
              <a:pPr/>
              <a:t>‹#›</a:t>
            </a:fld>
            <a:endParaRPr lang="en-GB"/>
          </a:p>
        </p:txBody>
      </p:sp>
    </p:spTree>
    <p:extLst>
      <p:ext uri="{BB962C8B-B14F-4D97-AF65-F5344CB8AC3E}">
        <p14:creationId xmlns:p14="http://schemas.microsoft.com/office/powerpoint/2010/main" val="27591594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Module Name</a:t>
            </a:r>
            <a:endParaRPr lang="en-GB" dirty="0"/>
          </a:p>
        </p:txBody>
      </p:sp>
      <p:sp>
        <p:nvSpPr>
          <p:cNvPr id="3" name="Text Placeholder 2"/>
          <p:cNvSpPr>
            <a:spLocks noGrp="1"/>
          </p:cNvSpPr>
          <p:nvPr>
            <p:ph type="body" idx="1" hasCustomPrompt="1"/>
          </p:nvPr>
        </p:nvSpPr>
        <p:spPr>
          <a:xfrm>
            <a:off x="457200" y="5562600"/>
            <a:ext cx="4040188" cy="581602"/>
          </a:xfrm>
        </p:spPr>
        <p:txBody>
          <a:bodyPr anchor="b"/>
          <a:lstStyle>
            <a:lvl1pPr marL="0" indent="0">
              <a:buNone/>
              <a:defRPr sz="24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By Lecturer Name</a:t>
            </a:r>
          </a:p>
        </p:txBody>
      </p:sp>
      <p:sp>
        <p:nvSpPr>
          <p:cNvPr id="5" name="Text Placeholder 4"/>
          <p:cNvSpPr>
            <a:spLocks noGrp="1"/>
          </p:cNvSpPr>
          <p:nvPr>
            <p:ph type="body" sz="quarter" idx="3" hasCustomPrompt="1"/>
          </p:nvPr>
        </p:nvSpPr>
        <p:spPr>
          <a:xfrm>
            <a:off x="4645025" y="1535112"/>
            <a:ext cx="4041775" cy="903287"/>
          </a:xfrm>
        </p:spPr>
        <p:txBody>
          <a:bodyPr anchor="b">
            <a:normAutofit/>
          </a:bodyPr>
          <a:lstStyle>
            <a:lvl1pPr marL="0" indent="0">
              <a:buNone/>
              <a:defRPr sz="3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Lecture Topic</a:t>
            </a:r>
          </a:p>
        </p:txBody>
      </p:sp>
      <p:sp>
        <p:nvSpPr>
          <p:cNvPr id="6" name="Content Placeholder 5"/>
          <p:cNvSpPr>
            <a:spLocks noGrp="1"/>
          </p:cNvSpPr>
          <p:nvPr>
            <p:ph sz="quarter" idx="4" hasCustomPrompt="1"/>
          </p:nvPr>
        </p:nvSpPr>
        <p:spPr>
          <a:xfrm>
            <a:off x="4645025" y="2514599"/>
            <a:ext cx="4041775" cy="3611563"/>
          </a:xfrm>
        </p:spPr>
        <p:txBody>
          <a:bodyPr/>
          <a:lstStyle>
            <a:lvl1pPr marL="0" indent="0">
              <a:buNone/>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Add Text or Image</a:t>
            </a:r>
          </a:p>
        </p:txBody>
      </p:sp>
      <p:sp>
        <p:nvSpPr>
          <p:cNvPr id="9" name="Slide Number Placeholder 8"/>
          <p:cNvSpPr>
            <a:spLocks noGrp="1"/>
          </p:cNvSpPr>
          <p:nvPr>
            <p:ph type="sldNum" sz="quarter" idx="12"/>
          </p:nvPr>
        </p:nvSpPr>
        <p:spPr/>
        <p:txBody>
          <a:bodyPr/>
          <a:lstStyle/>
          <a:p>
            <a:fld id="{81A63BC6-9427-4AB1-9291-243FEAA6D7C6}" type="slidenum">
              <a:rPr lang="en-GB" smtClean="0"/>
              <a:pPr/>
              <a:t>‹#›</a:t>
            </a:fld>
            <a:endParaRPr lang="en-GB"/>
          </a:p>
        </p:txBody>
      </p:sp>
      <p:pic>
        <p:nvPicPr>
          <p:cNvPr id="1026" name="Picture 2" descr="C:\Users\Admin\Desktop\Logo-V7-No-Background.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77484" y="1571545"/>
            <a:ext cx="3465916" cy="39910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46737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781C0F97-348B-46A2-84FE-EBA07D71BB30}" type="slidenum">
              <a:rPr lang="en-GB" smtClean="0"/>
              <a:pPr/>
              <a:t>‹#›</a:t>
            </a:fld>
            <a:endParaRPr lang="en-GB"/>
          </a:p>
        </p:txBody>
      </p:sp>
      <p:pic>
        <p:nvPicPr>
          <p:cNvPr id="8" name="Picture 2" descr="C:\Users\Admin\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43736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860425" indent="0">
              <a:defRPr/>
            </a:lvl1pPr>
          </a:lstStyle>
          <a:p>
            <a:r>
              <a:rPr lang="en-US" smtClean="0"/>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sz="quarter" idx="12"/>
          </p:nvPr>
        </p:nvSpPr>
        <p:spPr/>
        <p:txBody>
          <a:bodyPr/>
          <a:lstStyle/>
          <a:p>
            <a:fld id="{781C0F97-348B-46A2-84FE-EBA07D71BB30}" type="slidenum">
              <a:rPr lang="en-GB" smtClean="0"/>
              <a:pPr/>
              <a:t>‹#›</a:t>
            </a:fld>
            <a:endParaRPr lang="en-GB"/>
          </a:p>
        </p:txBody>
      </p:sp>
      <p:pic>
        <p:nvPicPr>
          <p:cNvPr id="7" name="Picture 2" descr="C:\Users\Admin\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63041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sz="quarter" idx="12"/>
          </p:nvPr>
        </p:nvSpPr>
        <p:spPr/>
        <p:txBody>
          <a:bodyPr/>
          <a:lstStyle/>
          <a:p>
            <a:fld id="{781C0F97-348B-46A2-84FE-EBA07D71BB30}" type="slidenum">
              <a:rPr lang="en-GB" smtClean="0"/>
              <a:pPr/>
              <a:t>‹#›</a:t>
            </a:fld>
            <a:endParaRPr lang="en-GB"/>
          </a:p>
        </p:txBody>
      </p:sp>
      <p:pic>
        <p:nvPicPr>
          <p:cNvPr id="7" name="Picture 2" descr="C:\Users\Admin\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6087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857250" indent="0">
              <a:defRPr/>
            </a:lvl1pPr>
          </a:lstStyle>
          <a:p>
            <a:r>
              <a:rPr lang="en-US"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sz="quarter" idx="12"/>
          </p:nvPr>
        </p:nvSpPr>
        <p:spPr/>
        <p:txBody>
          <a:bodyPr/>
          <a:lstStyle/>
          <a:p>
            <a:fld id="{781C0F97-348B-46A2-84FE-EBA07D71BB30}" type="slidenum">
              <a:rPr lang="en-GB" smtClean="0"/>
              <a:pPr/>
              <a:t>‹#›</a:t>
            </a:fld>
            <a:endParaRPr lang="en-GB"/>
          </a:p>
        </p:txBody>
      </p:sp>
      <p:pic>
        <p:nvPicPr>
          <p:cNvPr id="5122" name="Picture 2" descr="C:\Users\Admin\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12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marL="633413" indent="0">
              <a:defRPr/>
            </a:lvl1pPr>
          </a:lstStyle>
          <a:p>
            <a:r>
              <a:rPr lang="en-US" smtClean="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6" name="Slide Number Placeholder 5"/>
          <p:cNvSpPr>
            <a:spLocks noGrp="1"/>
          </p:cNvSpPr>
          <p:nvPr>
            <p:ph type="sldNum" sz="quarter" idx="12"/>
          </p:nvPr>
        </p:nvSpPr>
        <p:spPr/>
        <p:txBody>
          <a:bodyPr/>
          <a:lstStyle/>
          <a:p>
            <a:fld id="{781C0F97-348B-46A2-84FE-EBA07D71BB30}" type="slidenum">
              <a:rPr lang="en-GB" smtClean="0"/>
              <a:pPr/>
              <a:t>‹#›</a:t>
            </a:fld>
            <a:endParaRPr lang="en-GB"/>
          </a:p>
        </p:txBody>
      </p:sp>
      <p:pic>
        <p:nvPicPr>
          <p:cNvPr id="8" name="Picture 2" descr="C:\Users\Admin\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52358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marL="574675" indent="0" algn="l">
              <a:defRPr sz="4000" b="1" cap="all"/>
            </a:lvl1pPr>
          </a:lstStyle>
          <a:p>
            <a:r>
              <a:rPr lang="en-US"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781C0F97-348B-46A2-84FE-EBA07D71BB30}" type="slidenum">
              <a:rPr lang="en-GB" smtClean="0"/>
              <a:pPr/>
              <a:t>‹#›</a:t>
            </a:fld>
            <a:endParaRPr lang="en-GB"/>
          </a:p>
        </p:txBody>
      </p:sp>
      <p:pic>
        <p:nvPicPr>
          <p:cNvPr id="7" name="Picture 2" descr="C:\Users\Admin\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3823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860425" indent="0">
              <a:defRPr/>
            </a:lvl1pPr>
          </a:lstStyle>
          <a:p>
            <a:r>
              <a:rPr lang="en-US" smtClean="0"/>
              <a:t>Click to edit Master title style</a:t>
            </a:r>
            <a:endParaRPr lang="en-GB"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Slide Number Placeholder 6"/>
          <p:cNvSpPr>
            <a:spLocks noGrp="1"/>
          </p:cNvSpPr>
          <p:nvPr>
            <p:ph type="sldNum" sz="quarter" idx="12"/>
          </p:nvPr>
        </p:nvSpPr>
        <p:spPr/>
        <p:txBody>
          <a:bodyPr/>
          <a:lstStyle/>
          <a:p>
            <a:fld id="{781C0F97-348B-46A2-84FE-EBA07D71BB30}" type="slidenum">
              <a:rPr lang="en-GB" smtClean="0"/>
              <a:pPr/>
              <a:t>‹#›</a:t>
            </a:fld>
            <a:endParaRPr lang="en-GB"/>
          </a:p>
        </p:txBody>
      </p:sp>
      <p:pic>
        <p:nvPicPr>
          <p:cNvPr id="8" name="Picture 2" descr="C:\Users\Admin\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63746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860425" indent="0">
              <a:defRPr/>
            </a:lvl1pPr>
          </a:lstStyle>
          <a:p>
            <a:r>
              <a:rPr lang="en-US" smtClean="0"/>
              <a:t>Click to edit Master title style</a:t>
            </a:r>
            <a:endParaRPr lang="en-GB"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9" name="Slide Number Placeholder 8"/>
          <p:cNvSpPr>
            <a:spLocks noGrp="1"/>
          </p:cNvSpPr>
          <p:nvPr>
            <p:ph type="sldNum" sz="quarter" idx="12"/>
          </p:nvPr>
        </p:nvSpPr>
        <p:spPr/>
        <p:txBody>
          <a:bodyPr/>
          <a:lstStyle/>
          <a:p>
            <a:fld id="{781C0F97-348B-46A2-84FE-EBA07D71BB30}" type="slidenum">
              <a:rPr lang="en-GB" smtClean="0"/>
              <a:pPr/>
              <a:t>‹#›</a:t>
            </a:fld>
            <a:endParaRPr lang="en-GB"/>
          </a:p>
        </p:txBody>
      </p:sp>
      <p:pic>
        <p:nvPicPr>
          <p:cNvPr id="10" name="Picture 2" descr="C:\Users\Admin\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03341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860425" indent="0">
              <a:defRPr/>
            </a:lvl1pPr>
          </a:lstStyle>
          <a:p>
            <a:r>
              <a:rPr lang="en-US" smtClean="0"/>
              <a:t>Click to edit Master title style</a:t>
            </a:r>
            <a:endParaRPr lang="en-GB" dirty="0"/>
          </a:p>
        </p:txBody>
      </p:sp>
      <p:sp>
        <p:nvSpPr>
          <p:cNvPr id="5" name="Slide Number Placeholder 4"/>
          <p:cNvSpPr>
            <a:spLocks noGrp="1"/>
          </p:cNvSpPr>
          <p:nvPr>
            <p:ph type="sldNum" sz="quarter" idx="12"/>
          </p:nvPr>
        </p:nvSpPr>
        <p:spPr/>
        <p:txBody>
          <a:bodyPr/>
          <a:lstStyle/>
          <a:p>
            <a:fld id="{781C0F97-348B-46A2-84FE-EBA07D71BB30}" type="slidenum">
              <a:rPr lang="en-GB" smtClean="0"/>
              <a:pPr/>
              <a:t>‹#›</a:t>
            </a:fld>
            <a:endParaRPr lang="en-GB"/>
          </a:p>
        </p:txBody>
      </p:sp>
      <p:pic>
        <p:nvPicPr>
          <p:cNvPr id="6" name="Picture 2" descr="C:\Users\Admin\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08956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81C0F97-348B-46A2-84FE-EBA07D71BB30}" type="slidenum">
              <a:rPr lang="en-GB" smtClean="0"/>
              <a:pPr/>
              <a:t>‹#›</a:t>
            </a:fld>
            <a:endParaRPr lang="en-GB"/>
          </a:p>
        </p:txBody>
      </p:sp>
      <p:pic>
        <p:nvPicPr>
          <p:cNvPr id="5" name="Picture 2" descr="C:\Users\Admin\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50574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marL="977900" indent="0" algn="l">
              <a:defRPr sz="2000" b="1"/>
            </a:lvl1pPr>
          </a:lstStyle>
          <a:p>
            <a:r>
              <a:rPr lang="en-US" smtClean="0"/>
              <a:t>Click to edit Master title style</a:t>
            </a:r>
            <a:endParaRPr lang="en-GB"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781C0F97-348B-46A2-84FE-EBA07D71BB30}" type="slidenum">
              <a:rPr lang="en-GB" smtClean="0"/>
              <a:pPr/>
              <a:t>‹#›</a:t>
            </a:fld>
            <a:endParaRPr lang="en-GB"/>
          </a:p>
        </p:txBody>
      </p:sp>
      <p:pic>
        <p:nvPicPr>
          <p:cNvPr id="8" name="Picture 2" descr="C:\Users\Admin\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74007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hyperlink" Target="http://www.soran.edu.iq/" TargetMode="Externa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148" name="Picture 4" descr="C:\Users\Admin\Desktop\icons\powerpoint background.jpeg"/>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8520" y="5562600"/>
            <a:ext cx="9144000" cy="132227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4000">
                <a:solidFill>
                  <a:schemeClr val="tx1">
                    <a:tint val="75000"/>
                  </a:schemeClr>
                </a:solidFill>
              </a:defRPr>
            </a:lvl1pPr>
          </a:lstStyle>
          <a:p>
            <a:fld id="{81A63BC6-9427-4AB1-9291-243FEAA6D7C6}" type="slidenum">
              <a:rPr lang="en-GB" smtClean="0"/>
              <a:pPr/>
              <a:t>‹#›</a:t>
            </a:fld>
            <a:endParaRPr lang="en-GB" dirty="0"/>
          </a:p>
        </p:txBody>
      </p:sp>
      <p:pic>
        <p:nvPicPr>
          <p:cNvPr id="6149" name="Picture 5"/>
          <p:cNvPicPr>
            <a:picLocks noChangeAspect="1" noChangeArrowheads="1"/>
          </p:cNvPicPr>
          <p:nvPr/>
        </p:nvPicPr>
        <p:blipFill>
          <a:blip r:embed="rId15">
            <a:extLst>
              <a:ext uri="{28A0092B-C50C-407E-A947-70E740481C1C}">
                <a14:useLocalDpi xmlns:a14="http://schemas.microsoft.com/office/drawing/2010/main" val="0"/>
              </a:ext>
            </a:extLst>
          </a:blip>
          <a:stretch>
            <a:fillRect/>
          </a:stretch>
        </p:blipFill>
        <p:spPr bwMode="auto">
          <a:xfrm>
            <a:off x="5606934" y="609600"/>
            <a:ext cx="7042266" cy="7042266"/>
          </a:xfrm>
          <a:prstGeom prst="rect">
            <a:avLst/>
          </a:prstGeom>
          <a:noFill/>
          <a:extLst>
            <a:ext uri="{909E8E84-426E-40DD-AFC4-6F175D3DCCD1}">
              <a14:hiddenFill xmlns:a14="http://schemas.microsoft.com/office/drawing/2010/main">
                <a:solidFill>
                  <a:srgbClr val="FFFFFF"/>
                </a:solidFill>
              </a14:hiddenFill>
            </a:ext>
          </a:extLst>
        </p:spPr>
      </p:pic>
      <p:sp>
        <p:nvSpPr>
          <p:cNvPr id="9" name="Date Placeholder 6"/>
          <p:cNvSpPr>
            <a:spLocks noGrp="1"/>
          </p:cNvSpPr>
          <p:nvPr>
            <p:ph type="dt" sz="half" idx="2"/>
          </p:nvPr>
        </p:nvSpPr>
        <p:spPr>
          <a:xfrm>
            <a:off x="4114800" y="6356283"/>
            <a:ext cx="2133600" cy="377891"/>
          </a:xfrm>
          <a:prstGeom prst="rect">
            <a:avLst/>
          </a:prstGeom>
          <a:solidFill>
            <a:schemeClr val="accent1">
              <a:alpha val="21000"/>
            </a:schemeClr>
          </a:solidFill>
        </p:spPr>
        <p:txBody>
          <a:bodyPr/>
          <a:lstStyle>
            <a:lvl1pPr>
              <a:defRPr>
                <a:solidFill>
                  <a:schemeClr val="bg1"/>
                </a:solidFill>
              </a:defRPr>
            </a:lvl1pPr>
          </a:lstStyle>
          <a:p>
            <a:endParaRPr lang="en-GB" dirty="0"/>
          </a:p>
        </p:txBody>
      </p:sp>
      <p:sp>
        <p:nvSpPr>
          <p:cNvPr id="10" name="TextBox 9"/>
          <p:cNvSpPr txBox="1"/>
          <p:nvPr/>
        </p:nvSpPr>
        <p:spPr>
          <a:xfrm>
            <a:off x="457200" y="6400800"/>
            <a:ext cx="1893403" cy="369332"/>
          </a:xfrm>
          <a:prstGeom prst="rect">
            <a:avLst/>
          </a:prstGeom>
          <a:noFill/>
        </p:spPr>
        <p:txBody>
          <a:bodyPr wrap="none" rtlCol="0">
            <a:spAutoFit/>
          </a:bodyPr>
          <a:lstStyle/>
          <a:p>
            <a:r>
              <a:rPr lang="en-US" dirty="0" smtClean="0">
                <a:effectLst>
                  <a:outerShdw blurRad="38100" dist="38100" dir="2700000" algn="tl">
                    <a:srgbClr val="000000">
                      <a:alpha val="43137"/>
                    </a:srgbClr>
                  </a:outerShdw>
                </a:effectLst>
                <a:hlinkClick r:id="rId16"/>
              </a:rPr>
              <a:t>www.soran.edu.iq</a:t>
            </a:r>
            <a:endParaRPr lang="en-GB"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075083826"/>
      </p:ext>
    </p:extLst>
  </p:cSld>
  <p:clrMap bg1="lt1" tx1="dk1" bg2="lt2" tx2="dk2" accent1="accent1" accent2="accent2" accent3="accent3" accent4="accent4" accent5="accent5" accent6="accent6" hlink="hlink" folHlink="folHlink"/>
  <p:sldLayoutIdLst>
    <p:sldLayoutId id="2147483653" r:id="rId1"/>
    <p:sldLayoutId id="2147483673" r:id="rId2"/>
    <p:sldLayoutId id="2147483672"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Lst>
  <p:hf hdr="0" dt="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endParaRPr lang="en-GB" dirty="0"/>
          </a:p>
        </p:txBody>
      </p:sp>
      <p:sp>
        <p:nvSpPr>
          <p:cNvPr id="12" name="Text Placeholder 11"/>
          <p:cNvSpPr>
            <a:spLocks noGrp="1"/>
          </p:cNvSpPr>
          <p:nvPr>
            <p:ph type="body" idx="1"/>
          </p:nvPr>
        </p:nvSpPr>
        <p:spPr/>
        <p:txBody>
          <a:bodyPr/>
          <a:lstStyle/>
          <a:p>
            <a:endParaRPr lang="en-GB"/>
          </a:p>
        </p:txBody>
      </p:sp>
      <p:sp>
        <p:nvSpPr>
          <p:cNvPr id="13" name="Text Placeholder 12"/>
          <p:cNvSpPr>
            <a:spLocks noGrp="1"/>
          </p:cNvSpPr>
          <p:nvPr>
            <p:ph type="body" sz="quarter" idx="3"/>
          </p:nvPr>
        </p:nvSpPr>
        <p:spPr/>
        <p:txBody>
          <a:bodyPr/>
          <a:lstStyle/>
          <a:p>
            <a:endParaRPr lang="en-GB"/>
          </a:p>
        </p:txBody>
      </p:sp>
      <p:sp>
        <p:nvSpPr>
          <p:cNvPr id="14" name="Content Placeholder 13"/>
          <p:cNvSpPr>
            <a:spLocks noGrp="1"/>
          </p:cNvSpPr>
          <p:nvPr>
            <p:ph sz="quarter" idx="4"/>
          </p:nvPr>
        </p:nvSpPr>
        <p:spPr/>
        <p:txBody>
          <a:bodyPr/>
          <a:lstStyle/>
          <a:p>
            <a:endParaRPr lang="en-GB" dirty="0"/>
          </a:p>
        </p:txBody>
      </p:sp>
      <p:sp>
        <p:nvSpPr>
          <p:cNvPr id="7" name="Slide Number Placeholder 6"/>
          <p:cNvSpPr>
            <a:spLocks noGrp="1"/>
          </p:cNvSpPr>
          <p:nvPr>
            <p:ph type="sldNum" sz="quarter" idx="12"/>
          </p:nvPr>
        </p:nvSpPr>
        <p:spPr/>
        <p:txBody>
          <a:bodyPr/>
          <a:lstStyle/>
          <a:p>
            <a:fld id="{81A63BC6-9427-4AB1-9291-243FEAA6D7C6}" type="slidenum">
              <a:rPr lang="en-GB" smtClean="0"/>
              <a:pPr/>
              <a:t>1</a:t>
            </a:fld>
            <a:endParaRPr lang="en-GB"/>
          </a:p>
        </p:txBody>
      </p:sp>
    </p:spTree>
    <p:extLst>
      <p:ext uri="{BB962C8B-B14F-4D97-AF65-F5344CB8AC3E}">
        <p14:creationId xmlns:p14="http://schemas.microsoft.com/office/powerpoint/2010/main" val="27078400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Title 1"/>
          <p:cNvSpPr>
            <a:spLocks noGrp="1"/>
          </p:cNvSpPr>
          <p:nvPr>
            <p:ph type="title"/>
          </p:nvPr>
        </p:nvSpPr>
        <p:spPr/>
        <p:txBody>
          <a:bodyPr>
            <a:normAutofit fontScale="90000"/>
          </a:bodyPr>
          <a:lstStyle/>
          <a:p>
            <a:pPr algn="ctr" eaLnBrk="1" hangingPunct="1"/>
            <a:r>
              <a:rPr lang="ar-IQ" altLang="en-US" smtClean="0">
                <a:latin typeface="Unikurd Web" pitchFamily="34" charset="-78"/>
                <a:cs typeface="Unikurd Web" pitchFamily="34" charset="-78"/>
              </a:rPr>
              <a:t>یوجین نیدا لەبارەی پەیوەندی زمان و کولتوورەوە</a:t>
            </a:r>
            <a:endParaRPr lang="en-GB" altLang="en-US" smtClean="0">
              <a:latin typeface="Unikurd Web" pitchFamily="34" charset="-78"/>
              <a:cs typeface="Unikurd Web" pitchFamily="34" charset="-78"/>
            </a:endParaRPr>
          </a:p>
        </p:txBody>
      </p:sp>
      <p:sp>
        <p:nvSpPr>
          <p:cNvPr id="136195" name="Content Placeholder 2"/>
          <p:cNvSpPr>
            <a:spLocks noGrp="1"/>
          </p:cNvSpPr>
          <p:nvPr>
            <p:ph idx="1"/>
          </p:nvPr>
        </p:nvSpPr>
        <p:spPr/>
        <p:txBody>
          <a:bodyPr/>
          <a:lstStyle/>
          <a:p>
            <a:pPr marL="0" indent="0" algn="r" rtl="1" eaLnBrk="1" hangingPunct="1">
              <a:buFont typeface="Wingdings 2" pitchFamily="18" charset="2"/>
              <a:buNone/>
            </a:pPr>
            <a:endParaRPr lang="ar-IQ" altLang="en-US" sz="2400" dirty="0" smtClean="0">
              <a:latin typeface="Unikurd Web" pitchFamily="34" charset="-78"/>
              <a:cs typeface="Unikurd Web" pitchFamily="34" charset="-78"/>
            </a:endParaRPr>
          </a:p>
          <a:p>
            <a:pPr marL="0" indent="0" algn="r" rtl="1" eaLnBrk="1" hangingPunct="1">
              <a:buFont typeface="Wingdings 2" pitchFamily="18" charset="2"/>
              <a:buNone/>
            </a:pPr>
            <a:endParaRPr lang="ar-IQ" altLang="en-US" sz="2400" dirty="0">
              <a:latin typeface="Unikurd Web" pitchFamily="34" charset="-78"/>
              <a:cs typeface="Unikurd Web" pitchFamily="34" charset="-78"/>
            </a:endParaRPr>
          </a:p>
          <a:p>
            <a:pPr marL="0" indent="0" algn="r" rtl="1" eaLnBrk="1" hangingPunct="1">
              <a:buFont typeface="Wingdings 2" pitchFamily="18" charset="2"/>
              <a:buNone/>
            </a:pPr>
            <a:r>
              <a:rPr lang="ar-IQ" altLang="en-US" sz="2400" dirty="0" smtClean="0">
                <a:latin typeface="Unikurd Web" pitchFamily="34" charset="-78"/>
                <a:cs typeface="Unikurd Web" pitchFamily="34" charset="-78"/>
              </a:rPr>
              <a:t>یوجین نیدا دەڵێ: </a:t>
            </a:r>
            <a:r>
              <a:rPr lang="ar-IQ" altLang="en-US" sz="2400" b="1" dirty="0" smtClean="0">
                <a:latin typeface="Unikurd Web" pitchFamily="34" charset="-78"/>
                <a:cs typeface="Unikurd Web" pitchFamily="34" charset="-78"/>
              </a:rPr>
              <a:t>زمان گرنگترین پێکهێنەری کولتوورە، زمان ئامرازێکە بۆ گەیاندنی زانیاری لەبارەی بەهاکانی کولتوورێک، بۆ ئاراستەکردنی چاڵاکی کولتوورێک، بۆ بەجێگەیاندنی مەراسیمی کولتووری جیاواز، بۆ دەربڕینی جوانناسی کولتووری وەک شیعر و پەخشان</a:t>
            </a:r>
            <a:r>
              <a:rPr lang="ar-IQ" altLang="en-US" sz="2400" dirty="0" smtClean="0">
                <a:latin typeface="Unikurd Web" pitchFamily="34" charset="-78"/>
                <a:cs typeface="Unikurd Web" pitchFamily="34" charset="-78"/>
              </a:rPr>
              <a:t>.</a:t>
            </a:r>
          </a:p>
          <a:p>
            <a:pPr marL="0" indent="0" algn="r" rtl="1" eaLnBrk="1" hangingPunct="1">
              <a:buFont typeface="Wingdings 2" pitchFamily="18" charset="2"/>
              <a:buNone/>
            </a:pPr>
            <a:r>
              <a:rPr lang="ar-IQ" altLang="en-US" sz="2400" dirty="0" smtClean="0">
                <a:latin typeface="Unikurd Web" pitchFamily="34" charset="-78"/>
                <a:cs typeface="Unikurd Web" pitchFamily="34" charset="-78"/>
              </a:rPr>
              <a:t>کەواتە کولتوور و زمان بە شێوەیەکی بنچینەیی بە یەکەوە گرێ دراون، کە زمان بەبێ کولتوور بوونی نییە، لە نێو دڵی هەر کولتوورێکیش زمان هەیە.</a:t>
            </a:r>
          </a:p>
        </p:txBody>
      </p:sp>
    </p:spTree>
    <p:extLst>
      <p:ext uri="{BB962C8B-B14F-4D97-AF65-F5344CB8AC3E}">
        <p14:creationId xmlns:p14="http://schemas.microsoft.com/office/powerpoint/2010/main" val="17751758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Title 1"/>
          <p:cNvSpPr>
            <a:spLocks noGrp="1"/>
          </p:cNvSpPr>
          <p:nvPr>
            <p:ph type="title"/>
          </p:nvPr>
        </p:nvSpPr>
        <p:spPr/>
        <p:txBody>
          <a:bodyPr/>
          <a:lstStyle/>
          <a:p>
            <a:pPr algn="ctr" eaLnBrk="1" hangingPunct="1"/>
            <a:r>
              <a:rPr lang="ar-IQ" altLang="en-US" sz="3600" smtClean="0">
                <a:latin typeface="Unikurd Web" pitchFamily="34" charset="-78"/>
                <a:cs typeface="Unikurd Web" pitchFamily="34" charset="-78"/>
              </a:rPr>
              <a:t>کولتوور و وەرگێڕان</a:t>
            </a:r>
            <a:endParaRPr lang="en-GB" altLang="en-US" sz="3600" smtClean="0">
              <a:latin typeface="Unikurd Web" pitchFamily="34" charset="-78"/>
              <a:cs typeface="Unikurd Web" pitchFamily="34" charset="-78"/>
            </a:endParaRPr>
          </a:p>
        </p:txBody>
      </p:sp>
      <p:sp>
        <p:nvSpPr>
          <p:cNvPr id="137219" name="Content Placeholder 2"/>
          <p:cNvSpPr>
            <a:spLocks noGrp="1"/>
          </p:cNvSpPr>
          <p:nvPr>
            <p:ph idx="1"/>
          </p:nvPr>
        </p:nvSpPr>
        <p:spPr/>
        <p:txBody>
          <a:bodyPr/>
          <a:lstStyle/>
          <a:p>
            <a:pPr marL="0" indent="0" algn="just" rtl="1" eaLnBrk="1" hangingPunct="1">
              <a:buFont typeface="Wingdings 2" pitchFamily="18" charset="2"/>
              <a:buNone/>
            </a:pPr>
            <a:r>
              <a:rPr lang="ar-IQ" altLang="en-US" sz="2400" smtClean="0">
                <a:latin typeface="Unikurd Web" pitchFamily="34" charset="-78"/>
                <a:cs typeface="Unikurd Web" pitchFamily="34" charset="-78"/>
              </a:rPr>
              <a:t>لە پرۆسەی وەرگێڕان، کولتوور بایەخێکی یەکجار زۆری هەیە، چونکە وەرگێران لەنێوان دوو زمان ئەنجام دەدرێ واتە دوو کولتوور.</a:t>
            </a:r>
          </a:p>
          <a:p>
            <a:pPr marL="0" indent="0" algn="just" rtl="1" eaLnBrk="1" hangingPunct="1">
              <a:buFont typeface="Wingdings 2" pitchFamily="18" charset="2"/>
              <a:buNone/>
            </a:pPr>
            <a:r>
              <a:rPr lang="ar-IQ" altLang="en-US" sz="2400" smtClean="0">
                <a:latin typeface="Unikurd Web" pitchFamily="34" charset="-78"/>
                <a:cs typeface="Unikurd Web" pitchFamily="34" charset="-78"/>
              </a:rPr>
              <a:t>تێگەیشتن لە کولتوور لە پرۆسەی وەرگێڕان یەکجار گرنگە چونکە ڕەگەزەکانی کولتوور تەئسیرێکی زۆری لە سەر شکڵپێدان و بەرهەمهێنانی دەق هەیە. بۆیە زۆر گرنگە بۆ وەرگێڕ کە شارەزایی لە ڕەهەندە کولتوورییەکانی هەردوو زمان هەبێ، بۆ ئەوەی بە باشی ناوبژی لە نێوان ئەو دوو زمانە و ئەو دوو کولتوورە بکات.</a:t>
            </a:r>
          </a:p>
        </p:txBody>
      </p:sp>
    </p:spTree>
    <p:extLst>
      <p:ext uri="{BB962C8B-B14F-4D97-AF65-F5344CB8AC3E}">
        <p14:creationId xmlns:p14="http://schemas.microsoft.com/office/powerpoint/2010/main" val="16548396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Title 1"/>
          <p:cNvSpPr>
            <a:spLocks noGrp="1"/>
          </p:cNvSpPr>
          <p:nvPr>
            <p:ph type="title"/>
          </p:nvPr>
        </p:nvSpPr>
        <p:spPr>
          <a:xfrm>
            <a:off x="1009650" y="836613"/>
            <a:ext cx="7124700" cy="5400675"/>
          </a:xfrm>
          <a:extLst/>
        </p:spPr>
        <p:txBody>
          <a:bodyPr>
            <a:normAutofit fontScale="90000"/>
          </a:bodyPr>
          <a:lstStyle/>
          <a:p>
            <a:pPr algn="r" rtl="1" eaLnBrk="1" fontAlgn="auto" hangingPunct="1">
              <a:spcAft>
                <a:spcPts val="0"/>
              </a:spcAft>
              <a:defRPr/>
            </a:pPr>
            <a:r>
              <a:rPr lang="ar-IQ" sz="2800" smtClean="0">
                <a:latin typeface="Unikurd Web" pitchFamily="34" charset="-78"/>
                <a:cs typeface="Unikurd Web" pitchFamily="34" charset="-78"/>
              </a:rPr>
              <a:t>وەرگێڕ کە مامەڵە لەگەڵ کولتوور دەکات مامەڵە لە گەڵ بیروباوڕ و سیستەمی ئەخلاقی و پێکهاتە سیاسییە – کۆمەڵایەتییەکانی ئەو کولتوورە دەکات، بۆیە وەرگێڕ دەبێ هەوڵ بدا بەسەر ئەو جیاوزاییانە زاڵ بێت.</a:t>
            </a:r>
            <a:br>
              <a:rPr lang="ar-IQ" sz="2800" smtClean="0">
                <a:latin typeface="Unikurd Web" pitchFamily="34" charset="-78"/>
                <a:cs typeface="Unikurd Web" pitchFamily="34" charset="-78"/>
              </a:rPr>
            </a:br>
            <a:r>
              <a:rPr lang="ar-IQ" sz="2800" smtClean="0">
                <a:latin typeface="Unikurd Web" pitchFamily="34" charset="-78"/>
                <a:cs typeface="Unikurd Web" pitchFamily="34" charset="-78"/>
              </a:rPr>
              <a:t> هەندێک شت لە کولتوورێک بەهای تایبەتی خۆی هەیە بەڵام لە کولتوورێكی دی هیچ بایەخێکی نییە، بۆیە وەرگێر دەبێ لەم بەینە ئەو جیاوازییە کولتوورییانە لە شوێنی شیاوی خۆی دانێ، و لە زمانی ئامانج چارەسەری بۆ بدۆزێتەوە. بۆیە وەرگێڕ لەم بەینە تەنها کاری وەرگێرانی وشە و کۆدە زمانەوانییەکان نابێت، بەڵکو دەبێ ڕۆلی یەکلاکەرەوی ئەو دوو کولتوورە بگێڕێ.</a:t>
            </a:r>
            <a:endParaRPr lang="en-GB" sz="2800" smtClean="0">
              <a:latin typeface="Unikurd Web" pitchFamily="34" charset="-78"/>
              <a:cs typeface="Unikurd Web" pitchFamily="34" charset="-78"/>
            </a:endParaRPr>
          </a:p>
        </p:txBody>
      </p:sp>
    </p:spTree>
    <p:extLst>
      <p:ext uri="{BB962C8B-B14F-4D97-AF65-F5344CB8AC3E}">
        <p14:creationId xmlns:p14="http://schemas.microsoft.com/office/powerpoint/2010/main" val="18029271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Title 1"/>
          <p:cNvSpPr>
            <a:spLocks noGrp="1"/>
          </p:cNvSpPr>
          <p:nvPr>
            <p:ph type="title"/>
          </p:nvPr>
        </p:nvSpPr>
        <p:spPr>
          <a:xfrm>
            <a:off x="1009650" y="676275"/>
            <a:ext cx="7124700" cy="5848350"/>
          </a:xfrm>
          <a:extLst/>
        </p:spPr>
        <p:txBody>
          <a:bodyPr/>
          <a:lstStyle/>
          <a:p>
            <a:pPr algn="r" rtl="1" eaLnBrk="1" fontAlgn="auto" hangingPunct="1">
              <a:spcAft>
                <a:spcPts val="0"/>
              </a:spcAft>
              <a:defRPr/>
            </a:pPr>
            <a:r>
              <a:rPr lang="ar-IQ" sz="2400" smtClean="0">
                <a:latin typeface="Unikurd Web" pitchFamily="34" charset="-78"/>
                <a:cs typeface="Unikurd Web" pitchFamily="34" charset="-78"/>
              </a:rPr>
              <a:t>بەها کولتوورییەکان زۆر بە قووڵی تێکەڵ بە دەقی زمانی سەرچاوە بووە، زۆر جار ئاسان نییە دیارکردن و دەستنیشان کردنی، بۆیە وەرگێڕ دەبێ زۆر بە چاكی و شارەزایی هەوڵ بدات مانا کولتوورییەکانی زمانی دەقی سەرچاوە بدۆزێتەوە و بیگوێزێتەوە بۆ کولتووری زمانی ئامانج. </a:t>
            </a:r>
            <a:br>
              <a:rPr lang="ar-IQ" sz="2400" smtClean="0">
                <a:latin typeface="Unikurd Web" pitchFamily="34" charset="-78"/>
                <a:cs typeface="Unikurd Web" pitchFamily="34" charset="-78"/>
              </a:rPr>
            </a:br>
            <a:r>
              <a:rPr lang="ar-IQ" sz="2400" smtClean="0">
                <a:latin typeface="Unikurd Web" pitchFamily="34" charset="-78"/>
                <a:cs typeface="Unikurd Web" pitchFamily="34" charset="-78"/>
              </a:rPr>
              <a:t/>
            </a:r>
            <a:br>
              <a:rPr lang="ar-IQ" sz="2400" smtClean="0">
                <a:latin typeface="Unikurd Web" pitchFamily="34" charset="-78"/>
                <a:cs typeface="Unikurd Web" pitchFamily="34" charset="-78"/>
              </a:rPr>
            </a:br>
            <a:r>
              <a:rPr lang="ar-IQ" sz="2400" smtClean="0">
                <a:latin typeface="Unikurd Web" pitchFamily="34" charset="-78"/>
                <a:cs typeface="Unikurd Web" pitchFamily="34" charset="-78"/>
              </a:rPr>
              <a:t>بۆ نمونە زمانی کوردی و ئینگلیزی کە هەردوو زمان سەر بە دوو کولتووری جیاوازن، ئاخێوەرانی ئەو دوو زمانە جیهانبینی و دوو پاشخانی کولتووری و کۆمەڵایەتی، و دوو بەهای کولتووری جیاوازیان هەیە، ئەم جیاوازیانە کار لەسەر زمانەکە دەکەن. بەڵام جیاوازی کوردی و عەرەبی کە هەردوو زمان سەر بە کولتوورێکی هاوبەشن کە ئیسلامە جیاوازییە کولتوورییەکانی کەمترە.</a:t>
            </a:r>
            <a:endParaRPr lang="en-GB" sz="2400" smtClean="0">
              <a:latin typeface="Unikurd Web" pitchFamily="34" charset="-78"/>
              <a:cs typeface="Unikurd Web" pitchFamily="34" charset="-78"/>
            </a:endParaRPr>
          </a:p>
        </p:txBody>
      </p:sp>
    </p:spTree>
    <p:extLst>
      <p:ext uri="{BB962C8B-B14F-4D97-AF65-F5344CB8AC3E}">
        <p14:creationId xmlns:p14="http://schemas.microsoft.com/office/powerpoint/2010/main" val="18030879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Title 1"/>
          <p:cNvSpPr>
            <a:spLocks noGrp="1"/>
          </p:cNvSpPr>
          <p:nvPr>
            <p:ph type="title"/>
          </p:nvPr>
        </p:nvSpPr>
        <p:spPr>
          <a:xfrm>
            <a:off x="1009650" y="260350"/>
            <a:ext cx="7124700" cy="1008063"/>
          </a:xfrm>
        </p:spPr>
        <p:txBody>
          <a:bodyPr/>
          <a:lstStyle/>
          <a:p>
            <a:pPr algn="ctr" rtl="1" eaLnBrk="1" hangingPunct="1"/>
            <a:r>
              <a:rPr lang="ar-IQ" altLang="en-US" sz="4000" smtClean="0">
                <a:latin typeface="Unikurd Web" pitchFamily="34" charset="-78"/>
                <a:cs typeface="Unikurd Web" pitchFamily="34" charset="-78"/>
              </a:rPr>
              <a:t>هاوتابوون </a:t>
            </a:r>
            <a:r>
              <a:rPr lang="en-GB" altLang="en-US" sz="4000" smtClean="0">
                <a:latin typeface="Unikurd Web" pitchFamily="34" charset="-78"/>
                <a:cs typeface="Unikurd Web" pitchFamily="34" charset="-78"/>
              </a:rPr>
              <a:t>Equivalence</a:t>
            </a:r>
          </a:p>
        </p:txBody>
      </p:sp>
      <p:sp>
        <p:nvSpPr>
          <p:cNvPr id="140291" name="Content Placeholder 2"/>
          <p:cNvSpPr>
            <a:spLocks noGrp="1"/>
          </p:cNvSpPr>
          <p:nvPr>
            <p:ph idx="1"/>
          </p:nvPr>
        </p:nvSpPr>
        <p:spPr>
          <a:xfrm>
            <a:off x="1009650" y="1484313"/>
            <a:ext cx="7124700" cy="4897437"/>
          </a:xfrm>
        </p:spPr>
        <p:txBody>
          <a:bodyPr/>
          <a:lstStyle/>
          <a:p>
            <a:pPr marL="0" indent="0" algn="r" rtl="1" eaLnBrk="1" hangingPunct="1">
              <a:buFont typeface="Wingdings 2" pitchFamily="18" charset="2"/>
              <a:buNone/>
            </a:pPr>
            <a:r>
              <a:rPr lang="ar-IQ" altLang="en-US" sz="2400" smtClean="0">
                <a:latin typeface="Unikurd Web" pitchFamily="34" charset="-78"/>
                <a:cs typeface="Unikurd Web" pitchFamily="34" charset="-78"/>
              </a:rPr>
              <a:t>هاوتا بوون گرنگترین بابەتی وەرگێرانە و لە هەمووانیش زیاتر مشتومڕی لەسەر کراوە، چونکە وەک دیارە لەنێوان هیچ زمانێک هاوتابوونی تەواو نییە، چونکە زمانەکان بە پێکهات و بە کولتوور لەگەڵ یەک جیاوازن. ئامانجی وەرگیڕێش لە کردەی وەرگێڕان گواستنەوەی پەیامە لە زمانی سەرچاوە بۆ ئامانج، هەر بۆیە هاوتا بوون هەموو ڕەهەندەکانی وەرگێڕان دەگرێتەوە.</a:t>
            </a:r>
          </a:p>
          <a:p>
            <a:pPr marL="0" indent="0" algn="r" rtl="1" eaLnBrk="1" hangingPunct="1">
              <a:buFont typeface="Wingdings 2" pitchFamily="18" charset="2"/>
              <a:buNone/>
            </a:pPr>
            <a:endParaRPr lang="ar-IQ" altLang="en-US" sz="2400" smtClean="0">
              <a:latin typeface="Unikurd Web" pitchFamily="34" charset="-78"/>
              <a:cs typeface="Unikurd Web" pitchFamily="34" charset="-78"/>
            </a:endParaRPr>
          </a:p>
          <a:p>
            <a:pPr marL="0" indent="0" algn="r" rtl="1" eaLnBrk="1" hangingPunct="1">
              <a:buFont typeface="Wingdings 2" pitchFamily="18" charset="2"/>
              <a:buNone/>
            </a:pPr>
            <a:r>
              <a:rPr lang="ar-IQ" altLang="en-US" sz="2400" smtClean="0">
                <a:latin typeface="Unikurd Web" pitchFamily="34" charset="-78"/>
                <a:cs typeface="Unikurd Web" pitchFamily="34" charset="-78"/>
              </a:rPr>
              <a:t>رۆمان جاکۆبسۆن </a:t>
            </a:r>
            <a:r>
              <a:rPr lang="en-GB" altLang="en-US" sz="2400" smtClean="0">
                <a:latin typeface="Unikurd Web" pitchFamily="34" charset="-78"/>
                <a:cs typeface="Unikurd Web" pitchFamily="34" charset="-78"/>
              </a:rPr>
              <a:t>Jakobson Roman </a:t>
            </a:r>
            <a:r>
              <a:rPr lang="ar-IQ" altLang="en-US" sz="2400" smtClean="0">
                <a:latin typeface="Unikurd Web" pitchFamily="34" charset="-78"/>
                <a:cs typeface="Unikurd Web" pitchFamily="34" charset="-78"/>
              </a:rPr>
              <a:t>دەڵی: </a:t>
            </a:r>
            <a:r>
              <a:rPr lang="ar-IQ" altLang="en-US" sz="2400" b="1" smtClean="0">
                <a:latin typeface="Unikurd Web" pitchFamily="34" charset="-78"/>
                <a:cs typeface="Unikurd Web" pitchFamily="34" charset="-78"/>
              </a:rPr>
              <a:t>وەک دیارە هاوتابوونی تەواو لەنێوان یەکە کۆدییەکانی دوو زماندا نییە، هەر بۆیە مەسەلەی هاوتابوون لە وەرگێران کێشەیەکی دژوارە.</a:t>
            </a:r>
          </a:p>
          <a:p>
            <a:pPr marL="0" indent="0" algn="r" rtl="1" eaLnBrk="1" hangingPunct="1">
              <a:buFont typeface="Wingdings 2" pitchFamily="18" charset="2"/>
              <a:buNone/>
            </a:pPr>
            <a:endParaRPr lang="en-GB" altLang="en-US" sz="2400" smtClean="0">
              <a:latin typeface="Unikurd Web" pitchFamily="34" charset="-78"/>
              <a:cs typeface="Unikurd Web" pitchFamily="34" charset="-78"/>
            </a:endParaRPr>
          </a:p>
        </p:txBody>
      </p:sp>
    </p:spTree>
    <p:extLst>
      <p:ext uri="{BB962C8B-B14F-4D97-AF65-F5344CB8AC3E}">
        <p14:creationId xmlns:p14="http://schemas.microsoft.com/office/powerpoint/2010/main" val="2781682752"/>
      </p:ext>
    </p:extLst>
  </p:cSld>
  <p:clrMapOvr>
    <a:masterClrMapping/>
  </p:clrMapOvr>
  <p:timing>
    <p:tnLst>
      <p:par>
        <p:cTn id="1" dur="indefinite" restart="never" nodeType="tmRoot"/>
      </p:par>
    </p:tnLst>
  </p:timing>
</p:sld>
</file>

<file path=ppt/theme/theme1.xml><?xml version="1.0" encoding="utf-8"?>
<a:theme xmlns:a="http://schemas.openxmlformats.org/drawingml/2006/main" name="Soran-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Soran-Template</Template>
  <TotalTime>2</TotalTime>
  <Words>309</Words>
  <Application>Microsoft Office PowerPoint</Application>
  <PresentationFormat>On-screen Show (4:3)</PresentationFormat>
  <Paragraphs>15</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Soran-Template</vt:lpstr>
      <vt:lpstr>PowerPoint Presentation</vt:lpstr>
      <vt:lpstr>یوجین نیدا لەبارەی پەیوەندی زمان و کولتوورەوە</vt:lpstr>
      <vt:lpstr>کولتوور و وەرگێڕان</vt:lpstr>
      <vt:lpstr>وەرگێڕ کە مامەڵە لەگەڵ کولتوور دەکات مامەڵە لە گەڵ بیروباوڕ و سیستەمی ئەخلاقی و پێکهاتە سیاسییە – کۆمەڵایەتییەکانی ئەو کولتوورە دەکات، بۆیە وەرگێڕ دەبێ هەوڵ بدا بەسەر ئەو جیاوزاییانە زاڵ بێت.  هەندێک شت لە کولتوورێک بەهای تایبەتی خۆی هەیە بەڵام لە کولتوورێكی دی هیچ بایەخێکی نییە، بۆیە وەرگێر دەبێ لەم بەینە ئەو جیاوازییە کولتوورییانە لە شوێنی شیاوی خۆی دانێ، و لە زمانی ئامانج چارەسەری بۆ بدۆزێتەوە. بۆیە وەرگێڕ لەم بەینە تەنها کاری وەرگێرانی وشە و کۆدە زمانەوانییەکان نابێت، بەڵکو دەبێ ڕۆلی یەکلاکەرەوی ئەو دوو کولتوورە بگێڕێ.</vt:lpstr>
      <vt:lpstr>بەها کولتوورییەکان زۆر بە قووڵی تێکەڵ بە دەقی زمانی سەرچاوە بووە، زۆر جار ئاسان نییە دیارکردن و دەستنیشان کردنی، بۆیە وەرگێڕ دەبێ زۆر بە چاكی و شارەزایی هەوڵ بدات مانا کولتوورییەکانی زمانی دەقی سەرچاوە بدۆزێتەوە و بیگوێزێتەوە بۆ کولتووری زمانی ئامانج.   بۆ نمونە زمانی کوردی و ئینگلیزی کە هەردوو زمان سەر بە دوو کولتووری جیاوازن، ئاخێوەرانی ئەو دوو زمانە جیهانبینی و دوو پاشخانی کولتووری و کۆمەڵایەتی، و دوو بەهای کولتووری جیاوازیان هەیە، ئەم جیاوازیانە کار لەسەر زمانەکە دەکەن. بەڵام جیاوازی کوردی و عەرەبی کە هەردوو زمان سەر بە کولتوورێکی هاوبەشن کە ئیسلامە جیاوازییە کولتوورییەکانی کەمترە.</vt:lpstr>
      <vt:lpstr>هاوتابوون Equivalence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D.Kurdish</dc:creator>
  <cp:lastModifiedBy>Sudad Rasool</cp:lastModifiedBy>
  <cp:revision>2</cp:revision>
  <dcterms:created xsi:type="dcterms:W3CDTF">2014-11-02T06:25:24Z</dcterms:created>
  <dcterms:modified xsi:type="dcterms:W3CDTF">2014-11-09T17:18:04Z</dcterms:modified>
</cp:coreProperties>
</file>