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8" r:id="rId2"/>
    <p:sldId id="284" r:id="rId3"/>
    <p:sldId id="289" r:id="rId4"/>
    <p:sldId id="290" r:id="rId5"/>
    <p:sldId id="296" r:id="rId6"/>
    <p:sldId id="297" r:id="rId7"/>
    <p:sldId id="298" r:id="rId8"/>
    <p:sldId id="299" r:id="rId9"/>
    <p:sldId id="300" r:id="rId10"/>
    <p:sldId id="301"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147" autoAdjust="0"/>
    <p:restoredTop sz="94622" autoAdjust="0"/>
  </p:normalViewPr>
  <p:slideViewPr>
    <p:cSldViewPr showGuides="1">
      <p:cViewPr>
        <p:scale>
          <a:sx n="70" d="100"/>
          <a:sy n="70" d="100"/>
        </p:scale>
        <p:origin x="-1404" y="3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10B6FA-EBD7-48AF-BE20-4A570ACC0BA5}" type="datetimeFigureOut">
              <a:rPr lang="en-GB" smtClean="0"/>
              <a:pPr/>
              <a:t>04/11/2014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FE2E7F-73FE-47EE-806A-635CAE55F679}" type="slidenum">
              <a:rPr lang="en-GB" smtClean="0"/>
              <a:pPr/>
              <a:t>‹#›</a:t>
            </a:fld>
            <a:endParaRPr lang="en-GB"/>
          </a:p>
        </p:txBody>
      </p:sp>
    </p:spTree>
    <p:extLst>
      <p:ext uri="{BB962C8B-B14F-4D97-AF65-F5344CB8AC3E}">
        <p14:creationId xmlns="" xmlns:p14="http://schemas.microsoft.com/office/powerpoint/2010/main" val="2759159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Module Name</a:t>
            </a:r>
            <a:endParaRPr lang="en-GB" dirty="0"/>
          </a:p>
        </p:txBody>
      </p:sp>
      <p:sp>
        <p:nvSpPr>
          <p:cNvPr id="3" name="Text Placeholder 2"/>
          <p:cNvSpPr>
            <a:spLocks noGrp="1"/>
          </p:cNvSpPr>
          <p:nvPr>
            <p:ph type="body" idx="1" hasCustomPrompt="1"/>
          </p:nvPr>
        </p:nvSpPr>
        <p:spPr>
          <a:xfrm>
            <a:off x="457200" y="5562600"/>
            <a:ext cx="4040188" cy="58160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By Lecturer Name</a:t>
            </a:r>
          </a:p>
        </p:txBody>
      </p:sp>
      <p:sp>
        <p:nvSpPr>
          <p:cNvPr id="5" name="Text Placeholder 4"/>
          <p:cNvSpPr>
            <a:spLocks noGrp="1"/>
          </p:cNvSpPr>
          <p:nvPr>
            <p:ph type="body" sz="quarter" idx="3" hasCustomPrompt="1"/>
          </p:nvPr>
        </p:nvSpPr>
        <p:spPr>
          <a:xfrm>
            <a:off x="4645025" y="1535112"/>
            <a:ext cx="4041775" cy="903287"/>
          </a:xfrm>
        </p:spPr>
        <p:txBody>
          <a:bodyPr anchor="b">
            <a:norm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Lecture Topic</a:t>
            </a:r>
          </a:p>
        </p:txBody>
      </p:sp>
      <p:sp>
        <p:nvSpPr>
          <p:cNvPr id="6" name="Content Placeholder 5"/>
          <p:cNvSpPr>
            <a:spLocks noGrp="1"/>
          </p:cNvSpPr>
          <p:nvPr>
            <p:ph sz="quarter" idx="4" hasCustomPrompt="1"/>
          </p:nvPr>
        </p:nvSpPr>
        <p:spPr>
          <a:xfrm>
            <a:off x="4645025" y="2514599"/>
            <a:ext cx="4041775" cy="3611563"/>
          </a:xfrm>
        </p:spPr>
        <p:txBody>
          <a:bodyPr/>
          <a:lstStyle>
            <a:lvl1pPr marL="0" indent="0">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Add Text or Image</a:t>
            </a:r>
          </a:p>
        </p:txBody>
      </p:sp>
      <p:sp>
        <p:nvSpPr>
          <p:cNvPr id="9" name="Slide Number Placeholder 8"/>
          <p:cNvSpPr>
            <a:spLocks noGrp="1"/>
          </p:cNvSpPr>
          <p:nvPr>
            <p:ph type="sldNum" sz="quarter" idx="12"/>
          </p:nvPr>
        </p:nvSpPr>
        <p:spPr/>
        <p:txBody>
          <a:bodyPr/>
          <a:lstStyle/>
          <a:p>
            <a:fld id="{81A63BC6-9427-4AB1-9291-243FEAA6D7C6}" type="slidenum">
              <a:rPr lang="en-GB" smtClean="0"/>
              <a:pPr/>
              <a:t>‹#›</a:t>
            </a:fld>
            <a:endParaRPr lang="en-GB"/>
          </a:p>
        </p:txBody>
      </p:sp>
      <p:pic>
        <p:nvPicPr>
          <p:cNvPr id="1026" name="Picture 2" descr="C:\Users\Admin\Desktop\Logo-V7-No-Background.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877484" y="1571545"/>
            <a:ext cx="3465916" cy="399105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624673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244373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656304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756087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57250" indent="0">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5122"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4112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marL="633413" indent="0">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85235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marL="574675" indent="0" algn="l">
              <a:defRPr sz="40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073823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036374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781C0F97-348B-46A2-84FE-EBA07D71BB30}" type="slidenum">
              <a:rPr lang="en-GB" smtClean="0"/>
              <a:pPr/>
              <a:t>‹#›</a:t>
            </a:fld>
            <a:endParaRPr lang="en-GB"/>
          </a:p>
        </p:txBody>
      </p:sp>
      <p:pic>
        <p:nvPicPr>
          <p:cNvPr id="10"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720334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5" name="Slide Number Placeholder 4"/>
          <p:cNvSpPr>
            <a:spLocks noGrp="1"/>
          </p:cNvSpPr>
          <p:nvPr>
            <p:ph type="sldNum" sz="quarter" idx="12"/>
          </p:nvPr>
        </p:nvSpPr>
        <p:spPr/>
        <p:txBody>
          <a:bodyPr/>
          <a:lstStyle/>
          <a:p>
            <a:fld id="{781C0F97-348B-46A2-84FE-EBA07D71BB30}" type="slidenum">
              <a:rPr lang="en-GB" smtClean="0"/>
              <a:pPr/>
              <a:t>‹#›</a:t>
            </a:fld>
            <a:endParaRPr lang="en-GB"/>
          </a:p>
        </p:txBody>
      </p:sp>
      <p:pic>
        <p:nvPicPr>
          <p:cNvPr id="6"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500895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81C0F97-348B-46A2-84FE-EBA07D71BB30}" type="slidenum">
              <a:rPr lang="en-GB" smtClean="0"/>
              <a:pPr/>
              <a:t>‹#›</a:t>
            </a:fld>
            <a:endParaRPr lang="en-GB"/>
          </a:p>
        </p:txBody>
      </p:sp>
      <p:pic>
        <p:nvPicPr>
          <p:cNvPr id="5"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235057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marL="977900" indent="0"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067400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hyperlink" Target="http://www.soran.edu.iq/"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148" name="Picture 4" descr="C:\Users\Admin\Desktop\icons\powerpoint background.jpeg"/>
          <p:cNvPicPr>
            <a:picLocks noChangeAspect="1" noChangeArrowheads="1"/>
          </p:cNvPicPr>
          <p:nvPr/>
        </p:nvPicPr>
        <p:blipFill>
          <a:blip r:embed="rId14">
            <a:extLst>
              <a:ext uri="{28A0092B-C50C-407E-A947-70E740481C1C}">
                <a14:useLocalDpi xmlns="" xmlns:a14="http://schemas.microsoft.com/office/drawing/2010/main" val="0"/>
              </a:ext>
            </a:extLst>
          </a:blip>
          <a:srcRect/>
          <a:stretch>
            <a:fillRect/>
          </a:stretch>
        </p:blipFill>
        <p:spPr bwMode="auto">
          <a:xfrm>
            <a:off x="-28520" y="5562600"/>
            <a:ext cx="9144000" cy="1322275"/>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4000">
                <a:solidFill>
                  <a:schemeClr val="tx1">
                    <a:tint val="75000"/>
                  </a:schemeClr>
                </a:solidFill>
              </a:defRPr>
            </a:lvl1pPr>
          </a:lstStyle>
          <a:p>
            <a:fld id="{81A63BC6-9427-4AB1-9291-243FEAA6D7C6}" type="slidenum">
              <a:rPr lang="en-GB" smtClean="0"/>
              <a:pPr/>
              <a:t>‹#›</a:t>
            </a:fld>
            <a:endParaRPr lang="en-GB" dirty="0"/>
          </a:p>
        </p:txBody>
      </p:sp>
      <p:pic>
        <p:nvPicPr>
          <p:cNvPr id="6149" name="Picture 5"/>
          <p:cNvPicPr>
            <a:picLocks noChangeAspect="1" noChangeArrowheads="1"/>
          </p:cNvPicPr>
          <p:nvPr/>
        </p:nvPicPr>
        <p:blipFill>
          <a:blip r:embed="rId15">
            <a:extLst>
              <a:ext uri="{28A0092B-C50C-407E-A947-70E740481C1C}">
                <a14:useLocalDpi xmlns="" xmlns:a14="http://schemas.microsoft.com/office/drawing/2010/main" val="0"/>
              </a:ext>
            </a:extLst>
          </a:blip>
          <a:stretch>
            <a:fillRect/>
          </a:stretch>
        </p:blipFill>
        <p:spPr bwMode="auto">
          <a:xfrm>
            <a:off x="5606934" y="609600"/>
            <a:ext cx="7042266" cy="7042266"/>
          </a:xfrm>
          <a:prstGeom prst="rect">
            <a:avLst/>
          </a:prstGeom>
          <a:noFill/>
          <a:extLst>
            <a:ext uri="{909E8E84-426E-40DD-AFC4-6F175D3DCCD1}">
              <a14:hiddenFill xmlns="" xmlns:a14="http://schemas.microsoft.com/office/drawing/2010/main">
                <a:solidFill>
                  <a:srgbClr val="FFFFFF"/>
                </a:solidFill>
              </a14:hiddenFill>
            </a:ext>
          </a:extLst>
        </p:spPr>
      </p:pic>
      <p:sp>
        <p:nvSpPr>
          <p:cNvPr id="9" name="Date Placeholder 6"/>
          <p:cNvSpPr>
            <a:spLocks noGrp="1"/>
          </p:cNvSpPr>
          <p:nvPr>
            <p:ph type="dt" sz="half" idx="2"/>
          </p:nvPr>
        </p:nvSpPr>
        <p:spPr>
          <a:xfrm>
            <a:off x="4114800" y="6356283"/>
            <a:ext cx="2133600" cy="377891"/>
          </a:xfrm>
          <a:prstGeom prst="rect">
            <a:avLst/>
          </a:prstGeom>
          <a:solidFill>
            <a:schemeClr val="accent1">
              <a:alpha val="21000"/>
            </a:schemeClr>
          </a:solidFill>
        </p:spPr>
        <p:txBody>
          <a:bodyPr/>
          <a:lstStyle>
            <a:lvl1pPr>
              <a:defRPr>
                <a:solidFill>
                  <a:schemeClr val="bg1"/>
                </a:solidFill>
              </a:defRPr>
            </a:lvl1pPr>
          </a:lstStyle>
          <a:p>
            <a:endParaRPr lang="en-GB" dirty="0"/>
          </a:p>
        </p:txBody>
      </p:sp>
      <p:sp>
        <p:nvSpPr>
          <p:cNvPr id="10" name="TextBox 9"/>
          <p:cNvSpPr txBox="1"/>
          <p:nvPr/>
        </p:nvSpPr>
        <p:spPr>
          <a:xfrm>
            <a:off x="457200" y="6400800"/>
            <a:ext cx="1893403" cy="369332"/>
          </a:xfrm>
          <a:prstGeom prst="rect">
            <a:avLst/>
          </a:prstGeom>
          <a:noFill/>
        </p:spPr>
        <p:txBody>
          <a:bodyPr wrap="none" rtlCol="0">
            <a:spAutoFit/>
          </a:bodyPr>
          <a:lstStyle/>
          <a:p>
            <a:r>
              <a:rPr lang="en-US" dirty="0" smtClean="0">
                <a:effectLst>
                  <a:outerShdw blurRad="38100" dist="38100" dir="2700000" algn="tl">
                    <a:srgbClr val="000000">
                      <a:alpha val="43137"/>
                    </a:srgbClr>
                  </a:outerShdw>
                </a:effectLst>
                <a:hlinkClick r:id="rId16"/>
              </a:rPr>
              <a:t>www.soran.edu.iq</a:t>
            </a:r>
            <a:endParaRPr lang="en-GB"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3075083826"/>
      </p:ext>
    </p:extLst>
  </p:cSld>
  <p:clrMap bg1="lt1" tx1="dk1" bg2="lt2" tx2="dk2" accent1="accent1" accent2="accent2" accent3="accent3" accent4="accent4" accent5="accent5" accent6="accent6" hlink="hlink" folHlink="folHlink"/>
  <p:sldLayoutIdLst>
    <p:sldLayoutId id="2147483653" r:id="rId1"/>
    <p:sldLayoutId id="2147483673" r:id="rId2"/>
    <p:sldLayoutId id="2147483672"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ar-SA" b="1" dirty="0" smtClean="0"/>
              <a:t>ثانياً:مواصفات داخلية " خاصة " </a:t>
            </a:r>
            <a:r>
              <a:rPr lang="ar-SA" dirty="0" smtClean="0"/>
              <a:t>: </a:t>
            </a:r>
            <a:r>
              <a:rPr lang="en-US" dirty="0" smtClean="0"/>
              <a:t/>
            </a:r>
            <a:br>
              <a:rPr lang="en-US" dirty="0" smtClean="0"/>
            </a:br>
            <a:r>
              <a:rPr lang="ar-IQ" b="1" dirty="0" smtClean="0"/>
              <a:t>ال</a:t>
            </a:r>
            <a:r>
              <a:rPr lang="ar-SA" b="1" dirty="0" smtClean="0"/>
              <a:t>كتاب </a:t>
            </a:r>
            <a:r>
              <a:rPr lang="ar-SA" b="1" dirty="0" smtClean="0"/>
              <a:t>المدرسي</a:t>
            </a:r>
            <a:r>
              <a:rPr lang="en-US" b="1" dirty="0" smtClean="0"/>
              <a:t>:</a:t>
            </a:r>
            <a:endParaRPr lang="en-US" b="1" dirty="0"/>
          </a:p>
        </p:txBody>
      </p:sp>
      <p:sp>
        <p:nvSpPr>
          <p:cNvPr id="7" name="Content Placeholder 6"/>
          <p:cNvSpPr>
            <a:spLocks noGrp="1"/>
          </p:cNvSpPr>
          <p:nvPr>
            <p:ph idx="1"/>
          </p:nvPr>
        </p:nvSpPr>
        <p:spPr/>
        <p:txBody>
          <a:bodyPr>
            <a:normAutofit fontScale="77500" lnSpcReduction="20000"/>
          </a:bodyPr>
          <a:lstStyle/>
          <a:p>
            <a:pPr>
              <a:buNone/>
            </a:pPr>
            <a:r>
              <a:rPr lang="en-US" dirty="0" smtClean="0"/>
              <a:t> </a:t>
            </a:r>
            <a:r>
              <a:rPr lang="ar-SA" dirty="0" smtClean="0"/>
              <a:t>وتشتمل على المادة العلمية " المحتوى و" بناء و تنظيم المحتوى وطرق عرض الموضوعات والأنـشطة التعليمـة </a:t>
            </a:r>
            <a:endParaRPr lang="en-US" dirty="0" smtClean="0"/>
          </a:p>
          <a:p>
            <a:pPr>
              <a:buNone/>
            </a:pPr>
            <a:r>
              <a:rPr lang="ar-SA" dirty="0" smtClean="0"/>
              <a:t>المستخدمة بالإضافة إلى </a:t>
            </a:r>
            <a:r>
              <a:rPr lang="ar-SA" dirty="0" smtClean="0"/>
              <a:t>التقويم </a:t>
            </a:r>
            <a:r>
              <a:rPr lang="ar-SA" dirty="0" smtClean="0"/>
              <a:t>: أ( المحتوى : ويشترط فيه الآتي :</a:t>
            </a:r>
            <a:endParaRPr lang="en-US" dirty="0" smtClean="0"/>
          </a:p>
          <a:p>
            <a:pPr>
              <a:buNone/>
            </a:pPr>
            <a:r>
              <a:rPr lang="ar-SA" dirty="0" smtClean="0"/>
              <a:t>.١ أن يعزز القيم الإسلامية والوطنية والثقافية </a:t>
            </a:r>
            <a:r>
              <a:rPr lang="en-US" dirty="0" smtClean="0"/>
              <a:t>.</a:t>
            </a:r>
          </a:p>
          <a:p>
            <a:pPr>
              <a:buNone/>
            </a:pPr>
            <a:r>
              <a:rPr lang="ar-SA" dirty="0" smtClean="0"/>
              <a:t>. ٢ أن يترجم الأهداف التعليمية الموجودة في وثيقة المقرر . </a:t>
            </a:r>
            <a:endParaRPr lang="en-US" dirty="0" smtClean="0"/>
          </a:p>
          <a:p>
            <a:pPr>
              <a:buNone/>
            </a:pPr>
            <a:r>
              <a:rPr lang="ar-SA" dirty="0" smtClean="0"/>
              <a:t>. ٣ أن يتلاءم مع مستويات التلاميذ العقلية </a:t>
            </a:r>
            <a:r>
              <a:rPr lang="ar-SA" dirty="0" smtClean="0"/>
              <a:t>وحاجا</a:t>
            </a:r>
            <a:r>
              <a:rPr lang="ar-IQ" dirty="0" smtClean="0"/>
              <a:t>ت</a:t>
            </a:r>
            <a:r>
              <a:rPr lang="ar-SA" dirty="0" smtClean="0"/>
              <a:t>م </a:t>
            </a:r>
            <a:r>
              <a:rPr lang="ar-SA" dirty="0" smtClean="0"/>
              <a:t>وميولهم </a:t>
            </a:r>
            <a:r>
              <a:rPr lang="ar-SA" dirty="0" smtClean="0"/>
              <a:t>واستعدادا</a:t>
            </a:r>
            <a:r>
              <a:rPr lang="ar-IQ" dirty="0" smtClean="0"/>
              <a:t>ت</a:t>
            </a:r>
            <a:r>
              <a:rPr lang="ar-SA" dirty="0" smtClean="0"/>
              <a:t>م .</a:t>
            </a:r>
            <a:endParaRPr lang="en-US" dirty="0" smtClean="0"/>
          </a:p>
          <a:p>
            <a:pPr>
              <a:buNone/>
            </a:pPr>
            <a:r>
              <a:rPr lang="ar-SA" dirty="0" smtClean="0"/>
              <a:t>. ٤ أن يسهم في إكساب التلاميذ المعرفة التي تساعدهم على مواجهة المشكلات العلمية والعملية . </a:t>
            </a:r>
            <a:endParaRPr lang="en-US" dirty="0" smtClean="0"/>
          </a:p>
          <a:p>
            <a:pPr>
              <a:buNone/>
            </a:pPr>
            <a:r>
              <a:rPr lang="ar-SA" dirty="0" smtClean="0"/>
              <a:t>. ٥ أن ينمي لدى التلاميذ اتجاهات إيجابية نحو المادة والعمل اليدوي والجماعي وروح التعاون . </a:t>
            </a:r>
            <a:endParaRPr lang="en-US" dirty="0" smtClean="0"/>
          </a:p>
          <a:p>
            <a:pPr>
              <a:buNone/>
            </a:pPr>
            <a:r>
              <a:rPr lang="ar-SA" dirty="0" smtClean="0"/>
              <a:t>. ٦ يؤكد على تنمية مهارات التفكير العليا كالتحليل والتركيب والتقويم والإبداع .</a:t>
            </a:r>
            <a:endParaRPr lang="en-US" dirty="0" smtClean="0"/>
          </a:p>
          <a:p>
            <a:pPr>
              <a:buNone/>
            </a:pPr>
            <a:endParaRPr lang="en-US" b="1" dirty="0">
              <a:cs typeface="Ali_K_Samik"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buNone/>
            </a:pPr>
            <a:r>
              <a:rPr lang="ar-IQ" dirty="0" smtClean="0"/>
              <a:t>8- </a:t>
            </a:r>
            <a:r>
              <a:rPr lang="ar-SA" dirty="0" smtClean="0"/>
              <a:t>يعتبر </a:t>
            </a:r>
            <a:r>
              <a:rPr lang="ar-SA" dirty="0" smtClean="0"/>
              <a:t>الكتاب المدرسي بعناوين دروسه مرشد لمصادر المعرفة بالنسبة للمعلم كما أن مادته المكتوبة تعد معياراً لتحديد القدر المناسب من المعلومات التي يراد إكسابها للتلاميذ مع إبقاء الباب مفتوحاً أمام المعلم لمراعاة الفروق الفردية بين التلاميذ</a:t>
            </a:r>
            <a:r>
              <a:rPr lang="en-US" dirty="0" smtClean="0"/>
              <a:t> . </a:t>
            </a:r>
            <a:br>
              <a:rPr lang="en-US" dirty="0" smtClean="0"/>
            </a:br>
            <a:r>
              <a:rPr lang="ar-IQ" dirty="0" smtClean="0"/>
              <a:t>9- </a:t>
            </a:r>
            <a:r>
              <a:rPr lang="en-US" dirty="0" smtClean="0"/>
              <a:t> </a:t>
            </a:r>
            <a:r>
              <a:rPr lang="ar-SA" dirty="0" smtClean="0"/>
              <a:t>يعتبر الكتاب المدرسي الأداة الفعالة لتطوير التعليم وتحسينه</a:t>
            </a:r>
            <a:r>
              <a:rPr lang="en-US" dirty="0" smtClean="0"/>
              <a:t>.</a:t>
            </a:r>
            <a:br>
              <a:rPr lang="en-US" dirty="0" smtClean="0"/>
            </a:br>
            <a:r>
              <a:rPr lang="ar-IQ" dirty="0" smtClean="0"/>
              <a:t>10- </a:t>
            </a:r>
            <a:r>
              <a:rPr lang="en-US" dirty="0" smtClean="0"/>
              <a:t> </a:t>
            </a:r>
            <a:r>
              <a:rPr lang="ar-SA" dirty="0" smtClean="0"/>
              <a:t>يعتبر الكتاب المدرسي وسيلة للإصلاح التربوي وذلك من خلال تحديث المناهج وطباعة الكتب المدرسية الجديدة التي تحدث نقلة نوعية في العملية التعليمية</a:t>
            </a:r>
            <a:r>
              <a:rPr lang="en-US" dirty="0" smtClean="0"/>
              <a:t> .</a:t>
            </a:r>
          </a:p>
          <a:p>
            <a:pPr>
              <a:buNone/>
            </a:pPr>
            <a:r>
              <a:rPr lang="ar-SA" dirty="0" smtClean="0"/>
              <a:t>لذا مهما ظهرت من تقنيات حديثة وتطورات تكنولوجية جديدة فإننا لا يمكننا الاستغناء عن الكتاب المدرسي</a:t>
            </a:r>
            <a:endParaRPr lang="en-US"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10</a:t>
            </a:fld>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buNone/>
            </a:pPr>
            <a:r>
              <a:rPr lang="ar-SA" b="1" dirty="0" smtClean="0"/>
              <a:t>مفهوم الكتاب المدرسي بين القديم والحديث</a:t>
            </a:r>
            <a:r>
              <a:rPr lang="en-US" b="1" dirty="0" smtClean="0"/>
              <a:t>:</a:t>
            </a:r>
            <a:r>
              <a:rPr lang="en-US" dirty="0" smtClean="0"/>
              <a:t/>
            </a:r>
            <a:br>
              <a:rPr lang="en-US" dirty="0" smtClean="0"/>
            </a:br>
            <a:r>
              <a:rPr lang="en-US" dirty="0" smtClean="0"/>
              <a:t/>
            </a:r>
            <a:br>
              <a:rPr lang="en-US" dirty="0" smtClean="0"/>
            </a:br>
            <a:r>
              <a:rPr lang="ar-SA" b="1" dirty="0" smtClean="0"/>
              <a:t>المفهوم القديم</a:t>
            </a:r>
            <a:r>
              <a:rPr lang="en-US" b="1" dirty="0" smtClean="0"/>
              <a:t>:</a:t>
            </a:r>
            <a:r>
              <a:rPr lang="en-US" dirty="0" smtClean="0"/>
              <a:t/>
            </a:r>
            <a:br>
              <a:rPr lang="en-US" dirty="0" smtClean="0"/>
            </a:br>
            <a:r>
              <a:rPr lang="en-US" dirty="0" smtClean="0"/>
              <a:t/>
            </a:r>
            <a:br>
              <a:rPr lang="en-US" dirty="0" smtClean="0"/>
            </a:br>
            <a:r>
              <a:rPr lang="ar-SA" dirty="0" smtClean="0"/>
              <a:t>عبارة عن مصدر أساسي للمعلومات ،التي يحفظها والتي تعد غاية في حد ذاتها ويتحدد دور المدرس في استخدام الكتاب لقياس مدي تذكر الطالب لمادة الكتاب المعرفية من خلال التسميع</a:t>
            </a:r>
            <a:r>
              <a:rPr lang="en-US" dirty="0" smtClean="0"/>
              <a:t> . </a:t>
            </a:r>
            <a:br>
              <a:rPr lang="en-US" dirty="0" smtClean="0"/>
            </a:br>
            <a:r>
              <a:rPr lang="en-US" dirty="0" smtClean="0"/>
              <a:t/>
            </a:r>
            <a:br>
              <a:rPr lang="en-US" dirty="0" smtClean="0"/>
            </a:br>
            <a:r>
              <a:rPr lang="ar-SA" b="1" dirty="0" smtClean="0"/>
              <a:t>المفهوم الحديث</a:t>
            </a:r>
            <a:r>
              <a:rPr lang="en-US" b="1" dirty="0" smtClean="0"/>
              <a:t>:</a:t>
            </a:r>
            <a:r>
              <a:rPr lang="en-US" dirty="0" smtClean="0"/>
              <a:t/>
            </a:r>
            <a:br>
              <a:rPr lang="en-US" dirty="0" smtClean="0"/>
            </a:br>
            <a:r>
              <a:rPr lang="en-US" dirty="0" smtClean="0"/>
              <a:t/>
            </a:r>
            <a:br>
              <a:rPr lang="en-US" dirty="0" smtClean="0"/>
            </a:br>
            <a:r>
              <a:rPr lang="ar-SA" dirty="0" smtClean="0"/>
              <a:t>أحد أدوات المنهج يحتوي علي مجموعة خبرات تعلمية يتفاعل معها الطالب وتنمي شخصيته في جوانبها المعرفية والوجدانية والمهارية ويتمثل دور المدرس في مساعدة الطالب علي التعلم بطريقة فعالة من خلال التوجيه والإرشاد</a:t>
            </a:r>
            <a:endParaRPr lang="en-US" dirty="0">
              <a:cs typeface="Ali_K_Samik" pitchFamily="2" charset="-78"/>
            </a:endParaRPr>
          </a:p>
        </p:txBody>
      </p:sp>
      <p:sp>
        <p:nvSpPr>
          <p:cNvPr id="4" name="Slide Number Placeholder 3"/>
          <p:cNvSpPr>
            <a:spLocks noGrp="1"/>
          </p:cNvSpPr>
          <p:nvPr>
            <p:ph type="sldNum" sz="quarter" idx="12"/>
          </p:nvPr>
        </p:nvSpPr>
        <p:spPr/>
        <p:txBody>
          <a:bodyPr/>
          <a:lstStyle/>
          <a:p>
            <a:fld id="{781C0F97-348B-46A2-84FE-EBA07D71BB30}" type="slidenum">
              <a:rPr lang="en-GB" smtClean="0"/>
              <a:pPr/>
              <a:t>2</a:t>
            </a:fld>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buNone/>
            </a:pPr>
            <a:r>
              <a:rPr lang="ar-IQ" dirty="0" smtClean="0"/>
              <a:t>ب- </a:t>
            </a:r>
            <a:r>
              <a:rPr lang="ar-SA" dirty="0" smtClean="0"/>
              <a:t>بناء </a:t>
            </a:r>
            <a:r>
              <a:rPr lang="ar-SA" dirty="0" smtClean="0"/>
              <a:t>وتنظيم المحتوى : ويشترط فيه ما يلي :</a:t>
            </a:r>
            <a:endParaRPr lang="en-US" dirty="0" smtClean="0"/>
          </a:p>
          <a:p>
            <a:pPr>
              <a:buNone/>
            </a:pPr>
            <a:r>
              <a:rPr lang="ar-SA" dirty="0" smtClean="0"/>
              <a:t>. ١ أن يراعي الحداثة والصحة العلمية في تنظيم المحتوى . </a:t>
            </a:r>
            <a:endParaRPr lang="en-US" dirty="0" smtClean="0"/>
          </a:p>
          <a:p>
            <a:pPr>
              <a:buNone/>
            </a:pPr>
            <a:r>
              <a:rPr lang="ar-SA" dirty="0" smtClean="0"/>
              <a:t>. ٢ التكامل مع المواد الأخرى .</a:t>
            </a:r>
            <a:endParaRPr lang="en-US" dirty="0" smtClean="0"/>
          </a:p>
          <a:p>
            <a:pPr>
              <a:buNone/>
            </a:pPr>
            <a:r>
              <a:rPr lang="ar-SA" dirty="0" smtClean="0"/>
              <a:t>. ٣ ينمي مهارات التعلم الذاتي والبحث عن المعارف من خلال تقنية المعلومات والشبكات . </a:t>
            </a:r>
            <a:endParaRPr lang="en-US" dirty="0" smtClean="0"/>
          </a:p>
          <a:p>
            <a:pPr>
              <a:buNone/>
            </a:pPr>
            <a:r>
              <a:rPr lang="ar-SA" dirty="0" smtClean="0"/>
              <a:t>. ٤ أن يقدم نماذج من علماء المسلمين ودورهم في تطوير العلوم المختلفة . </a:t>
            </a:r>
            <a:endParaRPr lang="en-US" dirty="0" smtClean="0"/>
          </a:p>
          <a:p>
            <a:pPr>
              <a:buNone/>
            </a:pPr>
            <a:r>
              <a:rPr lang="ar-SA" dirty="0" smtClean="0"/>
              <a:t>. ٥ يراعي التدرج والتتابع المنطقي في عرض المادة العلمية . </a:t>
            </a:r>
            <a:endParaRPr lang="en-US" dirty="0" smtClean="0"/>
          </a:p>
          <a:p>
            <a:pPr>
              <a:buNone/>
            </a:pPr>
            <a:r>
              <a:rPr lang="ar-SA" dirty="0" smtClean="0"/>
              <a:t>. ٦ يراعي التوازن بين المفاهيم والمهارات . </a:t>
            </a:r>
            <a:endParaRPr lang="en-US" dirty="0" smtClean="0"/>
          </a:p>
          <a:p>
            <a:pPr>
              <a:buNone/>
            </a:pPr>
            <a:r>
              <a:rPr lang="ar-SA" dirty="0" smtClean="0"/>
              <a:t>. ٧ يراعي التوازن والشمول والعمق بين </a:t>
            </a:r>
            <a:r>
              <a:rPr lang="ar-SA" dirty="0" smtClean="0"/>
              <a:t>المعرفية </a:t>
            </a:r>
            <a:r>
              <a:rPr lang="ar-SA" dirty="0" smtClean="0"/>
              <a:t>والوجدانية والمهارية في الموضوعات . </a:t>
            </a:r>
            <a:endParaRPr lang="en-US" dirty="0" smtClean="0"/>
          </a:p>
          <a:p>
            <a:pPr>
              <a:buNone/>
            </a:pPr>
            <a:r>
              <a:rPr lang="ar-SA" dirty="0" smtClean="0"/>
              <a:t>. ٨ يراعي الخبرات السابقة واللاحقة بالنسبة للتلاميذ . </a:t>
            </a:r>
            <a:endParaRPr lang="en-US" dirty="0" smtClean="0"/>
          </a:p>
          <a:p>
            <a:pPr rtl="0">
              <a:buNone/>
            </a:pPr>
            <a:endParaRPr lang="en-US" dirty="0">
              <a:cs typeface="Ali_K_Samik" pitchFamily="2" charset="-78"/>
            </a:endParaRPr>
          </a:p>
        </p:txBody>
      </p:sp>
      <p:sp>
        <p:nvSpPr>
          <p:cNvPr id="4" name="Slide Number Placeholder 3"/>
          <p:cNvSpPr>
            <a:spLocks noGrp="1"/>
          </p:cNvSpPr>
          <p:nvPr>
            <p:ph type="sldNum" sz="quarter" idx="12"/>
          </p:nvPr>
        </p:nvSpPr>
        <p:spPr/>
        <p:txBody>
          <a:bodyPr/>
          <a:lstStyle/>
          <a:p>
            <a:fld id="{781C0F97-348B-46A2-84FE-EBA07D71BB30}" type="slidenum">
              <a:rPr lang="en-GB" smtClean="0"/>
              <a:pPr/>
              <a:t>3</a:t>
            </a:fld>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a:buNone/>
            </a:pPr>
            <a:r>
              <a:rPr lang="ar-SA" dirty="0" smtClean="0"/>
              <a:t>(</a:t>
            </a:r>
            <a:r>
              <a:rPr lang="ar-SA" dirty="0" smtClean="0"/>
              <a:t>ج</a:t>
            </a:r>
            <a:r>
              <a:rPr lang="ar-SA" dirty="0" smtClean="0"/>
              <a:t>) </a:t>
            </a:r>
            <a:r>
              <a:rPr lang="ar-SA" dirty="0" smtClean="0"/>
              <a:t>ةقبطر عرض الموضوعات والأنشطة التعليمة المستخدمة : ويشترط فيها الآتي :</a:t>
            </a:r>
            <a:endParaRPr lang="en-US" dirty="0" smtClean="0"/>
          </a:p>
          <a:p>
            <a:pPr>
              <a:buNone/>
            </a:pPr>
            <a:r>
              <a:rPr lang="ar-SA" dirty="0" smtClean="0"/>
              <a:t>. ١ التنوع في أساليب العرض بما يتوافق مع أساليب التعلم الحديثة . </a:t>
            </a:r>
            <a:endParaRPr lang="en-US" dirty="0" smtClean="0"/>
          </a:p>
          <a:p>
            <a:pPr>
              <a:buNone/>
            </a:pPr>
            <a:r>
              <a:rPr lang="ar-SA" dirty="0" smtClean="0"/>
              <a:t>. ٢ الربط بالتقنية . </a:t>
            </a:r>
            <a:endParaRPr lang="en-US" dirty="0" smtClean="0"/>
          </a:p>
          <a:p>
            <a:pPr>
              <a:buNone/>
            </a:pPr>
            <a:r>
              <a:rPr lang="ar-SA" dirty="0" smtClean="0"/>
              <a:t>. ٣ توفر عنصر الجاذبية والمتعة والتشويق . </a:t>
            </a:r>
            <a:endParaRPr lang="en-US" dirty="0" smtClean="0"/>
          </a:p>
          <a:p>
            <a:pPr>
              <a:buNone/>
            </a:pPr>
            <a:r>
              <a:rPr lang="ar-SA" dirty="0" smtClean="0"/>
              <a:t>. ٤ تشمل على أمثلة توضيحية تسهم في تفسير المفهومات وتوضيحها . </a:t>
            </a:r>
            <a:endParaRPr lang="en-US" dirty="0" smtClean="0"/>
          </a:p>
          <a:p>
            <a:pPr>
              <a:buNone/>
            </a:pPr>
            <a:r>
              <a:rPr lang="ar-SA" dirty="0" smtClean="0"/>
              <a:t>. ٥ تحتوي على وسائل تعليمية حديثة وجيدة تسهم في تقريب المفاهيم لأذهان التلاميذ . </a:t>
            </a:r>
            <a:endParaRPr lang="en-US" dirty="0" smtClean="0"/>
          </a:p>
          <a:p>
            <a:pPr>
              <a:buNone/>
            </a:pPr>
            <a:r>
              <a:rPr lang="ar-SA" dirty="0" smtClean="0"/>
              <a:t>. ٦ تقديم أنشطة متنوعة تساعد على تحفيز التفكير والإبداع لدى التلاميذ وبث روح التعاون والتنافس بينهم . ٤</a:t>
            </a:r>
            <a:endParaRPr lang="en-US" dirty="0" smtClean="0"/>
          </a:p>
          <a:p>
            <a:pPr>
              <a:buNone/>
            </a:pPr>
            <a:r>
              <a:rPr lang="ar-SA" dirty="0" smtClean="0"/>
              <a:t>. ٧ تحتوي على مج موعة متنوعة من الأشكال والرسوم والصور ثلاثية الأبعاد بما يتلاءم مع مستوى التلاميذ وبيئتـهم </a:t>
            </a:r>
            <a:endParaRPr lang="en-US" dirty="0" smtClean="0"/>
          </a:p>
          <a:p>
            <a:pPr>
              <a:buNone/>
            </a:pPr>
            <a:r>
              <a:rPr lang="ar-SA" dirty="0" smtClean="0"/>
              <a:t>وأن يتوفر فيها عنصر التشويق والجذب وإثارة اهتمام التلاميذ . </a:t>
            </a:r>
            <a:endParaRPr lang="en-US" dirty="0" smtClean="0"/>
          </a:p>
          <a:p>
            <a:pPr>
              <a:buNone/>
            </a:pPr>
            <a:r>
              <a:rPr lang="ar-SA" dirty="0" smtClean="0"/>
              <a:t>. ٨ أن تساعد على أن " يتعلم التلميذ كيف يتعلم ؟ " وتركز على الفهم . </a:t>
            </a:r>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4</a:t>
            </a:fld>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ar-SA" dirty="0" smtClean="0"/>
              <a:t>التقويم : ويشترط فيه :</a:t>
            </a:r>
            <a:endParaRPr lang="en-US" dirty="0" smtClean="0"/>
          </a:p>
          <a:p>
            <a:pPr>
              <a:buNone/>
            </a:pPr>
            <a:r>
              <a:rPr lang="ar-SA" dirty="0" smtClean="0"/>
              <a:t>. ١ أن تكون وسائل التقويم متناسبة مع مستويات التلاميذ العقلية وتركز على مستويات التفكير العليا . </a:t>
            </a:r>
            <a:endParaRPr lang="en-US" dirty="0" smtClean="0"/>
          </a:p>
          <a:p>
            <a:pPr>
              <a:buNone/>
            </a:pPr>
            <a:r>
              <a:rPr lang="ar-SA" dirty="0" smtClean="0"/>
              <a:t>.٢ أن يساعد التقويم التلاميذ على إثارة الدافعية نحو التعلم والبحث عن مصادر المعرفة من خلال التقنية الحديثة . </a:t>
            </a:r>
            <a:endParaRPr lang="en-US" dirty="0" smtClean="0"/>
          </a:p>
          <a:p>
            <a:pPr>
              <a:buNone/>
            </a:pPr>
            <a:r>
              <a:rPr lang="ar-SA" dirty="0" smtClean="0"/>
              <a:t>.٣ أن يراعي الفروق الفردية بين التلاميذ . </a:t>
            </a:r>
            <a:endParaRPr lang="en-US" dirty="0" smtClean="0"/>
          </a:p>
          <a:p>
            <a:pPr>
              <a:buNone/>
            </a:pPr>
            <a:r>
              <a:rPr lang="ar-SA" dirty="0" smtClean="0"/>
              <a:t>. ٤ أن يكشف للمعلم الخبرات السابقة للتلاميذ . </a:t>
            </a:r>
            <a:endParaRPr lang="en-US" dirty="0" smtClean="0"/>
          </a:p>
          <a:p>
            <a:pPr>
              <a:buNone/>
            </a:pPr>
            <a:r>
              <a:rPr lang="ar-SA" dirty="0" smtClean="0"/>
              <a:t>. ٥ أن يشخص نقاط القوة والضعف لدى التلاميذ . </a:t>
            </a:r>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5</a:t>
            </a:fld>
            <a:endParaRPr lang="en-GB"/>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لأهمية التربوية للكتاب المدرسي</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ar-SA" b="1" dirty="0" smtClean="0"/>
              <a:t>أولاً : أهمية الكتاب المدرسي للتلميذ تتضح أهمية الكتاب المدرسي للتلميذ من خلال ما يلي</a:t>
            </a:r>
            <a:r>
              <a:rPr lang="en-US" b="1" dirty="0" smtClean="0"/>
              <a:t>:-</a:t>
            </a:r>
            <a:endParaRPr lang="ar-IQ" b="1" dirty="0" smtClean="0"/>
          </a:p>
          <a:p>
            <a:pPr>
              <a:buNone/>
            </a:pPr>
            <a:r>
              <a:rPr lang="en-US" dirty="0" smtClean="0"/>
              <a:t/>
            </a:r>
            <a:br>
              <a:rPr lang="en-US" dirty="0" smtClean="0"/>
            </a:br>
            <a:r>
              <a:rPr lang="ar-IQ" dirty="0" smtClean="0"/>
              <a:t>1- </a:t>
            </a:r>
            <a:r>
              <a:rPr lang="en-US" dirty="0" smtClean="0"/>
              <a:t> </a:t>
            </a:r>
            <a:r>
              <a:rPr lang="ar-SA" dirty="0" smtClean="0"/>
              <a:t>يضم الكتاب المدرسي بين طياته الكثير من المعلومات والمعارف والخبرات عن ماضي الشعوب وحاضرها وتراثها وتاريخ الحضارات السالفة والعلوم المتنوعة التي تربط التلميذ بعقيدته ووطنه وتراثه وتسهم في بناء كيانه جسدياً وعقليا ووجدانياً</a:t>
            </a:r>
            <a:r>
              <a:rPr lang="en-US" dirty="0" smtClean="0"/>
              <a:t>.</a:t>
            </a:r>
            <a:br>
              <a:rPr lang="en-US" dirty="0" smtClean="0"/>
            </a:br>
            <a:r>
              <a:rPr lang="ar-IQ" dirty="0" smtClean="0"/>
              <a:t>2- </a:t>
            </a:r>
            <a:r>
              <a:rPr lang="en-US" dirty="0" smtClean="0"/>
              <a:t> </a:t>
            </a:r>
            <a:r>
              <a:rPr lang="ar-SA" dirty="0" smtClean="0"/>
              <a:t>يعتبر الكتاب المدرسي ركن أساسي من أركان العملية التعليمية خاصة في المرحلة الأساسية حيث أن قدرات التلميذ لا تساعده بشكل كافٍ للبحث والتنقيب للوصول إلى موضوعات المنهج المقرر</a:t>
            </a:r>
            <a:r>
              <a:rPr lang="en-US" dirty="0" smtClean="0"/>
              <a:t>.</a:t>
            </a:r>
            <a:br>
              <a:rPr lang="en-US" dirty="0" smtClean="0"/>
            </a:br>
            <a:r>
              <a:rPr lang="ar-IQ" dirty="0" smtClean="0"/>
              <a:t>3- </a:t>
            </a:r>
            <a:r>
              <a:rPr lang="en-US" dirty="0" smtClean="0"/>
              <a:t> </a:t>
            </a:r>
            <a:r>
              <a:rPr lang="ar-SA" dirty="0" smtClean="0"/>
              <a:t>يعد الكتاب المدرسي أهم وسيلة لتقديم المعرفة إلى التلاميذ والارتقاء بقدراتهم ومساعدتهم للتغلب على حل مشكلاتهم</a:t>
            </a:r>
            <a:r>
              <a:rPr lang="en-US" dirty="0" smtClean="0"/>
              <a:t>.</a:t>
            </a:r>
            <a:br>
              <a:rPr lang="en-US" dirty="0" smtClean="0"/>
            </a:br>
            <a:r>
              <a:rPr lang="ar-IQ" dirty="0" smtClean="0"/>
              <a:t>4- </a:t>
            </a:r>
            <a:r>
              <a:rPr lang="en-US" dirty="0" smtClean="0"/>
              <a:t> </a:t>
            </a:r>
            <a:r>
              <a:rPr lang="ar-SA" dirty="0" smtClean="0"/>
              <a:t>يعد الكتاب المدرسي الوسيلة الميسرة للتلميذ للكشف عن الحقائق وإثارة التساؤلات التي تحفزه على التفكير والملاحظة والعمل ليعتبر مرجعه وحجته يلازمه طوال العام أو الفصل الدراسي ينتقل معه أينما يريد ويصاحبه ويجالسه فهو مصدر ثقته مما يترك أثراً ظاهراً في بناء شخصيته وتوجيه سلوكه</a:t>
            </a:r>
            <a:r>
              <a:rPr lang="en-US" dirty="0" smtClean="0"/>
              <a:t>.</a:t>
            </a:r>
            <a:br>
              <a:rPr lang="en-US" dirty="0" smtClean="0"/>
            </a:br>
            <a:endParaRPr lang="en-US"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6</a:t>
            </a:fld>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buNone/>
            </a:pPr>
            <a:r>
              <a:rPr lang="ar-IQ" dirty="0" smtClean="0"/>
              <a:t>5- </a:t>
            </a:r>
            <a:r>
              <a:rPr lang="ar-SA" dirty="0" smtClean="0"/>
              <a:t>يقدم </a:t>
            </a:r>
            <a:r>
              <a:rPr lang="ar-SA" dirty="0" smtClean="0"/>
              <a:t>الكتاب المدرسي للتلاميذ قدراً مشتركاً من المعلومات والحقائق، تحقق الهدف المنشود في سلوك التلاميذ وهو قدر مشترك ينبغي أن يلم به جميع التلاميذ على اختلاف مستوياتهم كما يعد المنطلق للطلبة إلى عالم البحث والمعرفة والتفكير </a:t>
            </a:r>
            <a:r>
              <a:rPr lang="ar-SA" dirty="0" smtClean="0"/>
              <a:t>المنظم</a:t>
            </a:r>
            <a:endParaRPr lang="ar-IQ" dirty="0" smtClean="0"/>
          </a:p>
          <a:p>
            <a:pPr>
              <a:buNone/>
            </a:pPr>
            <a:r>
              <a:rPr lang="ar-IQ" dirty="0" smtClean="0"/>
              <a:t>6- </a:t>
            </a:r>
            <a:r>
              <a:rPr lang="en-US" dirty="0" smtClean="0"/>
              <a:t> </a:t>
            </a:r>
            <a:r>
              <a:rPr lang="ar-SA" dirty="0" smtClean="0"/>
              <a:t>يتيح الكتاب المدرسي للتلاميذ فرصا للتدريب على العديد من المهارات التي من أهمها مهارة القراءة والمطالعة بحيث يكون عوناً للتلاميذ في المواد الأخرى</a:t>
            </a:r>
            <a:r>
              <a:rPr lang="en-US" dirty="0" smtClean="0"/>
              <a:t>.</a:t>
            </a:r>
            <a:endParaRPr lang="ar-IQ" dirty="0" smtClean="0"/>
          </a:p>
          <a:p>
            <a:pPr>
              <a:buNone/>
            </a:pPr>
            <a:r>
              <a:rPr lang="ar-IQ" dirty="0" smtClean="0"/>
              <a:t>7- </a:t>
            </a:r>
            <a:r>
              <a:rPr lang="en-US" dirty="0" smtClean="0"/>
              <a:t> </a:t>
            </a:r>
            <a:r>
              <a:rPr lang="ar-SA" dirty="0" smtClean="0"/>
              <a:t>يعتبر الكتاب المدرسي مصدراً لتحضير التلميذ لما سيناقشه المعلم في الدرس الجديد، وهو معين لتوضيح كثير من التساؤلات وطريقة يستجلي فيها التلميذ الأفكار ويكوّن المفاهيم والحقائق وليتابع ما سمعه في الصف ويستوعب منه ما يؤهله للامتحانات</a:t>
            </a:r>
            <a:r>
              <a:rPr lang="en-US" dirty="0" smtClean="0"/>
              <a:t>. </a:t>
            </a:r>
            <a:br>
              <a:rPr lang="en-US" dirty="0" smtClean="0"/>
            </a:br>
            <a:r>
              <a:rPr lang="en-US" dirty="0" smtClean="0"/>
              <a:t>8- </a:t>
            </a:r>
            <a:r>
              <a:rPr lang="ar-SA" dirty="0" smtClean="0"/>
              <a:t>يحتوي الكتاب المدرسي على الأشكال والصور والتوضيحات التي قد تكون ذات فائدة كبيرة في توضيح ما يقرأه التلميذ</a:t>
            </a:r>
            <a:endParaRPr lang="en-US"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7</a:t>
            </a:fld>
            <a:endParaRPr lang="en-GB"/>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buNone/>
            </a:pPr>
            <a:r>
              <a:rPr lang="ar-SA" b="1" dirty="0" smtClean="0"/>
              <a:t>ثانياً : أهمية الكتاب المدرسي للمعلم</a:t>
            </a:r>
            <a:r>
              <a:rPr lang="en-US" b="1" dirty="0" smtClean="0"/>
              <a:t> </a:t>
            </a:r>
            <a:r>
              <a:rPr lang="en-US" dirty="0" smtClean="0"/>
              <a:t>:-</a:t>
            </a:r>
            <a:br>
              <a:rPr lang="en-US" dirty="0" smtClean="0"/>
            </a:br>
            <a:r>
              <a:rPr lang="ar-SA" dirty="0" smtClean="0"/>
              <a:t>تتضح أهمية الكتاب المدرسي للمعلم من خلال ما يلي</a:t>
            </a:r>
            <a:r>
              <a:rPr lang="en-US" dirty="0" smtClean="0"/>
              <a:t>:-</a:t>
            </a:r>
            <a:br>
              <a:rPr lang="en-US" dirty="0" smtClean="0"/>
            </a:br>
            <a:r>
              <a:rPr lang="ar-IQ" dirty="0" smtClean="0"/>
              <a:t>1-</a:t>
            </a:r>
            <a:r>
              <a:rPr lang="en-US" dirty="0" smtClean="0"/>
              <a:t> </a:t>
            </a:r>
            <a:r>
              <a:rPr lang="ar-SA" dirty="0" smtClean="0"/>
              <a:t>يعتبر الكتاب المدرسي ركيزة أساسية للمعلم فهو يشعر بالاطمئنان لوجوده ، بينما يشعر بالحيرة والقلق في حالة عدم وجوده لأنه يسترشد به في إعداد دروسه كما أنه يفسر الخطوط العريضة للمادة الدراسية</a:t>
            </a:r>
            <a:r>
              <a:rPr lang="en-US" dirty="0" smtClean="0"/>
              <a:t> </a:t>
            </a:r>
            <a:r>
              <a:rPr lang="en-US" dirty="0" smtClean="0"/>
              <a:t>.</a:t>
            </a:r>
            <a:endParaRPr lang="ar-IQ" dirty="0" smtClean="0"/>
          </a:p>
          <a:p>
            <a:pPr>
              <a:buNone/>
            </a:pPr>
            <a:r>
              <a:rPr lang="ar-IQ" dirty="0" smtClean="0"/>
              <a:t>2- </a:t>
            </a:r>
            <a:r>
              <a:rPr lang="ar-SA" dirty="0" smtClean="0"/>
              <a:t>يتضمن </a:t>
            </a:r>
            <a:r>
              <a:rPr lang="ar-SA" dirty="0" smtClean="0"/>
              <a:t>الكتاب المدرسي المعلومات والقيم والمهارات والاتجاهات المطلوب من المعلم توصيلها للتلاميذ، كل ذلك في صورة مرتبة ومنظمة</a:t>
            </a:r>
            <a:r>
              <a:rPr lang="en-US" dirty="0" smtClean="0"/>
              <a:t> . </a:t>
            </a:r>
            <a:br>
              <a:rPr lang="en-US" dirty="0" smtClean="0"/>
            </a:br>
            <a:r>
              <a:rPr lang="ar-IQ" dirty="0" smtClean="0"/>
              <a:t>3- </a:t>
            </a:r>
            <a:r>
              <a:rPr lang="en-US" dirty="0" smtClean="0"/>
              <a:t> </a:t>
            </a:r>
            <a:r>
              <a:rPr lang="ar-SA" dirty="0" smtClean="0"/>
              <a:t>استخدام الكتاب المدرسي كمساعد رئيس للمعلم حيث يحدد من خلاله الأهداف التربوية وما يجب أن يدرّسه للتلاميذ كما يحدد التتابع الذي توجد عليه المادة الدراسية ، ويحدد طرق التدريس التي يستخدمها المعلم وليساعد في تحديد خطته الدراسية التي ينطلق منها</a:t>
            </a:r>
            <a:endParaRPr lang="en-US"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8</a:t>
            </a:fld>
            <a:endParaRPr lang="en-GB"/>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a:buNone/>
            </a:pPr>
            <a:r>
              <a:rPr lang="en-US" dirty="0" smtClean="0"/>
              <a:t/>
            </a:r>
            <a:br>
              <a:rPr lang="en-US" dirty="0" smtClean="0"/>
            </a:br>
            <a:r>
              <a:rPr lang="ar-IQ" dirty="0" smtClean="0"/>
              <a:t>4- </a:t>
            </a:r>
            <a:r>
              <a:rPr lang="en-US" dirty="0" smtClean="0"/>
              <a:t> </a:t>
            </a:r>
            <a:r>
              <a:rPr lang="ar-SA" dirty="0" smtClean="0"/>
              <a:t>يزود الكتاب المدرسي المعلم بالأفكار الرئيسة المشتركة لدراسة الموضوعات المقررة</a:t>
            </a:r>
            <a:r>
              <a:rPr lang="en-US" dirty="0" smtClean="0"/>
              <a:t>.</a:t>
            </a:r>
            <a:br>
              <a:rPr lang="en-US" dirty="0" smtClean="0"/>
            </a:br>
            <a:r>
              <a:rPr lang="ar-IQ" dirty="0" smtClean="0"/>
              <a:t>5- </a:t>
            </a:r>
            <a:r>
              <a:rPr lang="en-US" dirty="0" smtClean="0"/>
              <a:t> </a:t>
            </a:r>
            <a:r>
              <a:rPr lang="ar-SA" dirty="0" smtClean="0"/>
              <a:t>يعتبر الكتاب المدرسي مصدراً رئيسا للمعلومات حيث يدرس المعلم محتويات الكتاب المدرسي وينطلق من خلاله في البحث عبر المراجع والمصادر عن المعلومات ليتسع أفقه ومعلوماته بحيث لا يحصرها بما يذكر في صفحات الكتاب المدرسي فقط ، لينعكس ذلك على ما يقدمه للتلاميذ من معلومات خلال الحصص الدراسية</a:t>
            </a:r>
            <a:r>
              <a:rPr lang="en-US" dirty="0" smtClean="0"/>
              <a:t>.</a:t>
            </a:r>
            <a:br>
              <a:rPr lang="en-US" dirty="0" smtClean="0"/>
            </a:br>
            <a:r>
              <a:rPr lang="ar-IQ" dirty="0" smtClean="0"/>
              <a:t>6- </a:t>
            </a:r>
            <a:r>
              <a:rPr lang="en-US" dirty="0" smtClean="0"/>
              <a:t> </a:t>
            </a:r>
            <a:r>
              <a:rPr lang="ar-SA" dirty="0" smtClean="0"/>
              <a:t>يستخدم المعلم الكتاب المدرسي في تحديد التعيينات التي يكلف التلاميذ بها وذلك لوجودها مع جميع التلاميذ دون استثناء ثم يعمل على توفير الفرص لهم لمناقشتهم فيما تعلموه</a:t>
            </a:r>
            <a:r>
              <a:rPr lang="en-US" dirty="0" smtClean="0"/>
              <a:t>.</a:t>
            </a:r>
            <a:br>
              <a:rPr lang="en-US" dirty="0" smtClean="0"/>
            </a:br>
            <a:r>
              <a:rPr lang="ar-IQ" dirty="0" smtClean="0"/>
              <a:t>7- </a:t>
            </a:r>
            <a:r>
              <a:rPr lang="en-US" dirty="0" smtClean="0"/>
              <a:t> </a:t>
            </a:r>
            <a:r>
              <a:rPr lang="ar-SA" dirty="0" smtClean="0"/>
              <a:t>يستخدم المعلم الكتاب المدرسي كمرشد حيث يوجه المعلم التلاميذ ويرشدهم إلى المعلومات والأفكار والأسئلة وغير ذلك من النشاط التعليمي الذي يتطلب قراءة أجزاء معينة من الكتاب المدرسي مما يدفعهم إلى الاستعمال الذكي للكتاب المدرسي ويحفزهم علي استخدامه استخداماً واعياً مما يجنّب التلاميذ الاعتماد على الملخصات التي تركز الاهتمام علي الحفظ دون الفهم</a:t>
            </a:r>
            <a:endParaRPr lang="en-US"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9</a:t>
            </a:fld>
            <a:endParaRPr lang="en-GB"/>
          </a:p>
        </p:txBody>
      </p:sp>
    </p:spTree>
  </p:cSld>
  <p:clrMapOvr>
    <a:masterClrMapping/>
  </p:clrMapOvr>
</p:sld>
</file>

<file path=ppt/theme/theme1.xml><?xml version="1.0" encoding="utf-8"?>
<a:theme xmlns:a="http://schemas.openxmlformats.org/drawingml/2006/main" name="Sora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Soran-Template</Template>
  <TotalTime>284</TotalTime>
  <Words>602</Words>
  <Application>Microsoft Office PowerPoint</Application>
  <PresentationFormat>On-screen Show (4:3)</PresentationFormat>
  <Paragraphs>55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Soran-Template</vt:lpstr>
      <vt:lpstr>ثانياً:مواصفات داخلية " خاصة " :  الكتاب المدرسي:</vt:lpstr>
      <vt:lpstr>Slide 2</vt:lpstr>
      <vt:lpstr>Slide 3</vt:lpstr>
      <vt:lpstr>Slide 4</vt:lpstr>
      <vt:lpstr>Slide 5</vt:lpstr>
      <vt:lpstr>لأهمية التربوية للكتاب المدرسي</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D.Kurdish</dc:creator>
  <cp:lastModifiedBy>Rashad Co</cp:lastModifiedBy>
  <cp:revision>38</cp:revision>
  <dcterms:created xsi:type="dcterms:W3CDTF">2014-11-02T06:25:24Z</dcterms:created>
  <dcterms:modified xsi:type="dcterms:W3CDTF">2014-11-04T08:37:16Z</dcterms:modified>
</cp:coreProperties>
</file>