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7" r:id="rId2"/>
    <p:sldId id="268" r:id="rId3"/>
    <p:sldId id="269" r:id="rId4"/>
    <p:sldId id="270" r:id="rId5"/>
    <p:sldId id="271" r:id="rId6"/>
    <p:sldId id="272" r:id="rId7"/>
    <p:sldId id="273" r:id="rId8"/>
    <p:sldId id="274" r:id="rId9"/>
    <p:sldId id="275" r:id="rId10"/>
    <p:sldId id="276" r:id="rId11"/>
    <p:sldId id="27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91" autoAdjust="0"/>
    <p:restoredTop sz="94622" autoAdjust="0"/>
  </p:normalViewPr>
  <p:slideViewPr>
    <p:cSldViewPr showGuides="1">
      <p:cViewPr>
        <p:scale>
          <a:sx n="70" d="100"/>
          <a:sy n="70" d="100"/>
        </p:scale>
        <p:origin x="-1386" y="-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10B6FA-EBD7-48AF-BE20-4A570ACC0BA5}" type="datetimeFigureOut">
              <a:rPr lang="en-GB" smtClean="0"/>
              <a:pPr/>
              <a:t>06/11/2014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FE2E7F-73FE-47EE-806A-635CAE55F67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7591594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FE2E7F-73FE-47EE-806A-635CAE55F679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Module Name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57200" y="5562600"/>
            <a:ext cx="4040188" cy="581602"/>
          </a:xfrm>
        </p:spPr>
        <p:txBody>
          <a:bodyPr anchor="b"/>
          <a:lstStyle>
            <a:lvl1pPr marL="0" indent="0">
              <a:buNone/>
              <a:defRPr sz="24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By Lecturer Name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535112"/>
            <a:ext cx="4041775" cy="903287"/>
          </a:xfrm>
        </p:spPr>
        <p:txBody>
          <a:bodyPr anchor="b">
            <a:normAutofit/>
          </a:bodyPr>
          <a:lstStyle>
            <a:lvl1pPr marL="0" indent="0">
              <a:buNone/>
              <a:defRPr sz="3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Lecture Topic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645025" y="2514599"/>
            <a:ext cx="4041775" cy="3611563"/>
          </a:xfrm>
        </p:spPr>
        <p:txBody>
          <a:bodyPr/>
          <a:lstStyle>
            <a:lvl1pPr marL="0" indent="0">
              <a:buNone/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Add Text or Image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63BC6-9427-4AB1-9291-243FEAA6D7C6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026" name="Picture 2" descr="C:\Users\Admin\Desktop\Logo-V7-No-Backgroun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77484" y="1571545"/>
            <a:ext cx="3465916" cy="3991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246737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8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44373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60425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563041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56087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57250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5122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11241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marL="633413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8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852358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marL="574675" indent="0"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738232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60425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8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363746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60425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0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203341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60425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6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008956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5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350574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marL="977900" indent="0"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8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674007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hyperlink" Target="http://www.soran.edu.iq/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C:\Users\Admin\Desktop\icons\powerpoint background.jpe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8520" y="5562600"/>
            <a:ext cx="9144000" cy="1322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A63BC6-9427-4AB1-9291-243FEAA6D7C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5606934" y="609600"/>
            <a:ext cx="7042266" cy="7042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Date Placeholder 6"/>
          <p:cNvSpPr>
            <a:spLocks noGrp="1"/>
          </p:cNvSpPr>
          <p:nvPr>
            <p:ph type="dt" sz="half" idx="2"/>
          </p:nvPr>
        </p:nvSpPr>
        <p:spPr>
          <a:xfrm>
            <a:off x="4114800" y="6356283"/>
            <a:ext cx="2133600" cy="377891"/>
          </a:xfrm>
          <a:prstGeom prst="rect">
            <a:avLst/>
          </a:prstGeom>
          <a:solidFill>
            <a:schemeClr val="accent1">
              <a:alpha val="21000"/>
            </a:schemeClr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" y="6400800"/>
            <a:ext cx="1893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16"/>
              </a:rPr>
              <a:t>www.soran.edu.iq</a:t>
            </a: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75083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73" r:id="rId2"/>
    <p:sldLayoutId id="2147483672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</p:sldLayoutIdLst>
  <p:hf hd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alan_koye84@yahoo.com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57158" y="214290"/>
            <a:ext cx="8229600" cy="1500190"/>
          </a:xfrm>
        </p:spPr>
        <p:txBody>
          <a:bodyPr>
            <a:normAutofit fontScale="90000"/>
          </a:bodyPr>
          <a:lstStyle/>
          <a:p>
            <a:r>
              <a:rPr lang="ar-IQ" dirty="0" smtClean="0">
                <a:cs typeface="Ali_K_Samik" pitchFamily="2" charset="-78"/>
              </a:rPr>
              <a:t/>
            </a:r>
            <a:br>
              <a:rPr lang="ar-IQ" dirty="0" smtClean="0">
                <a:cs typeface="Ali_K_Samik" pitchFamily="2" charset="-78"/>
              </a:rPr>
            </a:br>
            <a:r>
              <a:rPr lang="ar-IQ" dirty="0" smtClean="0">
                <a:cs typeface="Ali_K_Samik" pitchFamily="2" charset="-78"/>
              </a:rPr>
              <a:t>وانةى : رِيَطاكاني وانةوتنةوة تايبةت </a:t>
            </a:r>
            <a:r>
              <a:rPr lang="en-US" dirty="0" smtClean="0">
                <a:cs typeface="Ali_K_Samik" pitchFamily="2" charset="-78"/>
              </a:rPr>
              <a:t/>
            </a:r>
            <a:br>
              <a:rPr lang="en-US" dirty="0" smtClean="0">
                <a:cs typeface="Ali_K_Samik" pitchFamily="2" charset="-78"/>
              </a:rPr>
            </a:br>
            <a:r>
              <a:rPr lang="ar-IQ" dirty="0" smtClean="0">
                <a:cs typeface="Ali_K_Samik" pitchFamily="2" charset="-78"/>
              </a:rPr>
              <a:t>سالَي خويَندن : 2014-2015</a:t>
            </a:r>
            <a:r>
              <a:rPr lang="en-US" dirty="0" smtClean="0">
                <a:cs typeface="Ali_K_Samik" pitchFamily="2" charset="-78"/>
              </a:rPr>
              <a:t/>
            </a:r>
            <a:br>
              <a:rPr lang="en-US" dirty="0" smtClean="0">
                <a:cs typeface="Ali_K_Samik" pitchFamily="2" charset="-78"/>
              </a:rPr>
            </a:br>
            <a:endParaRPr lang="en-GB" dirty="0">
              <a:cs typeface="Ali_K_Samik" pitchFamily="2" charset="-78"/>
            </a:endParaRP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ar-IQ" dirty="0" smtClean="0"/>
              <a:t> </a:t>
            </a:r>
            <a:endParaRPr lang="en-US" dirty="0" smtClean="0"/>
          </a:p>
          <a:p>
            <a:r>
              <a:rPr lang="ar-IQ" dirty="0" smtClean="0">
                <a:cs typeface="Ali_K_Samik" pitchFamily="2" charset="-78"/>
              </a:rPr>
              <a:t>قؤناغي ضوارةم : بةشي كوردى</a:t>
            </a:r>
            <a:endParaRPr lang="en-US" dirty="0" smtClean="0">
              <a:cs typeface="Ali_K_Samik" pitchFamily="2" charset="-78"/>
            </a:endParaRPr>
          </a:p>
          <a:p>
            <a:r>
              <a:rPr lang="ar-IQ" dirty="0" smtClean="0">
                <a:cs typeface="Ali_K_Samik" pitchFamily="2" charset="-78"/>
              </a:rPr>
              <a:t>مامؤستاي وانةبيَذ : ئالان ثشتيوان كريم </a:t>
            </a:r>
            <a:endParaRPr lang="en-US" dirty="0" smtClean="0">
              <a:cs typeface="Ali_K_Samik" pitchFamily="2" charset="-78"/>
            </a:endParaRPr>
          </a:p>
          <a:p>
            <a:r>
              <a:rPr lang="ar-IQ" dirty="0" smtClean="0">
                <a:cs typeface="Ali_K_Samik" pitchFamily="2" charset="-78"/>
              </a:rPr>
              <a:t>ذمارة مؤبايل : 4750362 0750 </a:t>
            </a:r>
            <a:endParaRPr lang="en-US" dirty="0" smtClean="0">
              <a:cs typeface="Ali_K_Samik" pitchFamily="2" charset="-78"/>
            </a:endParaRPr>
          </a:p>
          <a:p>
            <a:r>
              <a:rPr lang="ar-IQ" dirty="0" smtClean="0">
                <a:cs typeface="Ali_K_Samik" pitchFamily="2" charset="-78"/>
              </a:rPr>
              <a:t>ئيمةيل : </a:t>
            </a:r>
            <a:r>
              <a:rPr lang="en-US" u="sng" dirty="0" smtClean="0">
                <a:cs typeface="Ali_K_Samik" pitchFamily="2" charset="-78"/>
                <a:hlinkClick r:id="rId2"/>
              </a:rPr>
              <a:t>alan_koye84@yahoo.com</a:t>
            </a:r>
            <a:endParaRPr lang="en-US" dirty="0" smtClean="0">
              <a:cs typeface="Ali_K_Samik" pitchFamily="2" charset="-78"/>
            </a:endParaRPr>
          </a:p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63BC6-9427-4AB1-9291-243FEAA6D7C6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707840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ar-IQ" dirty="0" smtClean="0">
                <a:cs typeface="Ali_K_Samik" pitchFamily="2" charset="-78"/>
              </a:rPr>
              <a:t>ثاش ئةوةي قوتابييان نموونةكان دةخويَننةوة, وتوويَذيان لةسةر دةكةن (مامؤستا و قوتابي) و نموونةكان كة جويَكراونةتةوة و دةستنيشانكراوة رووندةكريَنةوة تاكو ريَساكة هةلَدةهيَنجيَنن, (هةلَدةهيَنجريَت).</a:t>
            </a:r>
            <a:endParaRPr lang="en-US" dirty="0">
              <a:cs typeface="Ali_K_Samik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ar-IQ" dirty="0" smtClean="0">
                <a:cs typeface="Ali_K_Samik" pitchFamily="2" charset="-78"/>
              </a:rPr>
              <a:t>ئةم ريَطاية لة هةردوو ريَطاكةي ثيَش خؤي باشتر و لةبةرترة (</a:t>
            </a:r>
            <a:r>
              <a:rPr lang="ar-IQ" dirty="0" smtClean="0"/>
              <a:t>أفضل</a:t>
            </a:r>
            <a:r>
              <a:rPr lang="ar-IQ" dirty="0" smtClean="0">
                <a:cs typeface="Ali_K_Samik" pitchFamily="2" charset="-78"/>
              </a:rPr>
              <a:t>) ضونكة هةولأ بؤ تةواوكاريي يةكيَتي لقةكاني زمان دةدات, واتة لقةكاني تريش هاورِيَ دةبن لة خويَندني ريَساكاني ريَزماندا, بة طوتةيةكي دي هةر تةنيا ريَساي ريَزماني ناخويَندريَت و: لقةكاني خويَندنةوة, طوتوبيَذ, دةربرِين, ..... تاد ثيَكرِا دةخويَندريَن, ضونكة دةقةكة دةخويَندريَتةوة, ثرسيارةكان وةلآم دةدريَنةوة, نموونةي تريش دةهيَنريَتةوة...</a:t>
            </a:r>
            <a:endParaRPr lang="en-US" dirty="0" smtClean="0">
              <a:cs typeface="Ali_K_Samik" pitchFamily="2" charset="-78"/>
            </a:endParaRPr>
          </a:p>
          <a:p>
            <a:r>
              <a:rPr lang="ar-IQ" dirty="0" smtClean="0">
                <a:cs typeface="Ali_K_Samik" pitchFamily="2" charset="-78"/>
              </a:rPr>
              <a:t>لة زماني عةرةبيدا نموونةكان لة قورئاني ثيرؤز و فةرمودة و ميَذوو .... تاد دةبنة جيَ باس و دةرهيَناني ريَسا...</a:t>
            </a:r>
            <a:endParaRPr lang="en-US" dirty="0" smtClean="0">
              <a:cs typeface="Ali_K_Samik" pitchFamily="2" charset="-78"/>
            </a:endParaRPr>
          </a:p>
          <a:p>
            <a:endParaRPr lang="en-US" dirty="0">
              <a:cs typeface="Ali_K_Samik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11</a:t>
            </a:fld>
            <a:endParaRPr lang="en-GB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4480" y="274638"/>
            <a:ext cx="6972320" cy="1143000"/>
          </a:xfrm>
        </p:spPr>
        <p:txBody>
          <a:bodyPr>
            <a:normAutofit fontScale="90000"/>
          </a:bodyPr>
          <a:lstStyle/>
          <a:p>
            <a:r>
              <a:rPr lang="ar-IQ" dirty="0" smtClean="0">
                <a:cs typeface="Ali_K_Samik" pitchFamily="2" charset="-78"/>
              </a:rPr>
              <a:t>ريَطاكاني طوتنةوةي ريَزمان</a:t>
            </a:r>
            <a:r>
              <a:rPr lang="en-US" dirty="0" smtClean="0">
                <a:cs typeface="Ali_K_Samik" pitchFamily="2" charset="-78"/>
              </a:rPr>
              <a:t/>
            </a:r>
            <a:br>
              <a:rPr lang="en-US" dirty="0" smtClean="0">
                <a:cs typeface="Ali_K_Samik" pitchFamily="2" charset="-78"/>
              </a:rPr>
            </a:br>
            <a:endParaRPr lang="en-US" dirty="0">
              <a:cs typeface="Ali_K_Samik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ar-IQ" dirty="0" smtClean="0">
                <a:cs typeface="Ali_K_Samik" pitchFamily="2" charset="-78"/>
              </a:rPr>
              <a:t>زؤرينةي مامؤستايان ريَزمانيان لةلا وشك و بيَ ضيَذة, لةبةر ئةوة ليَي رادةكةن و نايلَيَنةوة, ئةم ثةتاية قوتابييانيشي طرتؤتةوة بؤية بة طةرمي ثيَشوازي ليَناكةن و ئةو دةستور و ريَسا ريَزمانييانةيان لا طرانة و بة ثيَويستي نازانن, هةر بؤيةش لةسةر و بؤري ئيعرابدا بؤ وشةكان [لة زماني عةرةبيدا تةنيا (سكون ـــْـ ) دادةنيَن و خؤيان لةواني تر دةثاريَزن, ئةمةش زؤرتر لة مامؤستاكانةوة دةردةكةويَت و خؤيان لةو دةستوورة زمانيية [عةرةبيية] لا دةدةن, لةوةش زيان بةخشتر دلَطةرميية بؤ راستكردنةوةي هةلَةي قوتابييانيش نيية و طويَي ثيَ نادةن [لة زماني كورديشدا دروستانة خويَندنةوةي رستة و بةكارنةهيَناني ئاوازة و طير لةسةر برِطةي مةبةست و واتا بةخش هيض بايةخيان ثيَ نادريَت, هةروةها لة كاتي بووني خالَبةنديي ثيَويستدا ديسانةوة ثشتطؤي خستن ئاشكراية, بؤية دةبينريَت خويَنةري كورد و بيَذةري كرود زؤر نةشارةزايانة دةقةكان دةخويَننةوة....].</a:t>
            </a:r>
            <a:endParaRPr lang="en-US" dirty="0" smtClean="0">
              <a:cs typeface="Ali_K_Samik" pitchFamily="2" charset="-78"/>
            </a:endParaRPr>
          </a:p>
          <a:p>
            <a:pPr>
              <a:buNone/>
            </a:pPr>
            <a:r>
              <a:rPr lang="ar-IQ" dirty="0" smtClean="0">
                <a:cs typeface="Ali_K_Samik" pitchFamily="2" charset="-78"/>
              </a:rPr>
              <a:t>لة رِاستيدا ريَزمان هيَندة سةخت  طران نيية ئةطةر بيَت مامؤستايان بة ريَطايةكي باش و ئاست بيطةيةننة قوتابييان.</a:t>
            </a:r>
            <a:endParaRPr lang="en-US" dirty="0" smtClean="0">
              <a:cs typeface="Ali_K_Samik" pitchFamily="2" charset="-78"/>
            </a:endParaRPr>
          </a:p>
          <a:p>
            <a:pPr>
              <a:buNone/>
            </a:pPr>
            <a:endParaRPr lang="en-US" dirty="0">
              <a:cs typeface="Ali_K_Samik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ar-IQ" dirty="0" smtClean="0">
                <a:cs typeface="Ali_K_Samik" pitchFamily="2" charset="-78"/>
              </a:rPr>
              <a:t>ئامانجيش لة طوتنةوةي ريَزمان راهيَنان و ئاشنا كردن و راستكردنةوةي طويَ و زمانة بة زارةكي و بة نووسين, ئةمةش ئةوة دةطةيةنيَت كة قوتابي بة ريَطةيةكي دروست لة طويَطرتن و طفتوطؤ كردن و خويَندنةوة و نووسيندا بة توانا بكةين هةروةها فيَري خويَندنةوةيةكي رةوان (فصيح) و دروست بكةين كة بتوانيَت وشةكاني ناو رستة وةكو ثيَويستن و دروستن بخويَننةوة.</a:t>
            </a:r>
            <a:endParaRPr lang="en-US" dirty="0" smtClean="0">
              <a:cs typeface="Ali_K_Samik" pitchFamily="2" charset="-78"/>
            </a:endParaRPr>
          </a:p>
          <a:p>
            <a:pPr>
              <a:buNone/>
            </a:pPr>
            <a:endParaRPr lang="en-US" dirty="0">
              <a:cs typeface="Ali_K_Samik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ar-IQ" dirty="0" smtClean="0">
                <a:cs typeface="Ali_K_Samik" pitchFamily="2" charset="-78"/>
              </a:rPr>
              <a:t>زمانةوانةكان –ثاش ئةوةي هةستيان بةم سةختييةي طوتنةوةي ريَزمان و بارطراني قوتابي كرد- هةولَياندا كة ئاسانترين و سةركةوتوترين ريَطا بؤ طوتنةوةي ريَزمان دابنيَن, تاكو لة ذيري و هؤشيان نزيكي بكةنةوة و هةولَي زمانةوانةكان لة داناني كورتكردنةوةي ريَسا ريَزمانييةكاندا طةلآلَة بوو, كة كارةكةي ئالَؤزتر كرد.</a:t>
            </a:r>
            <a:endParaRPr lang="en-US" dirty="0" smtClean="0">
              <a:cs typeface="Ali_K_Samik" pitchFamily="2" charset="-78"/>
            </a:endParaRPr>
          </a:p>
          <a:p>
            <a:pPr>
              <a:buNone/>
            </a:pPr>
            <a:r>
              <a:rPr lang="ar-IQ" dirty="0" smtClean="0">
                <a:cs typeface="Ali_K_Samik" pitchFamily="2" charset="-78"/>
              </a:rPr>
              <a:t>هةروةها نويَخواز و نويَكةرةوانيش ئةم هةولآنةيان داوة وةكو (طه حسين, علي الجارم) كة ليَذنةكانيش ريَنمايي زؤريان دانا, ليَرةدا ثيَويست بة باس كردنيان ناكات</a:t>
            </a:r>
            <a:endParaRPr lang="en-US" dirty="0">
              <a:cs typeface="Ali_K_Samik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IQ" dirty="0" smtClean="0">
                <a:cs typeface="Ali_K_Samik" pitchFamily="2" charset="-78"/>
              </a:rPr>
              <a:t>ريَطاكاني طوتنةوةي ريَزمان:</a:t>
            </a:r>
            <a:r>
              <a:rPr lang="en-US" dirty="0" smtClean="0">
                <a:cs typeface="Ali_K_Samik" pitchFamily="2" charset="-78"/>
              </a:rPr>
              <a:t/>
            </a:r>
            <a:br>
              <a:rPr lang="en-US" dirty="0" smtClean="0">
                <a:cs typeface="Ali_K_Samik" pitchFamily="2" charset="-78"/>
              </a:rPr>
            </a:br>
            <a:endParaRPr lang="en-US" dirty="0">
              <a:cs typeface="Ali_K_Samik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ar-IQ" dirty="0" smtClean="0">
                <a:cs typeface="Ali_K_Samik" pitchFamily="2" charset="-78"/>
              </a:rPr>
              <a:t>ضةند ريَطايةك هةن بؤ طوتنةوةي ريَزمان طرنطترينيان ئةمانةن: </a:t>
            </a:r>
            <a:endParaRPr lang="en-US" dirty="0" smtClean="0">
              <a:cs typeface="Ali_K_Samik" pitchFamily="2" charset="-78"/>
            </a:endParaRPr>
          </a:p>
          <a:p>
            <a:pPr>
              <a:buNone/>
            </a:pPr>
            <a:r>
              <a:rPr lang="ar-IQ" dirty="0" smtClean="0">
                <a:cs typeface="Ali_K_Samik" pitchFamily="2" charset="-78"/>
              </a:rPr>
              <a:t>1ـ ريَطاي ثيَوانةيي (</a:t>
            </a:r>
            <a:r>
              <a:rPr lang="ar-IQ" dirty="0" smtClean="0"/>
              <a:t>الطريقة القياسية</a:t>
            </a:r>
            <a:r>
              <a:rPr lang="ar-IQ" dirty="0" smtClean="0">
                <a:cs typeface="Ali_K_Samik" pitchFamily="2" charset="-78"/>
              </a:rPr>
              <a:t>):</a:t>
            </a:r>
            <a:endParaRPr lang="en-US" dirty="0" smtClean="0">
              <a:cs typeface="Ali_K_Samik" pitchFamily="2" charset="-78"/>
            </a:endParaRPr>
          </a:p>
          <a:p>
            <a:pPr>
              <a:buNone/>
            </a:pPr>
            <a:r>
              <a:rPr lang="ar-IQ" dirty="0" smtClean="0">
                <a:cs typeface="Ali_K_Samik" pitchFamily="2" charset="-78"/>
              </a:rPr>
              <a:t>هةر لة سةرةتاوة ريَسا (دةستور, قاعيدة)ي ئةو بابةتة ريَزمانيية ئةزبةر دةكريَت ثاشان نموونةي بؤ دةهيَنريَتةوة, كة دةبنة هؤي ضةسثاندن و طةياندني بابةتةكة, ئةمة ئةوة دةطةيةنيَت كة ثشت بةستة بة ئةزبةر كردن (</a:t>
            </a:r>
            <a:r>
              <a:rPr lang="ar-IQ" dirty="0" smtClean="0"/>
              <a:t>الحفظ</a:t>
            </a:r>
            <a:r>
              <a:rPr lang="ar-IQ" dirty="0" smtClean="0">
                <a:cs typeface="Ali_K_Samik" pitchFamily="2" charset="-78"/>
              </a:rPr>
              <a:t>) ي ريَساكان و ثاشان بة نموونة روون دةكريَتةوة, واتة زةيني قوتابي لة طشتةوة بؤ بةش (</a:t>
            </a:r>
            <a:r>
              <a:rPr lang="ar-IQ" dirty="0" smtClean="0"/>
              <a:t>من الكلّ إلى الجزء</a:t>
            </a:r>
            <a:r>
              <a:rPr lang="ar-IQ" dirty="0" smtClean="0">
                <a:cs typeface="Ali_K_Samik" pitchFamily="2" charset="-78"/>
              </a:rPr>
              <a:t>) ثةيرِةو دةكات, طةر هاتوو قوتابييان طشت (الكل)يان تيَطةيةندرا و تيَي طةيشتن ئةوا لة نموونةكانيش تيَدةطةن و دريَذةي باسكردني بابةتةكة بة نموونة و راهيَنانةوة بة قوتابي دةطةيةندريَت.</a:t>
            </a:r>
            <a:endParaRPr lang="en-US" dirty="0" smtClean="0">
              <a:cs typeface="Ali_K_Samik" pitchFamily="2" charset="-78"/>
            </a:endParaRPr>
          </a:p>
          <a:p>
            <a:pPr>
              <a:buNone/>
            </a:pPr>
            <a:endParaRPr lang="en-US" dirty="0">
              <a:cs typeface="Ali_K_Samik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ar-IQ" dirty="0" smtClean="0">
                <a:cs typeface="Ali_K_Samik" pitchFamily="2" charset="-78"/>
              </a:rPr>
              <a:t>ئةم ريَطاية لة طرانةوة (طشت) بؤ ئاسان (بةش) دةست ثيَدةكات, بؤية دةبيَتة هؤي كوشتن و زيندة بة ضالَكردني بيركردنةوة و داهيَناني قوتابي, هةروةكو ضؤن بةكارنةهيَناني شيَوازي طفتوطؤ [وتوويَذ] دةبيَتة هؤي سارد كردنةوةي قوتابي و كوشتني, ثةرؤشي لاي قوتابي تووشي ثةستي و دلَطيراني دةكات.</a:t>
            </a:r>
            <a:endParaRPr lang="en-US" dirty="0" smtClean="0">
              <a:cs typeface="Ali_K_Samik" pitchFamily="2" charset="-78"/>
            </a:endParaRPr>
          </a:p>
          <a:p>
            <a:pPr>
              <a:buNone/>
            </a:pPr>
            <a:r>
              <a:rPr lang="ar-IQ" dirty="0" smtClean="0">
                <a:cs typeface="Ali_K_Samik" pitchFamily="2" charset="-78"/>
              </a:rPr>
              <a:t>سةرةرِاي ئةم لاوازييانةي لةم ريَطايةدا هةن, ضةند جياوكيَكي (مميزات)يشي هةية:</a:t>
            </a:r>
            <a:endParaRPr lang="en-US" dirty="0" smtClean="0">
              <a:cs typeface="Ali_K_Samik" pitchFamily="2" charset="-78"/>
            </a:endParaRPr>
          </a:p>
          <a:p>
            <a:pPr>
              <a:buNone/>
            </a:pPr>
            <a:r>
              <a:rPr lang="ar-IQ" dirty="0" smtClean="0">
                <a:cs typeface="Ali_K_Samik" pitchFamily="2" charset="-78"/>
              </a:rPr>
              <a:t>دةبيَتة هؤي ثشت دةست خستني كات و مامؤستا سةر سووك و ئاسودة دةكات و طفتوطؤي لة كؤلأ  دةكاتةوة, ضونكة هةر لة يةكةم كاتةوة ثشت بة خؤكاري (تلقائية) دةبةستيَت.</a:t>
            </a:r>
            <a:endParaRPr lang="en-US" dirty="0" smtClean="0">
              <a:cs typeface="Ali_K_Samik" pitchFamily="2" charset="-78"/>
            </a:endParaRPr>
          </a:p>
          <a:p>
            <a:pPr>
              <a:buNone/>
            </a:pPr>
            <a:endParaRPr lang="en-US" dirty="0">
              <a:cs typeface="Ali_K_Samik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>
                <a:cs typeface="Ali_K_Samik" pitchFamily="2" charset="-78"/>
              </a:rPr>
              <a:t>ريَطاي هةلَهيَنجاندن (</a:t>
            </a:r>
            <a:r>
              <a:rPr lang="ar-IQ" dirty="0" smtClean="0"/>
              <a:t>الطريقة الاستقرائية</a:t>
            </a:r>
            <a:r>
              <a:rPr lang="ar-IQ" dirty="0" smtClean="0">
                <a:cs typeface="Ali_K_Samik" pitchFamily="2" charset="-78"/>
              </a:rPr>
              <a:t>): </a:t>
            </a:r>
            <a:endParaRPr lang="en-US" dirty="0" smtClean="0">
              <a:cs typeface="Ali_K_Samik" pitchFamily="2" charset="-78"/>
            </a:endParaRPr>
          </a:p>
          <a:p>
            <a:r>
              <a:rPr lang="ar-IQ" dirty="0" smtClean="0">
                <a:cs typeface="Ali_K_Samik" pitchFamily="2" charset="-78"/>
              </a:rPr>
              <a:t>لةم ريَطايةدا نموونةكان دةبنة بناغةي هةلَهيَنجاني ريَساكة, واتة: لة بةشةوة بؤ طشت [</a:t>
            </a:r>
            <a:r>
              <a:rPr lang="ar-IQ" dirty="0" smtClean="0"/>
              <a:t>من الجزء إلى الكل</a:t>
            </a:r>
            <a:r>
              <a:rPr lang="ar-IQ" dirty="0" smtClean="0">
                <a:cs typeface="Ali_K_Samik" pitchFamily="2" charset="-78"/>
              </a:rPr>
              <a:t>] ريَدةكات, هةلَهيَنجان (</a:t>
            </a:r>
            <a:r>
              <a:rPr lang="ar-IQ" dirty="0" smtClean="0"/>
              <a:t>الاستقراء</a:t>
            </a:r>
            <a:r>
              <a:rPr lang="ar-IQ" dirty="0" smtClean="0">
                <a:cs typeface="Ali_K_Samik" pitchFamily="2" charset="-78"/>
              </a:rPr>
              <a:t>) ياريدةي بيركردنةوة و داهيَنان دةدات, بة وردبونةوة لة بةشةكانةوة دةست ثيَدةكات (نموونةكان) و ثاشان طةلآلَة كردني ريَسايةكةي طشتي بؤ ئةم نموونانة, ئةمةش دةبيَـتة هؤي بة دةست خستني ريَسا لة ئةنجامي طفتوطؤ (طوتوبيَذ).</a:t>
            </a:r>
            <a:endParaRPr lang="en-US" dirty="0" smtClean="0">
              <a:cs typeface="Ali_K_Samik" pitchFamily="2" charset="-78"/>
            </a:endParaRPr>
          </a:p>
          <a:p>
            <a:endParaRPr lang="en-US" dirty="0">
              <a:cs typeface="Ali_K_Samik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>
                <a:cs typeface="Ali_K_Samik" pitchFamily="2" charset="-78"/>
              </a:rPr>
              <a:t>ئةم ريَطاية لة فيَركردندا خاوة </a:t>
            </a:r>
            <a:r>
              <a:rPr lang="ar-IQ" dirty="0" smtClean="0"/>
              <a:t>(بطئ</a:t>
            </a:r>
            <a:r>
              <a:rPr lang="ar-IQ" dirty="0" smtClean="0">
                <a:cs typeface="Ali_K_Samik" pitchFamily="2" charset="-78"/>
              </a:rPr>
              <a:t>) هةروةها طوتوويانة: كةسانيَك دروست دةكات برِا بة خؤيوو, ثشت بةستوو بة هةولأ و ماندوبوني خؤيان, هةروةها ئةم ريَطاية [قوتابي] فيَري خؤطري و ثشوو دريَذي و بيركردنةوة دةكات, [لة زماني عةرةبيدا (الجارم) لة داناني كتيَبةكةيدا (</a:t>
            </a:r>
            <a:r>
              <a:rPr lang="ar-IQ" dirty="0" smtClean="0"/>
              <a:t>النحو الواضح </a:t>
            </a:r>
            <a:r>
              <a:rPr lang="ar-IQ" dirty="0" smtClean="0">
                <a:cs typeface="Ali_K_Samik" pitchFamily="2" charset="-78"/>
              </a:rPr>
              <a:t>– ريَـزماني روون) ثشتي ثيَ بةستووة.</a:t>
            </a:r>
            <a:endParaRPr lang="en-US" dirty="0">
              <a:cs typeface="Ali_K_Samik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ar-IQ" dirty="0" smtClean="0">
                <a:cs typeface="Ali_K_Samik" pitchFamily="2" charset="-78"/>
              </a:rPr>
              <a:t>3ـ ريَطاي راستكراوة (</a:t>
            </a:r>
            <a:r>
              <a:rPr lang="ar-IQ" dirty="0" smtClean="0"/>
              <a:t>الطريقة المعَدّلة):</a:t>
            </a:r>
            <a:endParaRPr lang="en-US" dirty="0" smtClean="0"/>
          </a:p>
          <a:p>
            <a:pPr>
              <a:buNone/>
            </a:pPr>
            <a:r>
              <a:rPr lang="ar-IQ" dirty="0" smtClean="0">
                <a:cs typeface="Ali_K_Samik" pitchFamily="2" charset="-78"/>
              </a:rPr>
              <a:t>هةمان ريَطاي هةلَهيَنجاندنة بةلآم لةسةر نموونة راناوةستيَت, كة رةنطة هاوثةيوةست نةبيَت [نموونةكان] لة رووي بيرؤكةوة, بةلَكو بينا كراوة لةسةر بناغةي خستنةرِووي دةقة ئةدةبييةكة بة هاوثةيوةستبووني بيرؤكةكان.</a:t>
            </a:r>
            <a:endParaRPr lang="en-US" dirty="0" smtClean="0">
              <a:cs typeface="Ali_K_Samik" pitchFamily="2" charset="-78"/>
            </a:endParaRPr>
          </a:p>
          <a:p>
            <a:pPr>
              <a:buNone/>
            </a:pPr>
            <a:r>
              <a:rPr lang="ar-IQ" dirty="0" smtClean="0">
                <a:cs typeface="Ali_K_Samik" pitchFamily="2" charset="-78"/>
              </a:rPr>
              <a:t>لةم ريَطايةدا دةقة ئةدةبييةكة لة بةردةم قوتابيياندا لة تةك نووسيني نموونةكانيشدا – ئةو نموونانةي كة رايان لةسةر دةبيَت و بة كةلَكي روونكردنةوةي ريَساكة ديَن- و دةخوازين ليَيان بكؤلَدريَتةوة, ئةم كارةش بة نيشانة كردني مةبةستة ض بة هيَل بةذيَر هيَناني مةبةستةكةدا يان بة تؤختر نووسينيان.</a:t>
            </a:r>
            <a:endParaRPr lang="en-US" dirty="0" smtClean="0">
              <a:cs typeface="Ali_K_Samik" pitchFamily="2" charset="-78"/>
            </a:endParaRPr>
          </a:p>
          <a:p>
            <a:pPr>
              <a:buNone/>
            </a:pPr>
            <a:endParaRPr lang="en-US" dirty="0">
              <a:cs typeface="Ali_K_Samik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oran-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Soran-Template</Template>
  <TotalTime>155</TotalTime>
  <Words>841</Words>
  <Application>Microsoft Office PowerPoint</Application>
  <PresentationFormat>On-screen Show (4:3)</PresentationFormat>
  <Paragraphs>40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Soran-Template</vt:lpstr>
      <vt:lpstr> وانةى : رِيَطاكاني وانةوتنةوة تايبةت  سالَي خويَندن : 2014-2015 </vt:lpstr>
      <vt:lpstr>ريَطاكاني طوتنةوةي ريَزمان </vt:lpstr>
      <vt:lpstr>Slide 3</vt:lpstr>
      <vt:lpstr>Slide 4</vt:lpstr>
      <vt:lpstr>ريَطاكاني طوتنةوةي ريَزمان: </vt:lpstr>
      <vt:lpstr>Slide 6</vt:lpstr>
      <vt:lpstr>Slide 7</vt:lpstr>
      <vt:lpstr>Slide 8</vt:lpstr>
      <vt:lpstr>Slide 9</vt:lpstr>
      <vt:lpstr>Slide 10</vt:lpstr>
      <vt:lpstr>Slide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D.Kurdish</dc:creator>
  <cp:lastModifiedBy>Rashad Co</cp:lastModifiedBy>
  <cp:revision>25</cp:revision>
  <dcterms:created xsi:type="dcterms:W3CDTF">2014-11-02T06:25:24Z</dcterms:created>
  <dcterms:modified xsi:type="dcterms:W3CDTF">2014-11-06T13:10:13Z</dcterms:modified>
</cp:coreProperties>
</file>