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84" r:id="rId3"/>
    <p:sldId id="289" r:id="rId4"/>
    <p:sldId id="290" r:id="rId5"/>
    <p:sldId id="291" r:id="rId6"/>
    <p:sldId id="292" r:id="rId7"/>
    <p:sldId id="293" r:id="rId8"/>
    <p:sldId id="294" r:id="rId9"/>
    <p:sldId id="29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47" autoAdjust="0"/>
    <p:restoredTop sz="94622" autoAdjust="0"/>
  </p:normalViewPr>
  <p:slideViewPr>
    <p:cSldViewPr showGuides="1">
      <p:cViewPr>
        <p:scale>
          <a:sx n="70" d="100"/>
          <a:sy n="70" d="100"/>
        </p:scale>
        <p:origin x="-1404" y="-3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04/11/2014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p14="http://schemas.microsoft.com/office/powerpoint/2010/main" xmlns=""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a:extLst>
              <a:ext uri="{28A0092B-C50C-407E-A947-70E740481C1C}">
                <a14:useLocalDpi xmlns:a14="http://schemas.microsoft.com/office/drawing/2010/main" xmlns=""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ar-SA" b="1" dirty="0" smtClean="0"/>
              <a:t>الكتاب </a:t>
            </a:r>
            <a:r>
              <a:rPr lang="ar-SA" b="1" dirty="0" smtClean="0"/>
              <a:t>المدرسي</a:t>
            </a:r>
            <a:r>
              <a:rPr lang="en-US" b="1" dirty="0" smtClean="0"/>
              <a:t>:</a:t>
            </a:r>
            <a:endParaRPr lang="en-US" b="1" dirty="0"/>
          </a:p>
        </p:txBody>
      </p:sp>
      <p:sp>
        <p:nvSpPr>
          <p:cNvPr id="7" name="Content Placeholder 6"/>
          <p:cNvSpPr>
            <a:spLocks noGrp="1"/>
          </p:cNvSpPr>
          <p:nvPr>
            <p:ph idx="1"/>
          </p:nvPr>
        </p:nvSpPr>
        <p:spPr/>
        <p:txBody>
          <a:bodyPr>
            <a:normAutofit fontScale="92500" lnSpcReduction="10000"/>
          </a:bodyPr>
          <a:lstStyle/>
          <a:p>
            <a:pPr>
              <a:buNone/>
            </a:pPr>
            <a:r>
              <a:rPr lang="ar-SA" b="1" dirty="0" smtClean="0"/>
              <a:t>تعريف الكتاب المدرسي</a:t>
            </a:r>
            <a:r>
              <a:rPr lang="en-US" b="1" dirty="0" smtClean="0"/>
              <a:t>:</a:t>
            </a:r>
            <a:r>
              <a:rPr lang="en-US" dirty="0" smtClean="0"/>
              <a:t/>
            </a:r>
            <a:br>
              <a:rPr lang="en-US" dirty="0" smtClean="0"/>
            </a:br>
            <a:r>
              <a:rPr lang="en-US" dirty="0" smtClean="0"/>
              <a:t/>
            </a:r>
            <a:br>
              <a:rPr lang="en-US" dirty="0" smtClean="0"/>
            </a:br>
            <a:r>
              <a:rPr lang="ar-SA" dirty="0" smtClean="0"/>
              <a:t>أنه عبارة عن مكون من مكونات المنهج في شكل وثيقة تربوية تمثل وعاء يحتوي مادة تعليمية تعتبر مرجعا أساسيا يستقي منه المتعلمون معلوماتهم ، وهو وسيلة تضم بكيفية منتظمة المواد والمحتويات والمنهجيات وأدوات قياس وتقييم وتقويم لمكتسبات المتعلمين . وكلمة وثيقة في حد ذاتها توحي بالإحكام في جمع مواد الكتاب المدرسي وفق تخطيط مسبق دقيق ومحكم</a:t>
            </a:r>
            <a:r>
              <a:rPr lang="en-US" dirty="0" smtClean="0"/>
              <a:t>. </a:t>
            </a:r>
            <a:br>
              <a:rPr lang="en-US" dirty="0" smtClean="0"/>
            </a:br>
            <a:r>
              <a:rPr lang="en-US" dirty="0" smtClean="0"/>
              <a:t/>
            </a:r>
            <a:br>
              <a:rPr lang="en-US" dirty="0" smtClean="0"/>
            </a:br>
            <a:endParaRPr lang="en-US" b="1" dirty="0">
              <a:cs typeface="Ali_K_Samik"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ar-SA" b="1" dirty="0" smtClean="0"/>
              <a:t>مفهوم الكتاب المدرسي بين القديم والحديث</a:t>
            </a:r>
            <a:r>
              <a:rPr lang="en-US" b="1" dirty="0" smtClean="0"/>
              <a:t>:</a:t>
            </a:r>
            <a:r>
              <a:rPr lang="en-US" dirty="0" smtClean="0"/>
              <a:t/>
            </a:r>
            <a:br>
              <a:rPr lang="en-US" dirty="0" smtClean="0"/>
            </a:br>
            <a:r>
              <a:rPr lang="en-US" dirty="0" smtClean="0"/>
              <a:t/>
            </a:r>
            <a:br>
              <a:rPr lang="en-US" dirty="0" smtClean="0"/>
            </a:br>
            <a:r>
              <a:rPr lang="ar-SA" b="1" dirty="0" smtClean="0"/>
              <a:t>المفهوم القديم</a:t>
            </a:r>
            <a:r>
              <a:rPr lang="en-US" b="1" dirty="0" smtClean="0"/>
              <a:t>:</a:t>
            </a:r>
            <a:r>
              <a:rPr lang="en-US" dirty="0" smtClean="0"/>
              <a:t/>
            </a:r>
            <a:br>
              <a:rPr lang="en-US" dirty="0" smtClean="0"/>
            </a:br>
            <a:r>
              <a:rPr lang="en-US" dirty="0" smtClean="0"/>
              <a:t/>
            </a:r>
            <a:br>
              <a:rPr lang="en-US" dirty="0" smtClean="0"/>
            </a:br>
            <a:r>
              <a:rPr lang="ar-SA" dirty="0" smtClean="0"/>
              <a:t>عبارة عن مصدر أساسي للمعلومات ،التي يحفظها والتي تعد غاية في حد ذاتها ويتحدد دور المدرس في استخدام الكتاب لقياس مدي تذكر الطالب لمادة الكتاب المعرفية من خلال التسميع</a:t>
            </a:r>
            <a:r>
              <a:rPr lang="en-US" dirty="0" smtClean="0"/>
              <a:t> . </a:t>
            </a:r>
            <a:br>
              <a:rPr lang="en-US" dirty="0" smtClean="0"/>
            </a:br>
            <a:r>
              <a:rPr lang="en-US" dirty="0" smtClean="0"/>
              <a:t/>
            </a:r>
            <a:br>
              <a:rPr lang="en-US" dirty="0" smtClean="0"/>
            </a:br>
            <a:r>
              <a:rPr lang="ar-SA" b="1" dirty="0" smtClean="0"/>
              <a:t>المفهوم الحديث</a:t>
            </a:r>
            <a:r>
              <a:rPr lang="en-US" b="1" dirty="0" smtClean="0"/>
              <a:t>:</a:t>
            </a:r>
            <a:r>
              <a:rPr lang="en-US" dirty="0" smtClean="0"/>
              <a:t/>
            </a:r>
            <a:br>
              <a:rPr lang="en-US" dirty="0" smtClean="0"/>
            </a:br>
            <a:r>
              <a:rPr lang="en-US" dirty="0" smtClean="0"/>
              <a:t/>
            </a:r>
            <a:br>
              <a:rPr lang="en-US" dirty="0" smtClean="0"/>
            </a:br>
            <a:r>
              <a:rPr lang="ar-SA" dirty="0" smtClean="0"/>
              <a:t>أحد أدوات المنهج يحتوي علي مجموعة خبرات تعلمية يتفاعل معها الطالب وتنمي شخصيته في جوانبها المعرفية والوجدانية والمهارية ويتمثل دور المدرس في مساعدة الطالب علي التعلم بطريقة فعالة من خلال التوجيه والإرشاد</a:t>
            </a: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2</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وظائف الكتاب المدرسي</a:t>
            </a:r>
            <a:endParaRPr lang="en-US" dirty="0">
              <a:cs typeface="Ali_K_Samik" pitchFamily="2" charset="-78"/>
            </a:endParaRPr>
          </a:p>
        </p:txBody>
      </p:sp>
      <p:sp>
        <p:nvSpPr>
          <p:cNvPr id="3" name="Content Placeholder 2"/>
          <p:cNvSpPr>
            <a:spLocks noGrp="1"/>
          </p:cNvSpPr>
          <p:nvPr>
            <p:ph idx="1"/>
          </p:nvPr>
        </p:nvSpPr>
        <p:spPr/>
        <p:txBody>
          <a:bodyPr>
            <a:normAutofit fontScale="92500" lnSpcReduction="20000"/>
          </a:bodyPr>
          <a:lstStyle/>
          <a:p>
            <a:pPr lvl="0" rtl="0">
              <a:buNone/>
            </a:pPr>
            <a:r>
              <a:rPr lang="ar-IQ" dirty="0" smtClean="0"/>
              <a:t>1-</a:t>
            </a:r>
            <a:r>
              <a:rPr lang="ar-SA" dirty="0" smtClean="0"/>
              <a:t>طريقة من طرق التدريس (الطريقة </a:t>
            </a:r>
            <a:r>
              <a:rPr lang="ar-SA" dirty="0" smtClean="0"/>
              <a:t>الاستقصائية</a:t>
            </a:r>
            <a:r>
              <a:rPr lang="ar-IQ" dirty="0" smtClean="0"/>
              <a:t>)</a:t>
            </a:r>
            <a:endParaRPr lang="en-US" dirty="0" smtClean="0"/>
          </a:p>
          <a:p>
            <a:pPr lvl="0">
              <a:buNone/>
            </a:pPr>
            <a:r>
              <a:rPr lang="ar-IQ" dirty="0" smtClean="0"/>
              <a:t>2-</a:t>
            </a:r>
            <a:r>
              <a:rPr lang="ar-SA" dirty="0" smtClean="0"/>
              <a:t>الكتاب </a:t>
            </a:r>
            <a:r>
              <a:rPr lang="ar-SA" dirty="0" smtClean="0"/>
              <a:t>المدرسي مصدر من مصادر التعلم (خرائط-صور شخصيات ووثائق </a:t>
            </a:r>
            <a:r>
              <a:rPr lang="ar-SA" dirty="0" smtClean="0"/>
              <a:t>تاريخية</a:t>
            </a:r>
            <a:r>
              <a:rPr lang="en-US" dirty="0" smtClean="0"/>
              <a:t>(</a:t>
            </a:r>
            <a:endParaRPr lang="en-US" dirty="0" smtClean="0"/>
          </a:p>
          <a:p>
            <a:pPr lvl="0">
              <a:buNone/>
            </a:pPr>
            <a:r>
              <a:rPr lang="ar-IQ" dirty="0" smtClean="0"/>
              <a:t>3-</a:t>
            </a:r>
            <a:r>
              <a:rPr lang="ar-SA" dirty="0" smtClean="0"/>
              <a:t>دليلا </a:t>
            </a:r>
            <a:r>
              <a:rPr lang="ar-SA" dirty="0" smtClean="0"/>
              <a:t>لكلا من طالب التربية العملية الميدانية والمدرس المبتدئ  للتعرف علي المقرر الدراسي</a:t>
            </a:r>
            <a:r>
              <a:rPr lang="en-US" dirty="0" smtClean="0"/>
              <a:t>.</a:t>
            </a:r>
          </a:p>
          <a:p>
            <a:pPr>
              <a:buNone/>
            </a:pPr>
            <a:r>
              <a:rPr lang="ar-IQ" dirty="0" smtClean="0"/>
              <a:t>4-</a:t>
            </a:r>
            <a:r>
              <a:rPr lang="ar-SA" dirty="0" smtClean="0"/>
              <a:t>وظيفة </a:t>
            </a:r>
            <a:r>
              <a:rPr lang="ar-SA" dirty="0" smtClean="0"/>
              <a:t>الكتاب المدرسي بالنسبة للمعنيين (أولياء الأمور واخرون في المجتمع) : إلى جانب الأطراف التقليدية ذات الصلة بالكتاب المدرسي توجد أطراف أخرى ذات علاقة به ومن بين هذه الأطراف الأسرة والمتمثلة في الآباء،وهو المؤشر على تحصيل الأبناء بالنسبة للآباء و مؤشر علي حضوره اليومي تتقوى قناعتهم بتحصيل أبنائهم</a:t>
            </a: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طرق استخدام الكتاب المدرسي </a:t>
            </a:r>
            <a:endParaRPr lang="en-US" dirty="0"/>
          </a:p>
        </p:txBody>
      </p:sp>
      <p:sp>
        <p:nvSpPr>
          <p:cNvPr id="3" name="Content Placeholder 2"/>
          <p:cNvSpPr>
            <a:spLocks noGrp="1"/>
          </p:cNvSpPr>
          <p:nvPr>
            <p:ph idx="1"/>
          </p:nvPr>
        </p:nvSpPr>
        <p:spPr/>
        <p:txBody>
          <a:bodyPr/>
          <a:lstStyle/>
          <a:p>
            <a:pPr>
              <a:buNone/>
            </a:pPr>
            <a:r>
              <a:rPr lang="ar-IQ" b="1" dirty="0" smtClean="0"/>
              <a:t>1-</a:t>
            </a:r>
            <a:r>
              <a:rPr lang="ar-SA" b="1" dirty="0" smtClean="0"/>
              <a:t>طريقة </a:t>
            </a:r>
            <a:r>
              <a:rPr lang="ar-SA" b="1" dirty="0" smtClean="0"/>
              <a:t>الكتاب المفتوح من أجل الفهم</a:t>
            </a:r>
            <a:r>
              <a:rPr lang="en-US" b="1" dirty="0" smtClean="0"/>
              <a:t>:</a:t>
            </a:r>
            <a:r>
              <a:rPr lang="en-US" dirty="0" smtClean="0"/>
              <a:t/>
            </a:r>
            <a:br>
              <a:rPr lang="en-US" dirty="0" smtClean="0"/>
            </a:br>
            <a:r>
              <a:rPr lang="ar-SA" dirty="0" smtClean="0"/>
              <a:t>وتتمثل في خطوات مشتركة تجمع بين المدرس والطلاب لدراسة موضوع معين، فيشرح المعلم في حين يكون الكتاب مفتوحا أمام الطلاب ثم يطلب المدرس من طلابه قراءة نصوص متعلقة بموضوع الدرس ويسئلهم بعدها في تلك النصوص بغرض ربط الشرح بالنص المكتوب</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ar-IQ" b="1" dirty="0" smtClean="0"/>
              <a:t>2-</a:t>
            </a:r>
            <a:r>
              <a:rPr lang="ar-SA" b="1" dirty="0" smtClean="0"/>
              <a:t>الكتاب </a:t>
            </a:r>
            <a:r>
              <a:rPr lang="ar-SA" b="1" dirty="0" smtClean="0"/>
              <a:t>المدرسي وطريقة الإستقصاء</a:t>
            </a:r>
            <a:r>
              <a:rPr lang="en-US" b="1" dirty="0" smtClean="0"/>
              <a:t>:</a:t>
            </a:r>
            <a:r>
              <a:rPr lang="en-US" dirty="0" smtClean="0"/>
              <a:t/>
            </a:r>
            <a:br>
              <a:rPr lang="en-US" dirty="0" smtClean="0"/>
            </a:br>
            <a:r>
              <a:rPr lang="ar-SA" dirty="0" smtClean="0"/>
              <a:t>طريق تدريس تمكن الطلاب من تعلم نصا من النصوص من الكتاب ،فيطلب منهم قراءة نصا قراءة ناقدة (تحديد الفكرة الرئيسية-تقويم الحجج...) ويصيغوا أسئلة تثير التفكير(يدرب الطلاب علي صياغتها) وبعدها يوجهوا الأسئلة للمدرس فيجيب عنها ثم يسئلهم بعد ذلك أسئلة  تتطلب إجابات إبتكارية وناقدة</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استمارة مواصفات الكتاب المدرسي الجيد :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ar-SA" dirty="0" smtClean="0"/>
              <a:t>يمكن تقسيم المواصفات إلى نوعين : مواصفات خارجية "عامة " </a:t>
            </a:r>
            <a:r>
              <a:rPr lang="ar-SA" dirty="0" smtClean="0"/>
              <a:t>، </a:t>
            </a:r>
            <a:r>
              <a:rPr lang="ar-SA" dirty="0" smtClean="0"/>
              <a:t>ومواصفات داخلية " خاصة " </a:t>
            </a:r>
            <a:endParaRPr lang="ar-IQ" dirty="0" smtClean="0"/>
          </a:p>
          <a:p>
            <a:pPr>
              <a:buNone/>
            </a:pPr>
            <a:r>
              <a:rPr lang="ar-SA" dirty="0" smtClean="0"/>
              <a:t>أولاً :المواصفات الخارجية : ويمكن تقسيمها إلى قسمين : </a:t>
            </a:r>
            <a:endParaRPr lang="ar-IQ" dirty="0" smtClean="0"/>
          </a:p>
          <a:p>
            <a:pPr>
              <a:buNone/>
            </a:pPr>
            <a:endParaRPr lang="en-US" dirty="0" smtClean="0"/>
          </a:p>
          <a:p>
            <a:pPr>
              <a:buNone/>
            </a:pPr>
            <a:r>
              <a:rPr lang="ar-SA" dirty="0" smtClean="0"/>
              <a:t>. أ الشروط الفنية للكتاب . ب. الإخراج الفني للكتاب . </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ar-SA" b="1" dirty="0" smtClean="0"/>
              <a:t>. أ الشروط الفنية للكتاب وتشمل على ما يلي : </a:t>
            </a:r>
            <a:endParaRPr lang="en-US" b="1" dirty="0" smtClean="0"/>
          </a:p>
          <a:p>
            <a:pPr>
              <a:buNone/>
            </a:pPr>
            <a:r>
              <a:rPr lang="ar-SA" dirty="0" smtClean="0"/>
              <a:t>. ١ عزو الآيات إلى سورها وتخريج الأحاديث . </a:t>
            </a:r>
            <a:endParaRPr lang="en-US" dirty="0" smtClean="0"/>
          </a:p>
          <a:p>
            <a:pPr>
              <a:buNone/>
            </a:pPr>
            <a:r>
              <a:rPr lang="ar-SA" dirty="0" smtClean="0"/>
              <a:t>. ٢ استخدام علامات الترقيم بصورة مناسبة . </a:t>
            </a:r>
            <a:endParaRPr lang="en-US" dirty="0" smtClean="0"/>
          </a:p>
          <a:p>
            <a:pPr>
              <a:buNone/>
            </a:pPr>
            <a:r>
              <a:rPr lang="ar-SA" dirty="0" smtClean="0"/>
              <a:t>. ٣ صحة الضبط . </a:t>
            </a:r>
            <a:endParaRPr lang="en-US" dirty="0" smtClean="0"/>
          </a:p>
          <a:p>
            <a:pPr>
              <a:buNone/>
            </a:pPr>
            <a:r>
              <a:rPr lang="ar-SA" dirty="0" smtClean="0"/>
              <a:t>. ٤ تقسيم الكتاب إلى وحدات وفصول ودروس . </a:t>
            </a:r>
            <a:endParaRPr lang="en-US" dirty="0" smtClean="0"/>
          </a:p>
          <a:p>
            <a:pPr>
              <a:buNone/>
            </a:pPr>
            <a:r>
              <a:rPr lang="ar-SA" dirty="0" smtClean="0"/>
              <a:t>. ٥ إبراز العناوين الرئيسية والفرعية بحروف بارزة . </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buNone/>
            </a:pPr>
            <a:r>
              <a:rPr lang="ar-SA" dirty="0" smtClean="0"/>
              <a:t>. ٦ اشتمال الكتاب على فهرس المحتويات وعلى قائمة بالمراجع والمصادر وقائمة بالمصطلحات . </a:t>
            </a:r>
            <a:endParaRPr lang="en-US" dirty="0" smtClean="0"/>
          </a:p>
          <a:p>
            <a:pPr>
              <a:buNone/>
            </a:pPr>
            <a:r>
              <a:rPr lang="ar-SA" dirty="0" smtClean="0"/>
              <a:t>. ٧ توظيف التقنية الحديثة بما يتلاءم مع الموقف التعليمي . </a:t>
            </a:r>
            <a:endParaRPr lang="en-US" dirty="0" smtClean="0"/>
          </a:p>
          <a:p>
            <a:pPr>
              <a:buNone/>
            </a:pPr>
            <a:r>
              <a:rPr lang="ar-SA" dirty="0" smtClean="0"/>
              <a:t>. ٨ مناسبة لغة الكتاب لمستويات التلاميذ ونموهم العقلي . ٢</a:t>
            </a:r>
            <a:endParaRPr lang="en-US" dirty="0" smtClean="0"/>
          </a:p>
          <a:p>
            <a:pPr>
              <a:buNone/>
            </a:pPr>
            <a:r>
              <a:rPr lang="ar-SA" dirty="0" smtClean="0"/>
              <a:t>. ٩ وضوح لغة الكتاب وخلوها من الأخطاء الطباعية . </a:t>
            </a:r>
            <a:endParaRPr lang="en-US" dirty="0" smtClean="0"/>
          </a:p>
          <a:p>
            <a:pPr>
              <a:buNone/>
            </a:pPr>
            <a:r>
              <a:rPr lang="ar-SA" dirty="0" smtClean="0"/>
              <a:t>. ١٠ وجود مقدمة للكتاب تحتوي على أهداف تدريس الكتاب وعلى إرشادات عامة للمعلم والتلاميذ ، كما تحتوي على عدد الحصص المتخصصة للمادة . </a:t>
            </a:r>
            <a:endParaRPr lang="en-US" dirty="0" smtClean="0"/>
          </a:p>
          <a:p>
            <a:pPr>
              <a:buNone/>
            </a:pPr>
            <a:r>
              <a:rPr lang="ar-SA" dirty="0" smtClean="0"/>
              <a:t>. ١١ اشتمال الكتاب على أهداف إجرائية تصف نواتج التعلم وعلى تعريف بالمفهوم ات الجديـدة وعلـى خلاصـة للأفكار الرئيسية في اية الوحدة . </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ar-SA" dirty="0" smtClean="0"/>
              <a:t>ب. الإخراج الفني للكتاب :ويشتمل على مايلي : </a:t>
            </a:r>
            <a:endParaRPr lang="en-US" dirty="0" smtClean="0"/>
          </a:p>
          <a:p>
            <a:pPr>
              <a:buNone/>
            </a:pPr>
            <a:r>
              <a:rPr lang="ar-SA" dirty="0" smtClean="0"/>
              <a:t>. ١ غلاف جذاب . </a:t>
            </a:r>
            <a:endParaRPr lang="en-US" dirty="0" smtClean="0"/>
          </a:p>
          <a:p>
            <a:pPr>
              <a:buNone/>
            </a:pPr>
            <a:r>
              <a:rPr lang="ar-SA" dirty="0" smtClean="0"/>
              <a:t>. ٢ مناسبة حجم الكتاب لعمر التلميذ . </a:t>
            </a:r>
            <a:endParaRPr lang="en-US" dirty="0" smtClean="0"/>
          </a:p>
          <a:p>
            <a:pPr>
              <a:buNone/>
            </a:pPr>
            <a:r>
              <a:rPr lang="ar-SA" dirty="0" smtClean="0"/>
              <a:t>. ٣ مناسبة حجم وطباعة الحروف ووضوحها لمستوى التلاميذ . </a:t>
            </a:r>
            <a:endParaRPr lang="en-US" dirty="0" smtClean="0"/>
          </a:p>
          <a:p>
            <a:pPr>
              <a:buNone/>
            </a:pPr>
            <a:r>
              <a:rPr lang="ar-SA" dirty="0" smtClean="0"/>
              <a:t>. ٤ مناسبة عدد الأسطر في الصفحة . </a:t>
            </a:r>
            <a:endParaRPr lang="en-US" dirty="0" smtClean="0"/>
          </a:p>
          <a:p>
            <a:pPr>
              <a:buNone/>
            </a:pPr>
            <a:r>
              <a:rPr lang="ar-SA" dirty="0" smtClean="0"/>
              <a:t>. ٥ كفاية عرض الهوامش . </a:t>
            </a:r>
            <a:endParaRPr lang="en-US" dirty="0" smtClean="0"/>
          </a:p>
          <a:p>
            <a:pPr>
              <a:buNone/>
            </a:pPr>
            <a:r>
              <a:rPr lang="ar-SA" dirty="0" smtClean="0"/>
              <a:t>. ٦ تناسق الألوان ومدى توظيفها لخدمة المفهوم الجديد . </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9</a:t>
            </a:fld>
            <a:endParaRPr lang="en-GB"/>
          </a:p>
        </p:txBody>
      </p:sp>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268</TotalTime>
  <Words>320</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Soran-Template</vt:lpstr>
      <vt:lpstr>الكتاب المدرسي:</vt:lpstr>
      <vt:lpstr>Slide 2</vt:lpstr>
      <vt:lpstr>وظائف الكتاب المدرسي</vt:lpstr>
      <vt:lpstr>طرق استخدام الكتاب المدرسي </vt:lpstr>
      <vt:lpstr>Slide 5</vt:lpstr>
      <vt:lpstr>استمارة مواصفات الكتاب المدرسي الجيد :  </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D.Kurdish</dc:creator>
  <cp:lastModifiedBy>Rashad Co</cp:lastModifiedBy>
  <cp:revision>36</cp:revision>
  <dcterms:created xsi:type="dcterms:W3CDTF">2014-11-02T06:25:24Z</dcterms:created>
  <dcterms:modified xsi:type="dcterms:W3CDTF">2014-11-04T08:18:06Z</dcterms:modified>
</cp:coreProperties>
</file>