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9" r:id="rId3"/>
    <p:sldId id="270" r:id="rId4"/>
    <p:sldId id="271" r:id="rId5"/>
    <p:sldId id="272" r:id="rId6"/>
    <p:sldId id="266" r:id="rId7"/>
    <p:sldId id="267" r:id="rId8"/>
    <p:sldId id="268"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22" autoAdjust="0"/>
  </p:normalViewPr>
  <p:slideViewPr>
    <p:cSldViewPr showGuides="1">
      <p:cViewPr>
        <p:scale>
          <a:sx n="70" d="100"/>
          <a:sy n="70" d="100"/>
        </p:scale>
        <p:origin x="-136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10B6FA-EBD7-48AF-BE20-4A570ACC0BA5}" type="datetimeFigureOut">
              <a:rPr lang="en-GB" smtClean="0"/>
              <a:pPr/>
              <a:t>10/11/2014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E2E7F-73FE-47EE-806A-635CAE55F679}" type="slidenum">
              <a:rPr lang="en-GB" smtClean="0"/>
              <a:pPr/>
              <a:t>‹#›</a:t>
            </a:fld>
            <a:endParaRPr lang="en-GB"/>
          </a:p>
        </p:txBody>
      </p:sp>
    </p:spTree>
    <p:extLst>
      <p:ext uri="{BB962C8B-B14F-4D97-AF65-F5344CB8AC3E}">
        <p14:creationId xmlns:p14="http://schemas.microsoft.com/office/powerpoint/2010/main" val="2759159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Module Name</a:t>
            </a:r>
            <a:endParaRPr lang="en-GB" dirty="0"/>
          </a:p>
        </p:txBody>
      </p:sp>
      <p:sp>
        <p:nvSpPr>
          <p:cNvPr id="3" name="Text Placeholder 2"/>
          <p:cNvSpPr>
            <a:spLocks noGrp="1"/>
          </p:cNvSpPr>
          <p:nvPr>
            <p:ph type="body" idx="1" hasCustomPrompt="1"/>
          </p:nvPr>
        </p:nvSpPr>
        <p:spPr>
          <a:xfrm>
            <a:off x="457200" y="5562600"/>
            <a:ext cx="4040188" cy="581602"/>
          </a:xfrm>
        </p:spPr>
        <p:txBody>
          <a:bodyPr anchor="b"/>
          <a:lstStyle>
            <a:lvl1pPr marL="0" indent="0">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By Lecturer Name</a:t>
            </a:r>
          </a:p>
        </p:txBody>
      </p:sp>
      <p:sp>
        <p:nvSpPr>
          <p:cNvPr id="5" name="Text Placeholder 4"/>
          <p:cNvSpPr>
            <a:spLocks noGrp="1"/>
          </p:cNvSpPr>
          <p:nvPr>
            <p:ph type="body" sz="quarter" idx="3" hasCustomPrompt="1"/>
          </p:nvPr>
        </p:nvSpPr>
        <p:spPr>
          <a:xfrm>
            <a:off x="4645025" y="1535112"/>
            <a:ext cx="4041775" cy="903287"/>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Lecture Topic</a:t>
            </a:r>
          </a:p>
        </p:txBody>
      </p:sp>
      <p:sp>
        <p:nvSpPr>
          <p:cNvPr id="6" name="Content Placeholder 5"/>
          <p:cNvSpPr>
            <a:spLocks noGrp="1"/>
          </p:cNvSpPr>
          <p:nvPr>
            <p:ph sz="quarter" idx="4" hasCustomPrompt="1"/>
          </p:nvPr>
        </p:nvSpPr>
        <p:spPr>
          <a:xfrm>
            <a:off x="4645025" y="2514599"/>
            <a:ext cx="4041775" cy="3611563"/>
          </a:xfrm>
        </p:spPr>
        <p:txBody>
          <a:bodyPr/>
          <a:lstStyle>
            <a:lvl1pPr marL="0" indent="0">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Add Text or Image</a:t>
            </a:r>
          </a:p>
        </p:txBody>
      </p:sp>
      <p:sp>
        <p:nvSpPr>
          <p:cNvPr id="9" name="Slide Number Placeholder 8"/>
          <p:cNvSpPr>
            <a:spLocks noGrp="1"/>
          </p:cNvSpPr>
          <p:nvPr>
            <p:ph type="sldNum" sz="quarter" idx="12"/>
          </p:nvPr>
        </p:nvSpPr>
        <p:spPr/>
        <p:txBody>
          <a:bodyPr/>
          <a:lstStyle/>
          <a:p>
            <a:fld id="{81A63BC6-9427-4AB1-9291-243FEAA6D7C6}" type="slidenum">
              <a:rPr lang="en-GB" smtClean="0"/>
              <a:pPr/>
              <a:t>‹#›</a:t>
            </a:fld>
            <a:endParaRPr lang="en-GB"/>
          </a:p>
        </p:txBody>
      </p:sp>
      <p:pic>
        <p:nvPicPr>
          <p:cNvPr id="1026" name="Picture 2" descr="C:\Users\Admin\Desktop\Logo-V7-No-Backgroun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7484" y="1571545"/>
            <a:ext cx="3465916" cy="3991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67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37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304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08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57250" inden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5122"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2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marL="633413" inden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23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marL="574675" indent="0"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82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37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781C0F97-348B-46A2-84FE-EBA07D71BB30}" type="slidenum">
              <a:rPr lang="en-GB" smtClean="0"/>
              <a:pPr/>
              <a:t>‹#›</a:t>
            </a:fld>
            <a:endParaRPr lang="en-GB"/>
          </a:p>
        </p:txBody>
      </p:sp>
      <p:pic>
        <p:nvPicPr>
          <p:cNvPr id="10"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033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5" name="Slide Number Placeholder 4"/>
          <p:cNvSpPr>
            <a:spLocks noGrp="1"/>
          </p:cNvSpPr>
          <p:nvPr>
            <p:ph type="sldNum" sz="quarter" idx="12"/>
          </p:nvPr>
        </p:nvSpPr>
        <p:spPr/>
        <p:txBody>
          <a:bodyPr/>
          <a:lstStyle/>
          <a:p>
            <a:fld id="{781C0F97-348B-46A2-84FE-EBA07D71BB30}" type="slidenum">
              <a:rPr lang="en-GB" smtClean="0"/>
              <a:pPr/>
              <a:t>‹#›</a:t>
            </a:fld>
            <a:endParaRPr lang="en-GB"/>
          </a:p>
        </p:txBody>
      </p:sp>
      <p:pic>
        <p:nvPicPr>
          <p:cNvPr id="6"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895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1C0F97-348B-46A2-84FE-EBA07D71BB30}" type="slidenum">
              <a:rPr lang="en-GB" smtClean="0"/>
              <a:pPr/>
              <a:t>‹#›</a:t>
            </a:fld>
            <a:endParaRPr lang="en-GB"/>
          </a:p>
        </p:txBody>
      </p:sp>
      <p:pic>
        <p:nvPicPr>
          <p:cNvPr id="5"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057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marL="977900" indent="0" algn="l">
              <a:defRPr sz="2000" b="1"/>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40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www.soran.edu.iq/"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148" name="Picture 4" descr="C:\Users\Admin\Desktop\icons\powerpoint background.jpe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520" y="5562600"/>
            <a:ext cx="9144000" cy="13222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4000">
                <a:solidFill>
                  <a:schemeClr val="tx1">
                    <a:tint val="75000"/>
                  </a:schemeClr>
                </a:solidFill>
              </a:defRPr>
            </a:lvl1pPr>
          </a:lstStyle>
          <a:p>
            <a:fld id="{81A63BC6-9427-4AB1-9291-243FEAA6D7C6}" type="slidenum">
              <a:rPr lang="en-GB" smtClean="0"/>
              <a:pPr/>
              <a:t>‹#›</a:t>
            </a:fld>
            <a:endParaRPr lang="en-GB" dirty="0"/>
          </a:p>
        </p:txBody>
      </p:sp>
      <p:pic>
        <p:nvPicPr>
          <p:cNvPr id="6149" name="Picture 5"/>
          <p:cNvPicPr>
            <a:picLocks noChangeAspect="1" noChangeArrowheads="1"/>
          </p:cNvPicPr>
          <p:nvPr/>
        </p:nvPicPr>
        <p:blipFill>
          <a:blip r:embed="rId15">
            <a:extLst>
              <a:ext uri="{28A0092B-C50C-407E-A947-70E740481C1C}">
                <a14:useLocalDpi xmlns:a14="http://schemas.microsoft.com/office/drawing/2010/main" val="0"/>
              </a:ext>
            </a:extLst>
          </a:blip>
          <a:stretch>
            <a:fillRect/>
          </a:stretch>
        </p:blipFill>
        <p:spPr bwMode="auto">
          <a:xfrm>
            <a:off x="5606934" y="609600"/>
            <a:ext cx="7042266" cy="7042266"/>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6"/>
          <p:cNvSpPr>
            <a:spLocks noGrp="1"/>
          </p:cNvSpPr>
          <p:nvPr>
            <p:ph type="dt" sz="half" idx="2"/>
          </p:nvPr>
        </p:nvSpPr>
        <p:spPr>
          <a:xfrm>
            <a:off x="4114800" y="6356283"/>
            <a:ext cx="2133600" cy="377891"/>
          </a:xfrm>
          <a:prstGeom prst="rect">
            <a:avLst/>
          </a:prstGeom>
          <a:solidFill>
            <a:schemeClr val="accent1">
              <a:alpha val="21000"/>
            </a:schemeClr>
          </a:solidFill>
        </p:spPr>
        <p:txBody>
          <a:bodyPr/>
          <a:lstStyle>
            <a:lvl1pPr>
              <a:defRPr>
                <a:solidFill>
                  <a:schemeClr val="bg1"/>
                </a:solidFill>
              </a:defRPr>
            </a:lvl1pPr>
          </a:lstStyle>
          <a:p>
            <a:endParaRPr lang="en-GB" dirty="0"/>
          </a:p>
        </p:txBody>
      </p:sp>
      <p:sp>
        <p:nvSpPr>
          <p:cNvPr id="10" name="TextBox 9"/>
          <p:cNvSpPr txBox="1"/>
          <p:nvPr/>
        </p:nvSpPr>
        <p:spPr>
          <a:xfrm>
            <a:off x="457200" y="6400800"/>
            <a:ext cx="1893403" cy="369332"/>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hlinkClick r:id="rId16"/>
              </a:rPr>
              <a:t>www.soran.edu.iq</a:t>
            </a:r>
            <a:endParaRPr lang="en-GB"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5083826"/>
      </p:ext>
    </p:extLst>
  </p:cSld>
  <p:clrMap bg1="lt1" tx1="dk1" bg2="lt2" tx2="dk2" accent1="accent1" accent2="accent2" accent3="accent3" accent4="accent4" accent5="accent5" accent6="accent6" hlink="hlink" folHlink="folHlink"/>
  <p:sldLayoutIdLst>
    <p:sldLayoutId id="2147483653" r:id="rId1"/>
    <p:sldLayoutId id="2147483673" r:id="rId2"/>
    <p:sldLayoutId id="2147483672"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b="1" dirty="0">
                <a:latin typeface="Times New Roman" pitchFamily="18" charset="0"/>
                <a:cs typeface="Times New Roman" pitchFamily="18" charset="0"/>
              </a:rPr>
              <a:t>general psychology</a:t>
            </a:r>
            <a:endParaRPr lang="en-US" dirty="0">
              <a:latin typeface="Times New Roman" pitchFamily="18" charset="0"/>
              <a:cs typeface="Times New Roman" pitchFamily="18" charset="0"/>
            </a:endParaRPr>
          </a:p>
        </p:txBody>
      </p:sp>
      <p:sp>
        <p:nvSpPr>
          <p:cNvPr id="12" name="Text Placeholder 11"/>
          <p:cNvSpPr>
            <a:spLocks noGrp="1"/>
          </p:cNvSpPr>
          <p:nvPr>
            <p:ph type="body" idx="1"/>
          </p:nvPr>
        </p:nvSpPr>
        <p:spPr/>
        <p:txBody>
          <a:bodyPr>
            <a:noAutofit/>
          </a:bodyPr>
          <a:lstStyle/>
          <a:p>
            <a:r>
              <a:rPr lang="en-US" sz="3200" dirty="0" err="1" smtClean="0">
                <a:latin typeface="Times New Roman" pitchFamily="18" charset="0"/>
                <a:cs typeface="Times New Roman" pitchFamily="18" charset="0"/>
              </a:rPr>
              <a:t>Firouz</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meroei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milan</a:t>
            </a:r>
            <a:endParaRPr lang="en-GB" sz="3200" dirty="0">
              <a:latin typeface="Times New Roman" pitchFamily="18" charset="0"/>
              <a:cs typeface="Times New Roman" pitchFamily="18" charset="0"/>
            </a:endParaRPr>
          </a:p>
        </p:txBody>
      </p:sp>
      <p:sp>
        <p:nvSpPr>
          <p:cNvPr id="13" name="Text Placeholder 12"/>
          <p:cNvSpPr>
            <a:spLocks noGrp="1"/>
          </p:cNvSpPr>
          <p:nvPr>
            <p:ph type="body" sz="quarter" idx="3"/>
          </p:nvPr>
        </p:nvSpPr>
        <p:spPr/>
        <p:txBody>
          <a:bodyPr>
            <a:normAutofit/>
          </a:bodyPr>
          <a:lstStyle/>
          <a:p>
            <a:pPr algn="ctr"/>
            <a:r>
              <a:rPr lang="en-US" sz="4000" dirty="0" smtClean="0">
                <a:solidFill>
                  <a:srgbClr val="000000"/>
                </a:solidFill>
                <a:effectLst>
                  <a:outerShdw blurRad="38100" dist="38100" dir="2700000" algn="tl">
                    <a:srgbClr val="FFFFFF"/>
                  </a:outerShdw>
                </a:effectLst>
                <a:latin typeface="Times New Roman" pitchFamily="18" charset="0"/>
                <a:cs typeface="Times New Roman" pitchFamily="18" charset="0"/>
              </a:rPr>
              <a:t>Course book   </a:t>
            </a:r>
            <a:endParaRPr lang="en-US" sz="4000" dirty="0">
              <a:solidFill>
                <a:srgbClr val="000000"/>
              </a:solidFill>
              <a:effectLst>
                <a:outerShdw blurRad="38100" dist="38100" dir="2700000" algn="tl">
                  <a:srgbClr val="FFFFFF"/>
                </a:outerShdw>
              </a:effectLst>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81A63BC6-9427-4AB1-9291-243FEAA6D7C6}" type="slidenum">
              <a:rPr lang="en-GB" smtClean="0"/>
              <a:pPr/>
              <a:t>1</a:t>
            </a:fld>
            <a:endParaRPr lang="en-GB"/>
          </a:p>
        </p:txBody>
      </p:sp>
      <p:pic>
        <p:nvPicPr>
          <p:cNvPr id="8" name="Picture 2" descr="C:\Users\SEDRA 2013\Desktop\60252434.webp"/>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tretch>
            <a:fillRect/>
          </a:stretch>
        </p:blipFill>
        <p:spPr bwMode="auto">
          <a:xfrm>
            <a:off x="4645025" y="2492896"/>
            <a:ext cx="4041775" cy="3175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840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Course description: </a:t>
            </a:r>
            <a:endParaRPr lang="ar-IQ" dirty="0"/>
          </a:p>
        </p:txBody>
      </p:sp>
      <p:sp>
        <p:nvSpPr>
          <p:cNvPr id="3" name="Content Placeholder 2"/>
          <p:cNvSpPr>
            <a:spLocks noGrp="1"/>
          </p:cNvSpPr>
          <p:nvPr>
            <p:ph idx="1"/>
          </p:nvPr>
        </p:nvSpPr>
        <p:spPr/>
        <p:txBody>
          <a:bodyPr>
            <a:noAutofit/>
          </a:bodyPr>
          <a:lstStyle/>
          <a:p>
            <a:pPr marL="0" indent="0" algn="justLow" rtl="0">
              <a:lnSpc>
                <a:spcPct val="120000"/>
              </a:lnSpc>
              <a:buNone/>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course will provide an overview of the diverse field of psychology. Many think of psychology as primarily having to do with abnormal behavior and therapy. While it does of course address these areas, psychology is much broader, encompassing a wide range of topics having to do with human behavior. This includes memory, learning, emotion and motivation, human development, social behavior, biological bases of behavior, sensation and perception, and the science of psychology as a discipline. This course will cover the most major concepts in these areas. </a:t>
            </a:r>
            <a:endParaRPr lang="ar-IQ"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2</a:t>
            </a:fld>
            <a:endParaRPr lang="en-GB"/>
          </a:p>
        </p:txBody>
      </p:sp>
    </p:spTree>
    <p:extLst>
      <p:ext uri="{BB962C8B-B14F-4D97-AF65-F5344CB8AC3E}">
        <p14:creationId xmlns:p14="http://schemas.microsoft.com/office/powerpoint/2010/main" val="1147833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l" rtl="0"/>
            <a:r>
              <a:rPr lang="en-US" sz="2400" dirty="0">
                <a:latin typeface="Times New Roman" pitchFamily="18" charset="0"/>
                <a:cs typeface="Times New Roman" pitchFamily="18" charset="0"/>
              </a:rPr>
              <a:t>You will learn how to integrate psychology into your daily lives and apply the information discussed to your own experiences. Psychology is truly everywhere! You will soon see how. </a:t>
            </a:r>
          </a:p>
          <a:p>
            <a:pPr algn="l" rtl="0"/>
            <a:r>
              <a:rPr lang="en-US" sz="2400" dirty="0">
                <a:latin typeface="Times New Roman" pitchFamily="18" charset="0"/>
                <a:cs typeface="Times New Roman" pitchFamily="18" charset="0"/>
              </a:rPr>
              <a:t>You will also learn to evaluate information critically. Through a study of the science of psychology as a discipline as well as numerous examples of research, you will learn how to be a discriminating consumer of research. </a:t>
            </a:r>
            <a:endParaRPr lang="ar-IQ"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3</a:t>
            </a:fld>
            <a:endParaRPr lang="en-GB"/>
          </a:p>
        </p:txBody>
      </p:sp>
    </p:spTree>
    <p:extLst>
      <p:ext uri="{BB962C8B-B14F-4D97-AF65-F5344CB8AC3E}">
        <p14:creationId xmlns:p14="http://schemas.microsoft.com/office/powerpoint/2010/main" val="2565405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Learning Goals</a:t>
            </a:r>
            <a:r>
              <a:rPr lang="en-US" b="1" dirty="0" smtClean="0"/>
              <a:t>:</a:t>
            </a:r>
            <a:endParaRPr lang="ar-IQ" dirty="0"/>
          </a:p>
        </p:txBody>
      </p:sp>
      <p:sp>
        <p:nvSpPr>
          <p:cNvPr id="3" name="Content Placeholder 2"/>
          <p:cNvSpPr>
            <a:spLocks noGrp="1"/>
          </p:cNvSpPr>
          <p:nvPr>
            <p:ph idx="1"/>
          </p:nvPr>
        </p:nvSpPr>
        <p:spPr/>
        <p:txBody>
          <a:bodyPr>
            <a:noAutofit/>
          </a:bodyPr>
          <a:lstStyle/>
          <a:p>
            <a:pPr marL="0" indent="0" algn="l" rtl="0">
              <a:buNone/>
            </a:pPr>
            <a:r>
              <a:rPr lang="en-US" sz="2000" dirty="0">
                <a:latin typeface="Times New Roman" pitchFamily="18" charset="0"/>
                <a:cs typeface="Times New Roman" pitchFamily="18" charset="0"/>
              </a:rPr>
              <a:t>Specifically</a:t>
            </a:r>
            <a:r>
              <a:rPr lang="en-US" sz="2000" dirty="0">
                <a:latin typeface="Times New Roman" pitchFamily="18" charset="0"/>
                <a:cs typeface="Times New Roman" pitchFamily="18" charset="0"/>
              </a:rPr>
              <a:t>, students will be able to: </a:t>
            </a:r>
          </a:p>
          <a:p>
            <a:pPr marL="0" indent="0" algn="l" rtl="0">
              <a:buNone/>
            </a:pPr>
            <a:r>
              <a:rPr lang="en-US" sz="2000" dirty="0">
                <a:latin typeface="Times New Roman" pitchFamily="18" charset="0"/>
                <a:cs typeface="Times New Roman" pitchFamily="18" charset="0"/>
              </a:rPr>
              <a:t>a) Explain and be able </a:t>
            </a:r>
            <a:r>
              <a:rPr lang="en-US" sz="2000" dirty="0" err="1">
                <a:latin typeface="Times New Roman" pitchFamily="18" charset="0"/>
                <a:cs typeface="Times New Roman" pitchFamily="18" charset="0"/>
              </a:rPr>
              <a:t>toassess</a:t>
            </a:r>
            <a:r>
              <a:rPr lang="en-US" sz="2000" dirty="0">
                <a:latin typeface="Times New Roman" pitchFamily="18" charset="0"/>
                <a:cs typeface="Times New Roman" pitchFamily="18" charset="0"/>
              </a:rPr>
              <a:t> the relationship among assumptions, method, evidence, arguments, and theory in social and historical analysis (</a:t>
            </a:r>
            <a:r>
              <a:rPr lang="en-US" sz="2000" dirty="0" err="1">
                <a:latin typeface="Times New Roman" pitchFamily="18" charset="0"/>
                <a:cs typeface="Times New Roman" pitchFamily="18" charset="0"/>
              </a:rPr>
              <a:t>subgoal</a:t>
            </a:r>
            <a:r>
              <a:rPr lang="en-US" sz="2000" dirty="0">
                <a:latin typeface="Times New Roman" pitchFamily="18" charset="0"/>
                <a:cs typeface="Times New Roman" pitchFamily="18" charset="0"/>
              </a:rPr>
              <a:t> i); and </a:t>
            </a:r>
          </a:p>
          <a:p>
            <a:pPr marL="0" indent="0" algn="l" rtl="0">
              <a:buNone/>
            </a:pPr>
            <a:r>
              <a:rPr lang="en-US" sz="2000" dirty="0">
                <a:latin typeface="Times New Roman" pitchFamily="18" charset="0"/>
                <a:cs typeface="Times New Roman" pitchFamily="18" charset="0"/>
              </a:rPr>
              <a:t>b) Apply concepts about human and social behavior to particular questions or situations (</a:t>
            </a:r>
            <a:r>
              <a:rPr lang="en-US" sz="2000" dirty="0" err="1">
                <a:latin typeface="Times New Roman" pitchFamily="18" charset="0"/>
                <a:cs typeface="Times New Roman" pitchFamily="18" charset="0"/>
              </a:rPr>
              <a:t>subgoal</a:t>
            </a:r>
            <a:r>
              <a:rPr lang="en-US" sz="2000" dirty="0">
                <a:latin typeface="Times New Roman" pitchFamily="18" charset="0"/>
                <a:cs typeface="Times New Roman" pitchFamily="18" charset="0"/>
              </a:rPr>
              <a:t> n). </a:t>
            </a:r>
          </a:p>
          <a:p>
            <a:pPr marL="0" indent="0" algn="l" rtl="0">
              <a:buNone/>
            </a:pPr>
            <a:r>
              <a:rPr lang="en-US" sz="2000" dirty="0">
                <a:latin typeface="Times New Roman" pitchFamily="18" charset="0"/>
                <a:cs typeface="Times New Roman" pitchFamily="18" charset="0"/>
              </a:rPr>
              <a:t>This course also satisfies the following Psychology Department Learning Goals: </a:t>
            </a:r>
          </a:p>
          <a:p>
            <a:pPr marL="0" indent="0" algn="l" rtl="0">
              <a:buNone/>
            </a:pPr>
            <a:r>
              <a:rPr lang="en-US" sz="2000" dirty="0">
                <a:latin typeface="Times New Roman" pitchFamily="18" charset="0"/>
                <a:cs typeface="Times New Roman" pitchFamily="18" charset="0"/>
              </a:rPr>
              <a:t>- Students will know the leading terms, concepts, theoretical perspectives, empirical findings, and historical trends in psychology. - Students will apply psychological concepts and content to become engaged citizens. - Students will use critical thinking, skeptical inquiry, and, when possible, the scientific approach to ask, answer and understand questions related to behavior and mental processes. </a:t>
            </a:r>
            <a:endParaRPr lang="ar-IQ"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4</a:t>
            </a:fld>
            <a:endParaRPr lang="en-GB"/>
          </a:p>
        </p:txBody>
      </p:sp>
    </p:spTree>
    <p:extLst>
      <p:ext uri="{BB962C8B-B14F-4D97-AF65-F5344CB8AC3E}">
        <p14:creationId xmlns:p14="http://schemas.microsoft.com/office/powerpoint/2010/main" val="472289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Exams </a:t>
            </a:r>
            <a:r>
              <a:rPr lang="en-US" b="1" dirty="0" smtClean="0"/>
              <a:t>&amp; Grading </a:t>
            </a:r>
            <a:endParaRPr lang="ar-IQ" dirty="0"/>
          </a:p>
        </p:txBody>
      </p:sp>
      <p:sp>
        <p:nvSpPr>
          <p:cNvPr id="3" name="Content Placeholder 2"/>
          <p:cNvSpPr>
            <a:spLocks noGrp="1"/>
          </p:cNvSpPr>
          <p:nvPr>
            <p:ph idx="1"/>
          </p:nvPr>
        </p:nvSpPr>
        <p:spPr/>
        <p:txBody>
          <a:bodyPr/>
          <a:lstStyle/>
          <a:p>
            <a:pPr marL="0" indent="0" algn="l" rtl="0">
              <a:buNone/>
            </a:pPr>
            <a:endParaRPr lang="en-US" dirty="0"/>
          </a:p>
          <a:p>
            <a:pPr marL="0" indent="0" algn="l" rtl="0">
              <a:buNone/>
            </a:pPr>
            <a:r>
              <a:rPr lang="en-US" dirty="0"/>
              <a:t>There will be three exams – two hourly exams and one final. The breakdown will be as follows: </a:t>
            </a:r>
          </a:p>
          <a:p>
            <a:pPr marL="0" indent="0" algn="l" rtl="0">
              <a:buNone/>
            </a:pPr>
            <a:r>
              <a:rPr lang="en-US" dirty="0"/>
              <a:t>Exam 1 – 20% </a:t>
            </a:r>
          </a:p>
          <a:p>
            <a:pPr marL="0" indent="0" algn="l" rtl="0">
              <a:buNone/>
            </a:pPr>
            <a:r>
              <a:rPr lang="en-US" dirty="0"/>
              <a:t>Exam 2 – </a:t>
            </a:r>
            <a:r>
              <a:rPr lang="en-US" dirty="0" smtClean="0"/>
              <a:t>20% </a:t>
            </a:r>
            <a:endParaRPr lang="en-US" dirty="0"/>
          </a:p>
          <a:p>
            <a:pPr marL="0" indent="0" algn="l" rtl="0">
              <a:buNone/>
            </a:pPr>
            <a:r>
              <a:rPr lang="en-US" dirty="0"/>
              <a:t>Final exam – </a:t>
            </a:r>
            <a:r>
              <a:rPr lang="en-US" dirty="0" smtClean="0"/>
              <a:t>60</a:t>
            </a:r>
            <a:r>
              <a:rPr lang="en-US" dirty="0"/>
              <a:t>%</a:t>
            </a:r>
            <a:endParaRPr lang="ar-IQ" dirty="0"/>
          </a:p>
        </p:txBody>
      </p:sp>
      <p:sp>
        <p:nvSpPr>
          <p:cNvPr id="4" name="Slide Number Placeholder 3"/>
          <p:cNvSpPr>
            <a:spLocks noGrp="1"/>
          </p:cNvSpPr>
          <p:nvPr>
            <p:ph type="sldNum" sz="quarter" idx="12"/>
          </p:nvPr>
        </p:nvSpPr>
        <p:spPr/>
        <p:txBody>
          <a:bodyPr/>
          <a:lstStyle/>
          <a:p>
            <a:fld id="{781C0F97-348B-46A2-84FE-EBA07D71BB30}" type="slidenum">
              <a:rPr lang="en-GB" smtClean="0"/>
              <a:pPr/>
              <a:t>5</a:t>
            </a:fld>
            <a:endParaRPr lang="en-GB"/>
          </a:p>
        </p:txBody>
      </p:sp>
    </p:spTree>
    <p:extLst>
      <p:ext uri="{BB962C8B-B14F-4D97-AF65-F5344CB8AC3E}">
        <p14:creationId xmlns:p14="http://schemas.microsoft.com/office/powerpoint/2010/main" val="1111786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Course schedule 	</a:t>
            </a:r>
            <a:endParaRPr lang="ar-IQ"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0504929"/>
              </p:ext>
            </p:extLst>
          </p:nvPr>
        </p:nvGraphicFramePr>
        <p:xfrm>
          <a:off x="251520" y="1412775"/>
          <a:ext cx="8568952" cy="4646538"/>
        </p:xfrm>
        <a:graphic>
          <a:graphicData uri="http://schemas.openxmlformats.org/drawingml/2006/table">
            <a:tbl>
              <a:tblPr rtl="1" firstRow="1" firstCol="1" bandRow="1"/>
              <a:tblGrid>
                <a:gridCol w="6740690"/>
                <a:gridCol w="1828262"/>
              </a:tblGrid>
              <a:tr h="49283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400" dirty="0" smtClean="0">
                          <a:solidFill>
                            <a:srgbClr val="000000"/>
                          </a:solidFill>
                          <a:effectLst>
                            <a:outerShdw blurRad="38100" dist="38100" dir="2700000" algn="tl">
                              <a:srgbClr val="FFFFFF"/>
                            </a:outerShdw>
                          </a:effectLst>
                          <a:latin typeface="Times New Roman" pitchFamily="18" charset="0"/>
                          <a:cs typeface="Times New Roman" pitchFamily="18" charset="0"/>
                        </a:rPr>
                        <a:t>History of Psychology</a:t>
                      </a: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1</a:t>
                      </a:r>
                      <a:endParaRPr lang="en-US" sz="1600" dirty="0">
                        <a:solidFill>
                          <a:srgbClr val="000000"/>
                        </a:solidFill>
                        <a:effectLst>
                          <a:outerShdw blurRad="38100" dist="38100" dir="2700000" algn="tl">
                            <a:srgbClr val="FFFFFF"/>
                          </a:outerShdw>
                        </a:effectLst>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834">
                <a:tc>
                  <a:txBody>
                    <a:bodyPr/>
                    <a:lstStyle/>
                    <a:p>
                      <a:pPr marL="0" marR="0" algn="just" rtl="0">
                        <a:lnSpc>
                          <a:spcPct val="115000"/>
                        </a:lnSpc>
                        <a:spcBef>
                          <a:spcPts val="0"/>
                        </a:spcBef>
                        <a:spcAft>
                          <a:spcPts val="0"/>
                        </a:spcAft>
                      </a:pPr>
                      <a:r>
                        <a:rPr lang="en-US" sz="2400" kern="1200" dirty="0" smtClean="0">
                          <a:solidFill>
                            <a:srgbClr val="000000"/>
                          </a:solidFill>
                          <a:effectLst>
                            <a:outerShdw blurRad="38100" dist="38100" dir="2700000" algn="tl">
                              <a:srgbClr val="FFFFFF"/>
                            </a:outerShdw>
                          </a:effectLst>
                          <a:latin typeface="Times New Roman" pitchFamily="18" charset="0"/>
                          <a:ea typeface="+mn-ea"/>
                          <a:cs typeface="Times New Roman" pitchFamily="18" charset="0"/>
                        </a:rPr>
                        <a:t>Approaches and Schools of Psychology</a:t>
                      </a:r>
                      <a:endParaRPr lang="en-US" sz="2400" kern="1200" dirty="0">
                        <a:solidFill>
                          <a:srgbClr val="000000"/>
                        </a:solidFill>
                        <a:effectLst>
                          <a:outerShdw blurRad="38100" dist="38100" dir="2700000" algn="tl">
                            <a:srgbClr val="FFFFFF"/>
                          </a:outerShdw>
                        </a:effectLst>
                        <a:latin typeface="Times New Roman" pitchFamily="18" charset="0"/>
                        <a:ea typeface="+mn-ea"/>
                        <a:cs typeface="Times New Roman" pitchFamily="18" charset="0"/>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lnSpc>
                          <a:spcPct val="115000"/>
                        </a:lnSpc>
                        <a:spcBef>
                          <a:spcPts val="0"/>
                        </a:spcBef>
                        <a:spcAft>
                          <a:spcPts val="0"/>
                        </a:spcAft>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2</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83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2400" kern="1200" dirty="0" smtClean="0">
                          <a:solidFill>
                            <a:srgbClr val="000000"/>
                          </a:solidFill>
                          <a:effectLst>
                            <a:outerShdw blurRad="38100" dist="38100" dir="2700000" algn="tl">
                              <a:srgbClr val="FFFFFF"/>
                            </a:outerShdw>
                          </a:effectLst>
                          <a:latin typeface="Times New Roman" pitchFamily="18" charset="0"/>
                          <a:ea typeface="+mn-ea"/>
                          <a:cs typeface="Times New Roman" pitchFamily="18" charset="0"/>
                        </a:rPr>
                        <a:t>Subfields of Psychology </a:t>
                      </a: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buNone/>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3</a:t>
                      </a:r>
                      <a:endParaRPr lang="ar-KW" sz="1700" kern="1200" dirty="0" smtClean="0">
                        <a:solidFill>
                          <a:schemeClr val="tx1"/>
                        </a:solidFill>
                        <a:effectLst/>
                        <a:latin typeface="Calibri"/>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834">
                <a:tc>
                  <a:txBody>
                    <a:bodyPr/>
                    <a:lstStyle/>
                    <a:p>
                      <a:pPr marL="0" marR="0" algn="just" rtl="0">
                        <a:lnSpc>
                          <a:spcPct val="115000"/>
                        </a:lnSpc>
                        <a:spcBef>
                          <a:spcPts val="0"/>
                        </a:spcBef>
                        <a:spcAft>
                          <a:spcPts val="0"/>
                        </a:spcAft>
                      </a:pPr>
                      <a:r>
                        <a:rPr lang="en-US" altLang="en-US" sz="2400" kern="1200" dirty="0" smtClean="0">
                          <a:solidFill>
                            <a:srgbClr val="000000"/>
                          </a:solidFill>
                          <a:effectLst>
                            <a:outerShdw blurRad="38100" dist="38100" dir="2700000" algn="tl">
                              <a:srgbClr val="FFFFFF"/>
                            </a:outerShdw>
                          </a:effectLst>
                          <a:latin typeface="Times New Roman" pitchFamily="18" charset="0"/>
                          <a:ea typeface="+mn-ea"/>
                          <a:cs typeface="Times New Roman" pitchFamily="18" charset="0"/>
                        </a:rPr>
                        <a:t>Memory</a:t>
                      </a:r>
                      <a:endParaRPr lang="en-US" sz="2400" kern="1200" dirty="0">
                        <a:solidFill>
                          <a:srgbClr val="000000"/>
                        </a:solidFill>
                        <a:effectLst>
                          <a:outerShdw blurRad="38100" dist="38100" dir="2700000" algn="tl">
                            <a:srgbClr val="FFFFFF"/>
                          </a:outerShdw>
                        </a:effectLst>
                        <a:latin typeface="Times New Roman" pitchFamily="18" charset="0"/>
                        <a:ea typeface="+mn-ea"/>
                        <a:cs typeface="Times New Roman" pitchFamily="18" charset="0"/>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4</a:t>
                      </a:r>
                      <a:endParaRPr lang="en-US" sz="1800" b="1" kern="1200" dirty="0">
                        <a:ln w="18415" cmpd="sng">
                          <a:solidFill>
                            <a:schemeClr val="tx1"/>
                          </a:solidFill>
                          <a:prstDash val="solid"/>
                        </a:ln>
                        <a:solidFill>
                          <a:srgbClr val="FF0000"/>
                        </a:solidFill>
                        <a:latin typeface="Unikurd Web" pitchFamily="34" charset="-78"/>
                        <a:ea typeface="+mn-ea"/>
                        <a:cs typeface="Unikurd Web" pitchFamily="34" charset="-78"/>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834">
                <a:tc>
                  <a:txBody>
                    <a:bodyPr/>
                    <a:lstStyle/>
                    <a:p>
                      <a:pPr algn="l" rtl="0"/>
                      <a:r>
                        <a:rPr lang="en-US" altLang="en-US" sz="2400" kern="1200" dirty="0" smtClean="0">
                          <a:solidFill>
                            <a:srgbClr val="000000"/>
                          </a:solidFill>
                          <a:effectLst>
                            <a:outerShdw blurRad="38100" dist="38100" dir="2700000" algn="tl">
                              <a:srgbClr val="FFFFFF"/>
                            </a:outerShdw>
                          </a:effectLst>
                          <a:latin typeface="Times New Roman" pitchFamily="18" charset="0"/>
                          <a:ea typeface="+mn-ea"/>
                          <a:cs typeface="Times New Roman" pitchFamily="18" charset="0"/>
                        </a:rPr>
                        <a:t>Memory: Storage &amp; Retrieval </a:t>
                      </a:r>
                      <a:endParaRPr lang="en-US" sz="2400" kern="1200" dirty="0" smtClean="0">
                        <a:solidFill>
                          <a:srgbClr val="000000"/>
                        </a:solidFill>
                        <a:effectLst>
                          <a:outerShdw blurRad="38100" dist="38100" dir="2700000" algn="tl">
                            <a:srgbClr val="FFFFFF"/>
                          </a:outerShdw>
                        </a:effectLst>
                        <a:latin typeface="Times New Roman" pitchFamily="18" charset="0"/>
                        <a:ea typeface="+mn-ea"/>
                        <a:cs typeface="Times New Roman" pitchFamily="18" charset="0"/>
                      </a:endParaRPr>
                    </a:p>
                    <a:p>
                      <a:pPr marL="0" marR="0" algn="just" rtl="0">
                        <a:lnSpc>
                          <a:spcPct val="115000"/>
                        </a:lnSpc>
                        <a:spcBef>
                          <a:spcPts val="0"/>
                        </a:spcBef>
                        <a:spcAft>
                          <a:spcPts val="0"/>
                        </a:spcAft>
                      </a:pPr>
                      <a:endParaRPr lang="en-US" sz="1600" dirty="0">
                        <a:effectLst/>
                        <a:latin typeface="Calibri"/>
                        <a:ea typeface="Calibri"/>
                        <a:cs typeface="Arial"/>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5</a:t>
                      </a:r>
                      <a:endParaRPr lang="en-US" sz="1700" kern="1200" dirty="0">
                        <a:solidFill>
                          <a:schemeClr val="tx1"/>
                        </a:solidFill>
                        <a:effectLst/>
                        <a:latin typeface="Calibri"/>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834">
                <a:tc>
                  <a:txBody>
                    <a:bodyPr/>
                    <a:lstStyle/>
                    <a:p>
                      <a:pPr algn="l"/>
                      <a:r>
                        <a:rPr lang="en-US" altLang="en-US" sz="2400" kern="1200" dirty="0" smtClean="0">
                          <a:solidFill>
                            <a:srgbClr val="000000"/>
                          </a:solidFill>
                          <a:effectLst>
                            <a:outerShdw blurRad="38100" dist="38100" dir="2700000" algn="tl">
                              <a:srgbClr val="FFFFFF"/>
                            </a:outerShdw>
                          </a:effectLst>
                          <a:latin typeface="Times New Roman" pitchFamily="18" charset="0"/>
                          <a:ea typeface="+mn-ea"/>
                          <a:cs typeface="Times New Roman" pitchFamily="18" charset="0"/>
                        </a:rPr>
                        <a:t>Memory: Forgetting</a:t>
                      </a:r>
                      <a:endParaRPr lang="en-US" sz="2400" kern="1200" dirty="0" smtClean="0">
                        <a:solidFill>
                          <a:srgbClr val="000000"/>
                        </a:solidFill>
                        <a:effectLst>
                          <a:outerShdw blurRad="38100" dist="38100" dir="2700000" algn="tl">
                            <a:srgbClr val="FFFFFF"/>
                          </a:outerShdw>
                        </a:effectLst>
                        <a:latin typeface="Times New Roman" pitchFamily="18" charset="0"/>
                        <a:ea typeface="+mn-ea"/>
                        <a:cs typeface="Times New Roman" pitchFamily="18" charset="0"/>
                      </a:endParaRPr>
                    </a:p>
                    <a:p>
                      <a:pPr marL="0" marR="0" algn="just" rtl="0">
                        <a:lnSpc>
                          <a:spcPct val="115000"/>
                        </a:lnSpc>
                        <a:spcBef>
                          <a:spcPts val="0"/>
                        </a:spcBef>
                        <a:spcAft>
                          <a:spcPts val="0"/>
                        </a:spcAft>
                      </a:pPr>
                      <a:endParaRPr lang="en-US" sz="1600" dirty="0">
                        <a:effectLst/>
                        <a:latin typeface="Calibri"/>
                        <a:ea typeface="Calibri"/>
                        <a:cs typeface="Arial"/>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6</a:t>
                      </a:r>
                      <a:endParaRPr lang="en-US" sz="1700" kern="1200" dirty="0" smtClean="0">
                        <a:solidFill>
                          <a:schemeClr val="tx1"/>
                        </a:solidFill>
                        <a:effectLst/>
                        <a:latin typeface="Calibri"/>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83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2400" kern="1200" dirty="0" smtClean="0">
                          <a:solidFill>
                            <a:srgbClr val="000000"/>
                          </a:solidFill>
                          <a:effectLst>
                            <a:outerShdw blurRad="38100" dist="38100" dir="2700000" algn="tl">
                              <a:srgbClr val="FFFFFF"/>
                            </a:outerShdw>
                          </a:effectLst>
                          <a:latin typeface="Times New Roman" pitchFamily="18" charset="0"/>
                          <a:ea typeface="+mn-ea"/>
                          <a:cs typeface="Times New Roman" pitchFamily="18" charset="0"/>
                        </a:rPr>
                        <a:t>First exam</a:t>
                      </a: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7</a:t>
                      </a:r>
                      <a:endParaRPr lang="en-US" sz="1700" kern="1200" dirty="0" smtClean="0">
                        <a:solidFill>
                          <a:schemeClr val="tx1"/>
                        </a:solidFill>
                        <a:effectLst/>
                        <a:latin typeface="Calibri"/>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834">
                <a:tc>
                  <a:txBody>
                    <a:bodyPr/>
                    <a:lstStyle/>
                    <a:p>
                      <a:pPr algn="l" rtl="0"/>
                      <a:r>
                        <a:rPr lang="en-US" altLang="en-US" sz="1600" dirty="0" smtClean="0">
                          <a:latin typeface="Times New Roman" pitchFamily="18" charset="0"/>
                          <a:cs typeface="Times New Roman" pitchFamily="18" charset="0"/>
                        </a:rPr>
                        <a:t/>
                      </a:r>
                      <a:br>
                        <a:rPr lang="en-US" altLang="en-US" sz="1600" dirty="0" smtClean="0">
                          <a:latin typeface="Times New Roman" pitchFamily="18" charset="0"/>
                          <a:cs typeface="Times New Roman" pitchFamily="18" charset="0"/>
                        </a:rPr>
                      </a:br>
                      <a:r>
                        <a:rPr lang="en-US" altLang="en-US" sz="2400" kern="1200" dirty="0" smtClean="0">
                          <a:solidFill>
                            <a:srgbClr val="000000"/>
                          </a:solidFill>
                          <a:effectLst>
                            <a:outerShdw blurRad="38100" dist="38100" dir="2700000" algn="tl">
                              <a:srgbClr val="FFFFFF"/>
                            </a:outerShdw>
                          </a:effectLst>
                          <a:latin typeface="Times New Roman" pitchFamily="18" charset="0"/>
                          <a:ea typeface="+mn-ea"/>
                          <a:cs typeface="Times New Roman" pitchFamily="18" charset="0"/>
                        </a:rPr>
                        <a:t>Conditioning and Learning:</a:t>
                      </a:r>
                      <a:r>
                        <a:rPr lang="en-US" altLang="en-US" sz="2400" kern="1200" baseline="0" dirty="0" smtClean="0">
                          <a:solidFill>
                            <a:srgbClr val="000000"/>
                          </a:solidFill>
                          <a:effectLst>
                            <a:outerShdw blurRad="38100" dist="38100" dir="2700000" algn="tl">
                              <a:srgbClr val="FFFFFF"/>
                            </a:outerShdw>
                          </a:effectLst>
                          <a:latin typeface="Times New Roman" pitchFamily="18" charset="0"/>
                          <a:ea typeface="+mn-ea"/>
                          <a:cs typeface="Times New Roman" pitchFamily="18" charset="0"/>
                        </a:rPr>
                        <a:t> </a:t>
                      </a:r>
                      <a:r>
                        <a:rPr lang="en-US" altLang="en-US" sz="2400" kern="1200" dirty="0" smtClean="0">
                          <a:solidFill>
                            <a:srgbClr val="000000"/>
                          </a:solidFill>
                          <a:effectLst>
                            <a:outerShdw blurRad="38100" dist="38100" dir="2700000" algn="tl">
                              <a:srgbClr val="FFFFFF"/>
                            </a:outerShdw>
                          </a:effectLst>
                          <a:latin typeface="Times New Roman" pitchFamily="18" charset="0"/>
                          <a:ea typeface="+mn-ea"/>
                          <a:cs typeface="Times New Roman" pitchFamily="18" charset="0"/>
                        </a:rPr>
                        <a:t>Classical Conditioning</a:t>
                      </a:r>
                      <a:endParaRPr lang="en-US" sz="2400" kern="1200" dirty="0" smtClean="0">
                        <a:solidFill>
                          <a:srgbClr val="000000"/>
                        </a:solidFill>
                        <a:effectLst>
                          <a:outerShdw blurRad="38100" dist="38100" dir="2700000" algn="tl">
                            <a:srgbClr val="FFFFFF"/>
                          </a:outerShdw>
                        </a:effectLst>
                        <a:latin typeface="Times New Roman" pitchFamily="18" charset="0"/>
                        <a:ea typeface="+mn-ea"/>
                        <a:cs typeface="Times New Roman" pitchFamily="18" charset="0"/>
                      </a:endParaRPr>
                    </a:p>
                    <a:p>
                      <a:pPr marL="0" marR="0" algn="just" rtl="0">
                        <a:lnSpc>
                          <a:spcPct val="115000"/>
                        </a:lnSpc>
                        <a:spcBef>
                          <a:spcPts val="0"/>
                        </a:spcBef>
                        <a:spcAft>
                          <a:spcPts val="0"/>
                        </a:spcAft>
                      </a:pPr>
                      <a:endParaRPr lang="en-US" sz="1600" dirty="0">
                        <a:solidFill>
                          <a:srgbClr val="00B050"/>
                        </a:solidFill>
                        <a:effectLst/>
                        <a:latin typeface="Calibri"/>
                        <a:ea typeface="Calibri"/>
                        <a:cs typeface="Arial"/>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lnSpc>
                          <a:spcPct val="115000"/>
                        </a:lnSpc>
                        <a:spcBef>
                          <a:spcPts val="0"/>
                        </a:spcBef>
                        <a:spcAft>
                          <a:spcPts val="0"/>
                        </a:spcAft>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8</a:t>
                      </a:r>
                      <a:endParaRPr lang="en-US" sz="1700" kern="1200" dirty="0">
                        <a:solidFill>
                          <a:srgbClr val="00B050"/>
                        </a:solidFill>
                        <a:effectLst/>
                        <a:latin typeface="+mn-lt"/>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781C0F97-348B-46A2-84FE-EBA07D71BB30}" type="slidenum">
              <a:rPr lang="en-GB" smtClean="0"/>
              <a:pPr/>
              <a:t>6</a:t>
            </a:fld>
            <a:endParaRPr lang="en-GB"/>
          </a:p>
        </p:txBody>
      </p:sp>
    </p:spTree>
    <p:extLst>
      <p:ext uri="{BB962C8B-B14F-4D97-AF65-F5344CB8AC3E}">
        <p14:creationId xmlns:p14="http://schemas.microsoft.com/office/powerpoint/2010/main" val="2755791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23389765"/>
              </p:ext>
            </p:extLst>
          </p:nvPr>
        </p:nvGraphicFramePr>
        <p:xfrm>
          <a:off x="323528" y="1484784"/>
          <a:ext cx="8280920" cy="5249295"/>
        </p:xfrm>
        <a:graphic>
          <a:graphicData uri="http://schemas.openxmlformats.org/drawingml/2006/table">
            <a:tbl>
              <a:tblPr rtl="1" firstRow="1" firstCol="1" bandRow="1"/>
              <a:tblGrid>
                <a:gridCol w="6395726"/>
                <a:gridCol w="1885194"/>
              </a:tblGrid>
              <a:tr h="648072">
                <a:tc>
                  <a:txBody>
                    <a:bodyPr/>
                    <a:lstStyle/>
                    <a:p>
                      <a:pPr algn="l"/>
                      <a:r>
                        <a:rPr lang="en-US" altLang="en-US" sz="1100" dirty="0" smtClean="0">
                          <a:latin typeface="Times New Roman" pitchFamily="18" charset="0"/>
                          <a:cs typeface="Times New Roman" pitchFamily="18" charset="0"/>
                        </a:rPr>
                        <a:t/>
                      </a:r>
                      <a:br>
                        <a:rPr lang="en-US" altLang="en-US" sz="1100" dirty="0" smtClean="0">
                          <a:latin typeface="Times New Roman" pitchFamily="18" charset="0"/>
                          <a:cs typeface="Times New Roman" pitchFamily="18" charset="0"/>
                        </a:rPr>
                      </a:br>
                      <a:r>
                        <a:rPr lang="en-US" altLang="en-US" sz="2400" kern="1200" dirty="0" smtClean="0">
                          <a:solidFill>
                            <a:schemeClr val="tx1"/>
                          </a:solidFill>
                          <a:effectLst/>
                          <a:latin typeface="Times New Roman" pitchFamily="18" charset="0"/>
                          <a:ea typeface="Calibri"/>
                          <a:cs typeface="Times New Roman" pitchFamily="18" charset="0"/>
                        </a:rPr>
                        <a:t>Conditioning and Learning:</a:t>
                      </a:r>
                      <a:r>
                        <a:rPr lang="en-US" altLang="en-US" sz="2400" kern="1200" baseline="0" dirty="0" smtClean="0">
                          <a:solidFill>
                            <a:schemeClr val="tx1"/>
                          </a:solidFill>
                          <a:effectLst/>
                          <a:latin typeface="Times New Roman" pitchFamily="18" charset="0"/>
                          <a:ea typeface="Calibri"/>
                          <a:cs typeface="Times New Roman" pitchFamily="18" charset="0"/>
                        </a:rPr>
                        <a:t> </a:t>
                      </a:r>
                      <a:r>
                        <a:rPr lang="en-US" altLang="en-US" sz="2400" kern="1200" dirty="0" smtClean="0">
                          <a:solidFill>
                            <a:schemeClr val="tx1"/>
                          </a:solidFill>
                          <a:effectLst/>
                          <a:latin typeface="Times New Roman" pitchFamily="18" charset="0"/>
                          <a:ea typeface="Calibri"/>
                          <a:cs typeface="Times New Roman" pitchFamily="18" charset="0"/>
                        </a:rPr>
                        <a:t>Operant Conditioning</a:t>
                      </a:r>
                      <a:endParaRPr lang="en-US" sz="2400" kern="1200" dirty="0" smtClean="0">
                        <a:solidFill>
                          <a:schemeClr val="tx1"/>
                        </a:solidFill>
                        <a:effectLst/>
                        <a:latin typeface="Times New Roman" pitchFamily="18" charset="0"/>
                        <a:ea typeface="Calibri"/>
                        <a:cs typeface="Times New Roman" pitchFamily="18" charset="0"/>
                      </a:endParaRPr>
                    </a:p>
                    <a:p>
                      <a:pPr marL="0" marR="0" algn="l" rtl="0">
                        <a:lnSpc>
                          <a:spcPct val="115000"/>
                        </a:lnSpc>
                        <a:spcBef>
                          <a:spcPts val="0"/>
                        </a:spcBef>
                        <a:spcAft>
                          <a:spcPts val="0"/>
                        </a:spcAft>
                      </a:pPr>
                      <a:endParaRPr lang="en-US" sz="1100" dirty="0">
                        <a:effectLst/>
                        <a:latin typeface="Calibri"/>
                        <a:ea typeface="Calibri"/>
                        <a:cs typeface="Arial"/>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9</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3269">
                <a:tc>
                  <a:txBody>
                    <a:bodyPr/>
                    <a:lstStyle/>
                    <a:p>
                      <a:pPr algn="l"/>
                      <a:r>
                        <a:rPr lang="en-US" altLang="en-US" sz="1100" dirty="0" smtClean="0">
                          <a:latin typeface="Times New Roman" pitchFamily="18" charset="0"/>
                          <a:cs typeface="Times New Roman" pitchFamily="18" charset="0"/>
                        </a:rPr>
                        <a:t/>
                      </a:r>
                      <a:br>
                        <a:rPr lang="en-US" altLang="en-US" sz="1100" dirty="0" smtClean="0">
                          <a:latin typeface="Times New Roman" pitchFamily="18" charset="0"/>
                          <a:cs typeface="Times New Roman" pitchFamily="18" charset="0"/>
                        </a:rPr>
                      </a:br>
                      <a:r>
                        <a:rPr lang="en-US" altLang="en-US" sz="2400" kern="1200" dirty="0" smtClean="0">
                          <a:solidFill>
                            <a:schemeClr val="tx1"/>
                          </a:solidFill>
                          <a:effectLst/>
                          <a:latin typeface="Times New Roman" pitchFamily="18" charset="0"/>
                          <a:ea typeface="Calibri"/>
                          <a:cs typeface="Times New Roman" pitchFamily="18" charset="0"/>
                        </a:rPr>
                        <a:t>Conditioning and Learning</a:t>
                      </a:r>
                      <a:r>
                        <a:rPr lang="en-US" altLang="en-US" sz="2400" kern="1200" baseline="0" dirty="0" smtClean="0">
                          <a:solidFill>
                            <a:schemeClr val="tx1"/>
                          </a:solidFill>
                          <a:effectLst/>
                          <a:latin typeface="Times New Roman" pitchFamily="18" charset="0"/>
                          <a:ea typeface="Calibri"/>
                          <a:cs typeface="Times New Roman" pitchFamily="18" charset="0"/>
                        </a:rPr>
                        <a:t>: </a:t>
                      </a:r>
                      <a:r>
                        <a:rPr lang="en-US" altLang="en-US" sz="2400" kern="1200" dirty="0" smtClean="0">
                          <a:solidFill>
                            <a:schemeClr val="tx1"/>
                          </a:solidFill>
                          <a:effectLst/>
                          <a:latin typeface="Times New Roman" pitchFamily="18" charset="0"/>
                          <a:ea typeface="Calibri"/>
                          <a:cs typeface="Times New Roman" pitchFamily="18" charset="0"/>
                        </a:rPr>
                        <a:t>Operant Conditioning</a:t>
                      </a:r>
                      <a:endParaRPr lang="en-US" sz="2400" kern="1200" dirty="0" smtClean="0">
                        <a:solidFill>
                          <a:schemeClr val="tx1"/>
                        </a:solidFill>
                        <a:effectLst/>
                        <a:latin typeface="Times New Roman" pitchFamily="18" charset="0"/>
                        <a:ea typeface="Calibri"/>
                        <a:cs typeface="Times New Roman" pitchFamily="18" charset="0"/>
                      </a:endParaRPr>
                    </a:p>
                    <a:p>
                      <a:pPr marL="0" marR="0" algn="l" rtl="0">
                        <a:lnSpc>
                          <a:spcPct val="115000"/>
                        </a:lnSpc>
                        <a:spcBef>
                          <a:spcPts val="0"/>
                        </a:spcBef>
                        <a:spcAft>
                          <a:spcPts val="0"/>
                        </a:spcAft>
                      </a:pPr>
                      <a:endParaRPr lang="en-US" sz="1100" dirty="0">
                        <a:effectLst/>
                        <a:latin typeface="Calibri"/>
                        <a:ea typeface="Calibri"/>
                        <a:cs typeface="Arial"/>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a:buNone/>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10</a:t>
                      </a:r>
                      <a:endParaRPr lang="fa-IR" sz="160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91">
                <a:tc>
                  <a:txBody>
                    <a:bodyPr/>
                    <a:lstStyle/>
                    <a:p>
                      <a:pPr algn="l"/>
                      <a:r>
                        <a:rPr lang="en-US" altLang="en-US" sz="1100" dirty="0" smtClean="0">
                          <a:latin typeface="Times New Roman" pitchFamily="18" charset="0"/>
                          <a:cs typeface="Times New Roman" pitchFamily="18" charset="0"/>
                        </a:rPr>
                        <a:t/>
                      </a:r>
                      <a:br>
                        <a:rPr lang="en-US" altLang="en-US" sz="1100" dirty="0" smtClean="0">
                          <a:latin typeface="Times New Roman" pitchFamily="18" charset="0"/>
                          <a:cs typeface="Times New Roman" pitchFamily="18" charset="0"/>
                        </a:rPr>
                      </a:br>
                      <a:r>
                        <a:rPr lang="en-US" altLang="en-US" sz="2400" kern="1200" dirty="0" smtClean="0">
                          <a:solidFill>
                            <a:schemeClr val="tx1"/>
                          </a:solidFill>
                          <a:effectLst/>
                          <a:latin typeface="Times New Roman" pitchFamily="18" charset="0"/>
                          <a:ea typeface="Calibri"/>
                          <a:cs typeface="Times New Roman" pitchFamily="18" charset="0"/>
                        </a:rPr>
                        <a:t>Conditioning and Learning:</a:t>
                      </a:r>
                      <a:r>
                        <a:rPr lang="en-US" altLang="en-US" sz="2400" kern="1200" baseline="0" dirty="0" smtClean="0">
                          <a:solidFill>
                            <a:schemeClr val="tx1"/>
                          </a:solidFill>
                          <a:effectLst/>
                          <a:latin typeface="Times New Roman" pitchFamily="18" charset="0"/>
                          <a:ea typeface="Calibri"/>
                          <a:cs typeface="Times New Roman" pitchFamily="18" charset="0"/>
                        </a:rPr>
                        <a:t> </a:t>
                      </a:r>
                      <a:r>
                        <a:rPr lang="en-US" altLang="en-US" sz="2400" kern="1200" dirty="0" smtClean="0">
                          <a:solidFill>
                            <a:schemeClr val="tx1"/>
                          </a:solidFill>
                          <a:effectLst/>
                          <a:latin typeface="Times New Roman" pitchFamily="18" charset="0"/>
                          <a:ea typeface="Calibri"/>
                          <a:cs typeface="Times New Roman" pitchFamily="18" charset="0"/>
                        </a:rPr>
                        <a:t>Partial Reinforcement</a:t>
                      </a:r>
                      <a:endParaRPr lang="en-US" sz="2400" kern="1200" dirty="0" smtClean="0">
                        <a:solidFill>
                          <a:schemeClr val="tx1"/>
                        </a:solidFill>
                        <a:effectLst/>
                        <a:latin typeface="Times New Roman" pitchFamily="18" charset="0"/>
                        <a:ea typeface="Calibri"/>
                        <a:cs typeface="Times New Roman" pitchFamily="18" charset="0"/>
                      </a:endParaRPr>
                    </a:p>
                    <a:p>
                      <a:pPr marL="0" marR="0" algn="l" rtl="0">
                        <a:lnSpc>
                          <a:spcPct val="115000"/>
                        </a:lnSpc>
                        <a:spcBef>
                          <a:spcPts val="0"/>
                        </a:spcBef>
                        <a:spcAft>
                          <a:spcPts val="0"/>
                        </a:spcAft>
                      </a:pPr>
                      <a:endParaRPr lang="en-US" sz="1100" dirty="0">
                        <a:effectLst/>
                        <a:latin typeface="Calibri"/>
                        <a:ea typeface="Calibri"/>
                        <a:cs typeface="Arial"/>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11</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23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altLang="en-US" sz="2400" kern="1200" dirty="0" smtClean="0">
                          <a:solidFill>
                            <a:schemeClr val="tx1"/>
                          </a:solidFill>
                          <a:effectLst/>
                          <a:latin typeface="Times New Roman" pitchFamily="18" charset="0"/>
                          <a:ea typeface="Calibri"/>
                          <a:cs typeface="Times New Roman" pitchFamily="18" charset="0"/>
                        </a:rPr>
                        <a:t>Intelligence</a:t>
                      </a:r>
                      <a:endParaRPr lang="ku-Arab-IQ" altLang="en-US" sz="2400" kern="1200" dirty="0" smtClean="0">
                        <a:solidFill>
                          <a:schemeClr val="tx1"/>
                        </a:solidFill>
                        <a:effectLst/>
                        <a:latin typeface="Times New Roman" pitchFamily="18" charset="0"/>
                        <a:ea typeface="Calibri"/>
                        <a:cs typeface="Times New Roman" pitchFamily="18" charset="0"/>
                      </a:endParaRPr>
                    </a:p>
                    <a:p>
                      <a:pPr marL="0" marR="0" algn="l" rtl="0">
                        <a:lnSpc>
                          <a:spcPct val="115000"/>
                        </a:lnSpc>
                        <a:spcBef>
                          <a:spcPts val="0"/>
                        </a:spcBef>
                        <a:spcAft>
                          <a:spcPts val="0"/>
                        </a:spcAft>
                      </a:pPr>
                      <a:endParaRPr lang="en-US" sz="1100" dirty="0">
                        <a:effectLst/>
                        <a:latin typeface="Calibri"/>
                        <a:ea typeface="Calibri"/>
                        <a:cs typeface="Arial"/>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buNone/>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12</a:t>
                      </a:r>
                      <a:endParaRPr lang="ar-KW" sz="1700" kern="1200" dirty="0" smtClean="0">
                        <a:solidFill>
                          <a:schemeClr val="tx1"/>
                        </a:solidFill>
                        <a:effectLst/>
                        <a:latin typeface="Calibri"/>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91">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altLang="en-US" sz="2400" kern="1200" dirty="0" smtClean="0">
                          <a:solidFill>
                            <a:schemeClr val="tx1"/>
                          </a:solidFill>
                          <a:effectLst/>
                          <a:latin typeface="Times New Roman" pitchFamily="18" charset="0"/>
                          <a:ea typeface="Calibri"/>
                          <a:cs typeface="Times New Roman" pitchFamily="18" charset="0"/>
                        </a:rPr>
                        <a:t>Assessing Intelligence</a:t>
                      </a:r>
                      <a:endParaRPr lang="ku-Arab-IQ" altLang="en-US" sz="2400" kern="1200" dirty="0" smtClean="0">
                        <a:solidFill>
                          <a:schemeClr val="tx1"/>
                        </a:solidFill>
                        <a:effectLst/>
                        <a:latin typeface="Times New Roman" pitchFamily="18" charset="0"/>
                        <a:ea typeface="Calibri"/>
                        <a:cs typeface="Times New Roman" pitchFamily="18" charset="0"/>
                      </a:endParaRPr>
                    </a:p>
                    <a:p>
                      <a:pPr marL="0" marR="0" algn="l" rtl="0">
                        <a:lnSpc>
                          <a:spcPct val="115000"/>
                        </a:lnSpc>
                        <a:spcBef>
                          <a:spcPts val="0"/>
                        </a:spcBef>
                        <a:spcAft>
                          <a:spcPts val="0"/>
                        </a:spcAft>
                      </a:pPr>
                      <a:endParaRPr lang="en-US" sz="1100" dirty="0">
                        <a:effectLst/>
                        <a:latin typeface="Calibri"/>
                        <a:ea typeface="Calibri"/>
                        <a:cs typeface="Arial"/>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13 </a:t>
                      </a:r>
                      <a:endParaRPr lang="en-US" sz="1700" kern="1200" dirty="0" smtClean="0">
                        <a:solidFill>
                          <a:schemeClr val="tx1"/>
                        </a:solidFill>
                        <a:effectLst/>
                        <a:latin typeface="Calibri"/>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81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altLang="en-US" sz="2400" kern="1200" dirty="0" smtClean="0">
                          <a:solidFill>
                            <a:schemeClr val="tx1"/>
                          </a:solidFill>
                          <a:effectLst/>
                          <a:latin typeface="Times New Roman" pitchFamily="18" charset="0"/>
                          <a:ea typeface="Calibri"/>
                          <a:cs typeface="Times New Roman" pitchFamily="18" charset="0"/>
                        </a:rPr>
                        <a:t>Motivation</a:t>
                      </a:r>
                      <a:endParaRPr lang="ku-Arab-IQ" altLang="en-US" sz="2400" kern="1200" dirty="0" smtClean="0">
                        <a:solidFill>
                          <a:schemeClr val="tx1"/>
                        </a:solidFill>
                        <a:effectLst/>
                        <a:latin typeface="Times New Roman" pitchFamily="18" charset="0"/>
                        <a:ea typeface="Calibri"/>
                        <a:cs typeface="Times New Roman" pitchFamily="18" charset="0"/>
                      </a:endParaRPr>
                    </a:p>
                    <a:p>
                      <a:pPr marL="0" marR="0" algn="l" rtl="0">
                        <a:lnSpc>
                          <a:spcPct val="115000"/>
                        </a:lnSpc>
                        <a:spcBef>
                          <a:spcPts val="0"/>
                        </a:spcBef>
                        <a:spcAft>
                          <a:spcPts val="0"/>
                        </a:spcAft>
                      </a:pPr>
                      <a:endParaRPr lang="en-US" sz="1100" dirty="0">
                        <a:effectLst/>
                        <a:latin typeface="Calibri"/>
                        <a:ea typeface="Calibri"/>
                        <a:cs typeface="Arial"/>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14</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911">
                <a:tc>
                  <a:txBody>
                    <a:bodyPr/>
                    <a:lstStyle/>
                    <a:p>
                      <a:pPr algn="ctr"/>
                      <a:endParaRPr lang="en-US" altLang="en-US" sz="1100" dirty="0" smtClean="0">
                        <a:solidFill>
                          <a:srgbClr val="FF0000"/>
                        </a:solidFill>
                      </a:endParaRPr>
                    </a:p>
                    <a:p>
                      <a:pPr algn="ctr"/>
                      <a:r>
                        <a:rPr lang="en-US" altLang="en-US" sz="2400" dirty="0" smtClean="0">
                          <a:solidFill>
                            <a:srgbClr val="FF0000"/>
                          </a:solidFill>
                        </a:rPr>
                        <a:t>Motivation: </a:t>
                      </a:r>
                      <a:r>
                        <a:rPr lang="en-US" sz="2400" kern="1200" dirty="0" smtClean="0">
                          <a:solidFill>
                            <a:schemeClr val="tx1"/>
                          </a:solidFill>
                          <a:effectLst/>
                          <a:latin typeface="Times New Roman" pitchFamily="18" charset="0"/>
                          <a:ea typeface="Calibri"/>
                          <a:cs typeface="Times New Roman" pitchFamily="18" charset="0"/>
                        </a:rPr>
                        <a:t>Hunger, Thirst, and Eating Disorders</a:t>
                      </a:r>
                      <a:endParaRPr lang="ku-Arab-IQ" altLang="en-US" sz="2400" kern="1200" dirty="0" smtClean="0">
                        <a:solidFill>
                          <a:schemeClr val="tx1"/>
                        </a:solidFill>
                        <a:effectLst/>
                        <a:latin typeface="Times New Roman" pitchFamily="18" charset="0"/>
                        <a:ea typeface="Calibri"/>
                        <a:cs typeface="Times New Roman" pitchFamily="18" charset="0"/>
                      </a:endParaRPr>
                    </a:p>
                    <a:p>
                      <a:pPr marL="0" marR="0" algn="l" rtl="0">
                        <a:lnSpc>
                          <a:spcPct val="115000"/>
                        </a:lnSpc>
                        <a:spcBef>
                          <a:spcPts val="0"/>
                        </a:spcBef>
                        <a:spcAft>
                          <a:spcPts val="0"/>
                        </a:spcAft>
                      </a:pPr>
                      <a:endParaRPr lang="en-US" sz="1100" dirty="0">
                        <a:effectLst/>
                        <a:latin typeface="Calibri"/>
                        <a:ea typeface="Calibri"/>
                        <a:cs typeface="Arial"/>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15</a:t>
                      </a:r>
                      <a:endParaRPr lang="fa-IR" sz="1700" kern="1200" dirty="0" smtClean="0">
                        <a:solidFill>
                          <a:schemeClr val="tx1"/>
                        </a:solidFill>
                        <a:effectLst/>
                        <a:latin typeface="Calibri"/>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836">
                <a:tc>
                  <a:txBody>
                    <a:bodyPr/>
                    <a:lstStyle/>
                    <a:p>
                      <a:pPr marL="0" marR="0" algn="l" rtl="0">
                        <a:lnSpc>
                          <a:spcPct val="115000"/>
                        </a:lnSpc>
                        <a:spcBef>
                          <a:spcPts val="0"/>
                        </a:spcBef>
                        <a:spcAft>
                          <a:spcPts val="0"/>
                        </a:spcAft>
                      </a:pPr>
                      <a:r>
                        <a:rPr lang="en-US" sz="2800" kern="1200" dirty="0" smtClean="0">
                          <a:solidFill>
                            <a:schemeClr val="tx1"/>
                          </a:solidFill>
                          <a:effectLst/>
                          <a:latin typeface="Times New Roman" pitchFamily="18" charset="0"/>
                          <a:ea typeface="Calibri"/>
                          <a:cs typeface="Times New Roman" pitchFamily="18" charset="0"/>
                        </a:rPr>
                        <a:t>Second exam</a:t>
                      </a:r>
                      <a:endParaRPr lang="en-US" sz="2800" kern="1200" dirty="0">
                        <a:solidFill>
                          <a:schemeClr val="tx1"/>
                        </a:solidFill>
                        <a:effectLst/>
                        <a:latin typeface="Times New Roman" pitchFamily="18" charset="0"/>
                        <a:ea typeface="Calibri"/>
                        <a:cs typeface="Times New Roman" pitchFamily="18" charset="0"/>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16</a:t>
                      </a:r>
                      <a:endParaRPr lang="en-US" sz="1700" kern="1200" dirty="0">
                        <a:solidFill>
                          <a:srgbClr val="00B050"/>
                        </a:solidFill>
                        <a:effectLst/>
                        <a:latin typeface="+mn-lt"/>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781C0F97-348B-46A2-84FE-EBA07D71BB30}" type="slidenum">
              <a:rPr lang="en-GB" smtClean="0"/>
              <a:pPr/>
              <a:t>7</a:t>
            </a:fld>
            <a:endParaRPr lang="en-GB"/>
          </a:p>
        </p:txBody>
      </p:sp>
    </p:spTree>
    <p:extLst>
      <p:ext uri="{BB962C8B-B14F-4D97-AF65-F5344CB8AC3E}">
        <p14:creationId xmlns:p14="http://schemas.microsoft.com/office/powerpoint/2010/main" val="3898472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68485480"/>
              </p:ext>
            </p:extLst>
          </p:nvPr>
        </p:nvGraphicFramePr>
        <p:xfrm>
          <a:off x="323528" y="1484784"/>
          <a:ext cx="8280920" cy="4249782"/>
        </p:xfrm>
        <a:graphic>
          <a:graphicData uri="http://schemas.openxmlformats.org/drawingml/2006/table">
            <a:tbl>
              <a:tblPr rtl="1" firstRow="1" firstCol="1" bandRow="1"/>
              <a:tblGrid>
                <a:gridCol w="6561840"/>
                <a:gridCol w="1719080"/>
              </a:tblGrid>
              <a:tr h="474991">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dirty="0" smtClean="0"/>
                        <a:t>Social Motivation</a:t>
                      </a:r>
                      <a:endParaRPr lang="ku-Arab-IQ" altLang="en-US" sz="2000" dirty="0" smtClean="0">
                        <a:solidFill>
                          <a:srgbClr val="FF0000"/>
                        </a:solidFill>
                        <a:latin typeface="Times New Roman" pitchFamily="18" charset="0"/>
                        <a:cs typeface="Times New Roman" pitchFamily="18" charset="0"/>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17</a:t>
                      </a:r>
                      <a:endParaRPr lang="en-US" sz="2400" kern="1200" dirty="0" smtClean="0">
                        <a:solidFill>
                          <a:srgbClr val="00B050"/>
                        </a:solidFill>
                        <a:effectLst/>
                        <a:latin typeface="+mn-lt"/>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91">
                <a:tc>
                  <a:txBody>
                    <a:bodyPr/>
                    <a:lstStyle/>
                    <a:p>
                      <a:pPr marL="0" marR="0" algn="l" rtl="0">
                        <a:lnSpc>
                          <a:spcPct val="115000"/>
                        </a:lnSpc>
                        <a:spcBef>
                          <a:spcPts val="0"/>
                        </a:spcBef>
                        <a:spcAft>
                          <a:spcPts val="0"/>
                        </a:spcAft>
                      </a:pPr>
                      <a:r>
                        <a:rPr lang="en-US" sz="2000" kern="1200" dirty="0" smtClean="0">
                          <a:solidFill>
                            <a:schemeClr val="tx1"/>
                          </a:solidFill>
                          <a:latin typeface="+mn-lt"/>
                          <a:ea typeface="+mn-ea"/>
                          <a:cs typeface="+mn-cs"/>
                        </a:rPr>
                        <a:t>Emotion</a:t>
                      </a:r>
                      <a:endParaRPr lang="en-US" sz="2000" kern="1200" dirty="0">
                        <a:solidFill>
                          <a:schemeClr val="tx1"/>
                        </a:solidFill>
                        <a:latin typeface="+mn-lt"/>
                        <a:ea typeface="+mn-ea"/>
                        <a:cs typeface="+mn-cs"/>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18</a:t>
                      </a:r>
                      <a:endParaRPr lang="en-GB" sz="1800" kern="1200" dirty="0" smtClean="0">
                        <a:solidFill>
                          <a:schemeClr val="tx1"/>
                        </a:solidFill>
                        <a:effectLst/>
                        <a:latin typeface="+mn-lt"/>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91">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kern="1200" dirty="0" smtClean="0">
                          <a:solidFill>
                            <a:schemeClr val="tx1"/>
                          </a:solidFill>
                          <a:latin typeface="+mn-lt"/>
                          <a:ea typeface="+mn-ea"/>
                          <a:cs typeface="+mn-cs"/>
                        </a:rPr>
                        <a:t>defense mechanisms</a:t>
                      </a:r>
                      <a:endParaRPr lang="ku-Arab-IQ" altLang="en-US" sz="2000" kern="1200" dirty="0" smtClean="0">
                        <a:solidFill>
                          <a:schemeClr val="tx1"/>
                        </a:solidFill>
                        <a:latin typeface="+mn-lt"/>
                        <a:ea typeface="+mn-ea"/>
                        <a:cs typeface="+mn-cs"/>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19</a:t>
                      </a:r>
                      <a:endParaRPr lang="en-GB" sz="1800" kern="1200" dirty="0" smtClean="0">
                        <a:solidFill>
                          <a:schemeClr val="tx1"/>
                        </a:solidFill>
                        <a:effectLst/>
                        <a:latin typeface="+mn-lt"/>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259">
                <a:tc>
                  <a:txBody>
                    <a:bodyPr/>
                    <a:lstStyle/>
                    <a:p>
                      <a:pPr marL="0" marR="0" algn="l" rtl="0">
                        <a:lnSpc>
                          <a:spcPct val="115000"/>
                        </a:lnSpc>
                        <a:spcBef>
                          <a:spcPts val="0"/>
                        </a:spcBef>
                        <a:spcAft>
                          <a:spcPts val="0"/>
                        </a:spcAft>
                      </a:pPr>
                      <a:r>
                        <a:rPr lang="en-US" sz="1800" dirty="0" smtClean="0"/>
                        <a:t>Abnormality</a:t>
                      </a:r>
                      <a:endParaRPr lang="ku-Arab-IQ" sz="1700" kern="1200" dirty="0" smtClean="0">
                        <a:solidFill>
                          <a:schemeClr val="tx1"/>
                        </a:solidFill>
                        <a:effectLst/>
                        <a:latin typeface="Calibri"/>
                        <a:ea typeface="Calibri"/>
                        <a:cs typeface="Unikurd Diyako"/>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a:t>
                      </a:r>
                      <a:r>
                        <a:rPr lang="en-US" sz="1600" baseline="0" dirty="0" smtClean="0">
                          <a:solidFill>
                            <a:srgbClr val="000000"/>
                          </a:solidFill>
                          <a:effectLst>
                            <a:outerShdw blurRad="38100" dist="38100" dir="2700000" algn="tl">
                              <a:srgbClr val="FFFFFF"/>
                            </a:outerShdw>
                          </a:effectLst>
                          <a:latin typeface="Times New Roman" pitchFamily="18" charset="0"/>
                          <a:cs typeface="Times New Roman" pitchFamily="18" charset="0"/>
                        </a:rPr>
                        <a:t> 20</a:t>
                      </a:r>
                      <a:endParaRPr lang="en-GB" sz="1800" kern="1200" dirty="0" smtClean="0">
                        <a:solidFill>
                          <a:schemeClr val="tx1"/>
                        </a:solidFill>
                        <a:effectLst/>
                        <a:latin typeface="+mn-lt"/>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91">
                <a:tc>
                  <a:txBody>
                    <a:bodyPr/>
                    <a:lstStyle/>
                    <a:p>
                      <a:pPr marL="0" marR="0" algn="l" rtl="0">
                        <a:lnSpc>
                          <a:spcPct val="115000"/>
                        </a:lnSpc>
                        <a:spcBef>
                          <a:spcPts val="0"/>
                        </a:spcBef>
                        <a:spcAft>
                          <a:spcPts val="0"/>
                        </a:spcAft>
                      </a:pPr>
                      <a:r>
                        <a:rPr lang="en-US" sz="1800" kern="1200" dirty="0" smtClean="0">
                          <a:solidFill>
                            <a:schemeClr val="tx1"/>
                          </a:solidFill>
                          <a:latin typeface="+mn-lt"/>
                          <a:ea typeface="+mn-ea"/>
                          <a:cs typeface="+mn-cs"/>
                        </a:rPr>
                        <a:t>Stress</a:t>
                      </a:r>
                      <a:endParaRPr lang="en-US" sz="1800" kern="1200" dirty="0">
                        <a:solidFill>
                          <a:schemeClr val="tx1"/>
                        </a:solidFill>
                        <a:latin typeface="+mn-lt"/>
                        <a:ea typeface="+mn-ea"/>
                        <a:cs typeface="+mn-cs"/>
                      </a:endParaRP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21</a:t>
                      </a:r>
                      <a:endParaRPr lang="en-GB" sz="2400" kern="1200" dirty="0">
                        <a:solidFill>
                          <a:schemeClr val="tx1"/>
                        </a:solidFill>
                        <a:effectLst/>
                        <a:latin typeface="+mn-lt"/>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81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2000" kern="1200" dirty="0" smtClean="0">
                          <a:solidFill>
                            <a:schemeClr val="tx1"/>
                          </a:solidFill>
                          <a:latin typeface="+mn-lt"/>
                          <a:ea typeface="+mn-ea"/>
                          <a:cs typeface="+mn-cs"/>
                        </a:rPr>
                        <a:t>School Health </a:t>
                      </a:r>
                      <a:r>
                        <a:rPr lang="en-GB" sz="2000" kern="1200" dirty="0" err="1" smtClean="0">
                          <a:solidFill>
                            <a:schemeClr val="tx1"/>
                          </a:solidFill>
                          <a:latin typeface="+mn-lt"/>
                          <a:ea typeface="+mn-ea"/>
                          <a:cs typeface="+mn-cs"/>
                        </a:rPr>
                        <a:t>Promomtion</a:t>
                      </a:r>
                      <a:r>
                        <a:rPr lang="en-GB" sz="2000" kern="1200" dirty="0" smtClean="0">
                          <a:solidFill>
                            <a:schemeClr val="tx1"/>
                          </a:solidFill>
                          <a:latin typeface="+mn-lt"/>
                          <a:ea typeface="+mn-ea"/>
                          <a:cs typeface="+mn-cs"/>
                        </a:rPr>
                        <a:t> 1 </a:t>
                      </a: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22</a:t>
                      </a:r>
                      <a:endParaRPr lang="en-US" sz="2400" kern="1200" dirty="0" smtClean="0">
                        <a:solidFill>
                          <a:schemeClr val="tx1"/>
                        </a:solidFill>
                        <a:effectLst/>
                        <a:latin typeface="+mn-lt"/>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911">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2000" kern="1200" dirty="0" smtClean="0">
                          <a:solidFill>
                            <a:schemeClr val="tx1"/>
                          </a:solidFill>
                          <a:latin typeface="+mn-lt"/>
                          <a:ea typeface="+mn-ea"/>
                          <a:cs typeface="+mn-cs"/>
                        </a:rPr>
                        <a:t>School Health </a:t>
                      </a:r>
                      <a:r>
                        <a:rPr lang="en-GB" sz="2000" kern="1200" dirty="0" err="1" smtClean="0">
                          <a:solidFill>
                            <a:schemeClr val="tx1"/>
                          </a:solidFill>
                          <a:latin typeface="+mn-lt"/>
                          <a:ea typeface="+mn-ea"/>
                          <a:cs typeface="+mn-cs"/>
                        </a:rPr>
                        <a:t>Promomtion</a:t>
                      </a:r>
                      <a:r>
                        <a:rPr lang="en-GB" sz="2000" kern="1200" dirty="0" smtClean="0">
                          <a:solidFill>
                            <a:schemeClr val="tx1"/>
                          </a:solidFill>
                          <a:latin typeface="+mn-lt"/>
                          <a:ea typeface="+mn-ea"/>
                          <a:cs typeface="+mn-cs"/>
                        </a:rPr>
                        <a:t> 2 </a:t>
                      </a:r>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23</a:t>
                      </a:r>
                      <a:endParaRPr lang="en-US" sz="2400" kern="1200" dirty="0" smtClean="0">
                        <a:solidFill>
                          <a:srgbClr val="00B050"/>
                        </a:solidFill>
                        <a:effectLst/>
                        <a:latin typeface="+mn-lt"/>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836">
                <a:tc>
                  <a:txBody>
                    <a:bodyPr/>
                    <a:lstStyle/>
                    <a:p>
                      <a:pPr algn="l" rtl="0"/>
                      <a:r>
                        <a:rPr lang="en-US" dirty="0" smtClean="0"/>
                        <a:t>Review</a:t>
                      </a:r>
                      <a:endParaRPr lang="ar-IQ" dirty="0"/>
                    </a:p>
                  </a:txBody>
                  <a:tcPr marL="68580" marR="68580" marT="0" marB="0">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solidFill>
                            <a:srgbClr val="000000"/>
                          </a:solidFill>
                          <a:effectLst>
                            <a:outerShdw blurRad="38100" dist="38100" dir="2700000" algn="tl">
                              <a:srgbClr val="FFFFFF"/>
                            </a:outerShdw>
                          </a:effectLst>
                          <a:latin typeface="Times New Roman" pitchFamily="18" charset="0"/>
                          <a:cs typeface="Times New Roman" pitchFamily="18" charset="0"/>
                        </a:rPr>
                        <a:t>Week  24</a:t>
                      </a:r>
                      <a:endParaRPr lang="en-US" sz="2400" kern="1200" dirty="0" smtClean="0">
                        <a:solidFill>
                          <a:srgbClr val="00B050"/>
                        </a:solidFill>
                        <a:effectLst/>
                        <a:latin typeface="+mn-lt"/>
                        <a:ea typeface="Calibri"/>
                        <a:cs typeface="Unikurd Diyako"/>
                      </a:endParaRPr>
                    </a:p>
                  </a:txBody>
                  <a:tcPr marL="68580" marR="68580" marT="0" marB="0">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781C0F97-348B-46A2-84FE-EBA07D71BB30}" type="slidenum">
              <a:rPr lang="en-GB" smtClean="0"/>
              <a:pPr/>
              <a:t>8</a:t>
            </a:fld>
            <a:endParaRPr lang="en-GB"/>
          </a:p>
        </p:txBody>
      </p:sp>
    </p:spTree>
    <p:extLst>
      <p:ext uri="{BB962C8B-B14F-4D97-AF65-F5344CB8AC3E}">
        <p14:creationId xmlns:p14="http://schemas.microsoft.com/office/powerpoint/2010/main" val="675917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ar-IQ" dirty="0"/>
          </a:p>
        </p:txBody>
      </p:sp>
      <p:sp>
        <p:nvSpPr>
          <p:cNvPr id="3" name="Content Placeholder 2"/>
          <p:cNvSpPr>
            <a:spLocks noGrp="1"/>
          </p:cNvSpPr>
          <p:nvPr>
            <p:ph idx="1"/>
          </p:nvPr>
        </p:nvSpPr>
        <p:spPr/>
        <p:txBody>
          <a:bodyPr>
            <a:normAutofit/>
          </a:bodyPr>
          <a:lstStyle/>
          <a:p>
            <a:pPr algn="l" rtl="0">
              <a:buFont typeface="Wingdings" pitchFamily="2" charset="2"/>
              <a:buChar char="ü"/>
            </a:pPr>
            <a:r>
              <a:rPr lang="en-US" sz="2800" dirty="0" err="1">
                <a:solidFill>
                  <a:srgbClr val="00B050"/>
                </a:solidFill>
                <a:latin typeface="Times New Roman" pitchFamily="18" charset="0"/>
                <a:cs typeface="Times New Roman" pitchFamily="18" charset="0"/>
              </a:rPr>
              <a:t>Hergenhahn</a:t>
            </a:r>
            <a:r>
              <a:rPr lang="en-US" sz="2800" dirty="0">
                <a:solidFill>
                  <a:srgbClr val="00B050"/>
                </a:solidFill>
                <a:latin typeface="Times New Roman" pitchFamily="18" charset="0"/>
                <a:cs typeface="Times New Roman" pitchFamily="18" charset="0"/>
              </a:rPr>
              <a:t>, B.R. (2005). An introduction to the history of psychology. Belmont, CA, USA: Thomson Wadsworth</a:t>
            </a:r>
            <a:r>
              <a:rPr lang="en-US" sz="2800" dirty="0" smtClean="0">
                <a:solidFill>
                  <a:srgbClr val="00B050"/>
                </a:solidFill>
                <a:latin typeface="Times New Roman" pitchFamily="18" charset="0"/>
                <a:cs typeface="Times New Roman" pitchFamily="18" charset="0"/>
              </a:rPr>
              <a:t>.</a:t>
            </a:r>
          </a:p>
          <a:p>
            <a:pPr algn="l" rtl="0">
              <a:buFont typeface="Wingdings" pitchFamily="2" charset="2"/>
              <a:buChar char="ü"/>
            </a:pPr>
            <a:r>
              <a:rPr lang="en-US" sz="2800" dirty="0">
                <a:solidFill>
                  <a:srgbClr val="00B050"/>
                </a:solidFill>
                <a:latin typeface="Times New Roman" pitchFamily="18" charset="0"/>
                <a:cs typeface="Times New Roman" pitchFamily="18" charset="0"/>
              </a:rPr>
              <a:t>The American Psychological Society: Responsible Conduct of </a:t>
            </a:r>
            <a:r>
              <a:rPr lang="en-US" sz="2800" dirty="0" smtClean="0">
                <a:solidFill>
                  <a:srgbClr val="00B050"/>
                </a:solidFill>
                <a:latin typeface="Times New Roman" pitchFamily="18" charset="0"/>
                <a:cs typeface="Times New Roman" pitchFamily="18" charset="0"/>
              </a:rPr>
              <a:t>Research</a:t>
            </a:r>
          </a:p>
          <a:p>
            <a:pPr algn="l" rtl="0">
              <a:buFont typeface="Wingdings" pitchFamily="2" charset="2"/>
              <a:buChar char="ü"/>
            </a:pPr>
            <a:r>
              <a:rPr lang="en-US" sz="2800" dirty="0" smtClean="0">
                <a:solidFill>
                  <a:srgbClr val="00B050"/>
                </a:solidFill>
                <a:latin typeface="Times New Roman" pitchFamily="18" charset="0"/>
                <a:cs typeface="Times New Roman" pitchFamily="18" charset="0"/>
              </a:rPr>
              <a:t>Myers </a:t>
            </a:r>
            <a:r>
              <a:rPr lang="en-US" sz="2800" dirty="0">
                <a:solidFill>
                  <a:srgbClr val="00B050"/>
                </a:solidFill>
                <a:latin typeface="Times New Roman" pitchFamily="18" charset="0"/>
                <a:cs typeface="Times New Roman" pitchFamily="18" charset="0"/>
              </a:rPr>
              <a:t>(2004). Motivation and work. Psychology. New York, NY: Worth Publishers</a:t>
            </a:r>
            <a:endParaRPr lang="ar-IQ" sz="2800" dirty="0">
              <a:solidFill>
                <a:srgbClr val="00B05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9</a:t>
            </a:fld>
            <a:endParaRPr lang="en-GB"/>
          </a:p>
        </p:txBody>
      </p:sp>
    </p:spTree>
    <p:extLst>
      <p:ext uri="{BB962C8B-B14F-4D97-AF65-F5344CB8AC3E}">
        <p14:creationId xmlns:p14="http://schemas.microsoft.com/office/powerpoint/2010/main" val="1064701261"/>
      </p:ext>
    </p:extLst>
  </p:cSld>
  <p:clrMapOvr>
    <a:masterClrMapping/>
  </p:clrMapOvr>
</p:sld>
</file>

<file path=ppt/theme/theme1.xml><?xml version="1.0" encoding="utf-8"?>
<a:theme xmlns:a="http://schemas.openxmlformats.org/drawingml/2006/main" name="Sora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Soran-Template</Template>
  <TotalTime>348</TotalTime>
  <Words>522</Words>
  <Application>Microsoft Office PowerPoint</Application>
  <PresentationFormat>On-screen Show (4:3)</PresentationFormat>
  <Paragraphs>82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Soran-Template</vt:lpstr>
      <vt:lpstr>general psychology</vt:lpstr>
      <vt:lpstr> Course description: </vt:lpstr>
      <vt:lpstr>PowerPoint Presentation</vt:lpstr>
      <vt:lpstr>Learning Goals:</vt:lpstr>
      <vt:lpstr>Exams &amp; Grading </vt:lpstr>
      <vt:lpstr>Course schedule  </vt:lpstr>
      <vt:lpstr>PowerPoint Presentation</vt:lpstr>
      <vt:lpstr>PowerPoint Presentation</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D.Kurdish</dc:creator>
  <cp:lastModifiedBy>SEDRA 2013</cp:lastModifiedBy>
  <cp:revision>72</cp:revision>
  <dcterms:created xsi:type="dcterms:W3CDTF">2014-11-02T06:25:24Z</dcterms:created>
  <dcterms:modified xsi:type="dcterms:W3CDTF">2014-11-10T08:46:01Z</dcterms:modified>
</cp:coreProperties>
</file>