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22" autoAdjust="0"/>
  </p:normalViewPr>
  <p:slideViewPr>
    <p:cSldViewPr showGuides="1">
      <p:cViewPr>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10B6FA-EBD7-48AF-BE20-4A570ACC0BA5}" type="datetimeFigureOut">
              <a:rPr lang="en-GB" smtClean="0"/>
              <a:t>15/11/2014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2E7F-73FE-47EE-806A-635CAE55F679}" type="slidenum">
              <a:rPr lang="en-GB" smtClean="0"/>
              <a:t>‹#›</a:t>
            </a:fld>
            <a:endParaRPr lang="en-GB"/>
          </a:p>
        </p:txBody>
      </p:sp>
    </p:spTree>
    <p:extLst>
      <p:ext uri="{BB962C8B-B14F-4D97-AF65-F5344CB8AC3E}">
        <p14:creationId xmlns:p14="http://schemas.microsoft.com/office/powerpoint/2010/main" val="275915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Module Name</a:t>
            </a:r>
            <a:endParaRPr lang="en-GB" dirty="0"/>
          </a:p>
        </p:txBody>
      </p:sp>
      <p:sp>
        <p:nvSpPr>
          <p:cNvPr id="3" name="Text Placeholder 2"/>
          <p:cNvSpPr>
            <a:spLocks noGrp="1"/>
          </p:cNvSpPr>
          <p:nvPr>
            <p:ph type="body" idx="1" hasCustomPrompt="1"/>
          </p:nvPr>
        </p:nvSpPr>
        <p:spPr>
          <a:xfrm>
            <a:off x="457200" y="5562600"/>
            <a:ext cx="4040188" cy="581602"/>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By Lecturer Name</a:t>
            </a:r>
          </a:p>
        </p:txBody>
      </p:sp>
      <p:sp>
        <p:nvSpPr>
          <p:cNvPr id="5" name="Text Placeholder 4"/>
          <p:cNvSpPr>
            <a:spLocks noGrp="1"/>
          </p:cNvSpPr>
          <p:nvPr>
            <p:ph type="body" sz="quarter" idx="3" hasCustomPrompt="1"/>
          </p:nvPr>
        </p:nvSpPr>
        <p:spPr>
          <a:xfrm>
            <a:off x="4645025" y="1535112"/>
            <a:ext cx="4041775" cy="903287"/>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Lecture Topic</a:t>
            </a:r>
          </a:p>
        </p:txBody>
      </p:sp>
      <p:sp>
        <p:nvSpPr>
          <p:cNvPr id="6" name="Content Placeholder 5"/>
          <p:cNvSpPr>
            <a:spLocks noGrp="1"/>
          </p:cNvSpPr>
          <p:nvPr>
            <p:ph sz="quarter" idx="4" hasCustomPrompt="1"/>
          </p:nvPr>
        </p:nvSpPr>
        <p:spPr>
          <a:xfrm>
            <a:off x="4645025" y="2514599"/>
            <a:ext cx="4041775" cy="3611563"/>
          </a:xfrm>
        </p:spPr>
        <p:txBody>
          <a:bodyPr/>
          <a:lstStyle>
            <a:lvl1pPr marL="0" indent="0">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Add Text or Image</a:t>
            </a:r>
          </a:p>
        </p:txBody>
      </p:sp>
      <p:sp>
        <p:nvSpPr>
          <p:cNvPr id="9" name="Slide Number Placeholder 8"/>
          <p:cNvSpPr>
            <a:spLocks noGrp="1"/>
          </p:cNvSpPr>
          <p:nvPr>
            <p:ph type="sldNum" sz="quarter" idx="12"/>
          </p:nvPr>
        </p:nvSpPr>
        <p:spPr/>
        <p:txBody>
          <a:bodyPr/>
          <a:lstStyle/>
          <a:p>
            <a:fld id="{81A63BC6-9427-4AB1-9291-243FEAA6D7C6}" type="slidenum">
              <a:rPr lang="en-GB" smtClean="0"/>
              <a:t>‹#›</a:t>
            </a:fld>
            <a:endParaRPr lang="en-GB"/>
          </a:p>
        </p:txBody>
      </p:sp>
      <p:pic>
        <p:nvPicPr>
          <p:cNvPr id="1026" name="Picture 2" descr="C:\Users\Admin\Desktop\Logo-V7-No-Backgroun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484" y="1571545"/>
            <a:ext cx="3465916" cy="3991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6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37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30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0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57250" inden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t>‹#›</a:t>
            </a:fld>
            <a:endParaRPr lang="en-GB"/>
          </a:p>
        </p:txBody>
      </p:sp>
      <p:pic>
        <p:nvPicPr>
          <p:cNvPr id="5122"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2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marL="633413" inden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781C0F97-348B-46A2-84FE-EBA07D71BB30}" type="slidenum">
              <a:rPr lang="en-GB" smtClean="0"/>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235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marL="574675" indent="0"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81C0F97-348B-46A2-84FE-EBA07D71BB30}" type="slidenum">
              <a:rPr lang="en-GB" smtClean="0"/>
              <a:t>‹#›</a:t>
            </a:fld>
            <a:endParaRPr lang="en-GB"/>
          </a:p>
        </p:txBody>
      </p:sp>
      <p:pic>
        <p:nvPicPr>
          <p:cNvPr id="7"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82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781C0F97-348B-46A2-84FE-EBA07D71BB30}" type="slidenum">
              <a:rPr lang="en-GB" smtClean="0"/>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37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781C0F97-348B-46A2-84FE-EBA07D71BB30}" type="slidenum">
              <a:rPr lang="en-GB" smtClean="0"/>
              <a:t>‹#›</a:t>
            </a:fld>
            <a:endParaRPr lang="en-GB"/>
          </a:p>
        </p:txBody>
      </p:sp>
      <p:pic>
        <p:nvPicPr>
          <p:cNvPr id="10"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0334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860425" indent="0">
              <a:defRPr/>
            </a:lvl1p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781C0F97-348B-46A2-84FE-EBA07D71BB30}" type="slidenum">
              <a:rPr lang="en-GB" smtClean="0"/>
              <a:t>‹#›</a:t>
            </a:fld>
            <a:endParaRPr lang="en-GB"/>
          </a:p>
        </p:txBody>
      </p:sp>
      <p:pic>
        <p:nvPicPr>
          <p:cNvPr id="6"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895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1C0F97-348B-46A2-84FE-EBA07D71BB30}" type="slidenum">
              <a:rPr lang="en-GB" smtClean="0"/>
              <a:t>‹#›</a:t>
            </a:fld>
            <a:endParaRPr lang="en-GB"/>
          </a:p>
        </p:txBody>
      </p:sp>
      <p:pic>
        <p:nvPicPr>
          <p:cNvPr id="5"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05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marL="977900" indent="0" algn="l">
              <a:defRPr sz="2000" b="1"/>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81C0F97-348B-46A2-84FE-EBA07D71BB30}" type="slidenum">
              <a:rPr lang="en-GB" smtClean="0"/>
              <a:t>‹#›</a:t>
            </a:fld>
            <a:endParaRPr lang="en-GB"/>
          </a:p>
        </p:txBody>
      </p:sp>
      <p:pic>
        <p:nvPicPr>
          <p:cNvPr id="8" name="Picture 2" descr="C:\Users\Admin\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04800"/>
            <a:ext cx="990600" cy="114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40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www.soran.edu.iq/"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8" name="Picture 4" descr="C:\Users\Admin\Desktop\icons\powerpoint background.jpe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520" y="5562600"/>
            <a:ext cx="9144000" cy="13222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4000">
                <a:solidFill>
                  <a:schemeClr val="tx1">
                    <a:tint val="75000"/>
                  </a:schemeClr>
                </a:solidFill>
              </a:defRPr>
            </a:lvl1pPr>
          </a:lstStyle>
          <a:p>
            <a:fld id="{81A63BC6-9427-4AB1-9291-243FEAA6D7C6}" type="slidenum">
              <a:rPr lang="en-GB" smtClean="0"/>
              <a:pPr/>
              <a:t>‹#›</a:t>
            </a:fld>
            <a:endParaRPr lang="en-GB" dirty="0"/>
          </a:p>
        </p:txBody>
      </p:sp>
      <p:pic>
        <p:nvPicPr>
          <p:cNvPr id="6149" name="Picture 5"/>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5606934" y="609600"/>
            <a:ext cx="7042266" cy="7042266"/>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6"/>
          <p:cNvSpPr>
            <a:spLocks noGrp="1"/>
          </p:cNvSpPr>
          <p:nvPr>
            <p:ph type="dt" sz="half" idx="2"/>
          </p:nvPr>
        </p:nvSpPr>
        <p:spPr>
          <a:xfrm>
            <a:off x="4114800" y="6356283"/>
            <a:ext cx="2133600" cy="377891"/>
          </a:xfrm>
          <a:prstGeom prst="rect">
            <a:avLst/>
          </a:prstGeom>
          <a:solidFill>
            <a:schemeClr val="accent1">
              <a:alpha val="21000"/>
            </a:schemeClr>
          </a:solidFill>
        </p:spPr>
        <p:txBody>
          <a:bodyPr/>
          <a:lstStyle>
            <a:lvl1pPr>
              <a:defRPr>
                <a:solidFill>
                  <a:schemeClr val="bg1"/>
                </a:solidFill>
              </a:defRPr>
            </a:lvl1pPr>
          </a:lstStyle>
          <a:p>
            <a:endParaRPr lang="en-GB" dirty="0"/>
          </a:p>
        </p:txBody>
      </p:sp>
      <p:sp>
        <p:nvSpPr>
          <p:cNvPr id="10" name="TextBox 9"/>
          <p:cNvSpPr txBox="1"/>
          <p:nvPr/>
        </p:nvSpPr>
        <p:spPr>
          <a:xfrm>
            <a:off x="457200" y="6400800"/>
            <a:ext cx="1893403" cy="369332"/>
          </a:xfrm>
          <a:prstGeom prst="rect">
            <a:avLst/>
          </a:prstGeom>
          <a:noFill/>
        </p:spPr>
        <p:txBody>
          <a:bodyPr wrap="none" rtlCol="0">
            <a:spAutoFit/>
          </a:bodyPr>
          <a:lstStyle/>
          <a:p>
            <a:r>
              <a:rPr lang="en-US" dirty="0" smtClean="0">
                <a:effectLst>
                  <a:outerShdw blurRad="38100" dist="38100" dir="2700000" algn="tl">
                    <a:srgbClr val="000000">
                      <a:alpha val="43137"/>
                    </a:srgbClr>
                  </a:outerShdw>
                </a:effectLst>
                <a:hlinkClick r:id="rId16"/>
              </a:rPr>
              <a:t>www.soran.edu.iq</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5083826"/>
      </p:ext>
    </p:extLst>
  </p:cSld>
  <p:clrMap bg1="lt1" tx1="dk1" bg2="lt2" tx2="dk2" accent1="accent1" accent2="accent2" accent3="accent3" accent4="accent4" accent5="accent5" accent6="accent6" hlink="hlink" folHlink="folHlink"/>
  <p:sldLayoutIdLst>
    <p:sldLayoutId id="2147483653" r:id="rId1"/>
    <p:sldLayoutId id="2147483673" r:id="rId2"/>
    <p:sldLayoutId id="2147483672"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orum.kooora.com/?t=54423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ar-SA" dirty="0"/>
              <a:t>التربية الرياضية </a:t>
            </a:r>
            <a:endParaRPr lang="en-GB" dirty="0"/>
          </a:p>
        </p:txBody>
      </p:sp>
      <p:sp>
        <p:nvSpPr>
          <p:cNvPr id="12" name="Text Placeholder 11"/>
          <p:cNvSpPr>
            <a:spLocks noGrp="1"/>
          </p:cNvSpPr>
          <p:nvPr>
            <p:ph type="body" idx="1"/>
          </p:nvPr>
        </p:nvSpPr>
        <p:spPr>
          <a:xfrm>
            <a:off x="457200" y="5157192"/>
            <a:ext cx="4040188" cy="1224136"/>
          </a:xfrm>
        </p:spPr>
        <p:txBody>
          <a:bodyPr>
            <a:normAutofit/>
          </a:bodyPr>
          <a:lstStyle/>
          <a:p>
            <a:r>
              <a:rPr lang="ar-SA" dirty="0"/>
              <a:t>مرحلة الرابع </a:t>
            </a:r>
            <a:endParaRPr lang="en-GB" dirty="0"/>
          </a:p>
          <a:p>
            <a:r>
              <a:rPr lang="ar-SA" dirty="0"/>
              <a:t>المدرس المادة </a:t>
            </a:r>
            <a:r>
              <a:rPr lang="ar-SA"/>
              <a:t>: </a:t>
            </a:r>
            <a:r>
              <a:rPr lang="ar-SA"/>
              <a:t>م.م شمال </a:t>
            </a:r>
            <a:r>
              <a:rPr lang="ar-SA" dirty="0"/>
              <a:t>همزة حمد</a:t>
            </a:r>
            <a:endParaRPr lang="en-GB" dirty="0"/>
          </a:p>
          <a:p>
            <a:endParaRPr lang="en-GB" dirty="0"/>
          </a:p>
        </p:txBody>
      </p:sp>
      <p:sp>
        <p:nvSpPr>
          <p:cNvPr id="13" name="Text Placeholder 12"/>
          <p:cNvSpPr>
            <a:spLocks noGrp="1"/>
          </p:cNvSpPr>
          <p:nvPr>
            <p:ph type="body" sz="quarter" idx="3"/>
          </p:nvPr>
        </p:nvSpPr>
        <p:spPr>
          <a:xfrm>
            <a:off x="4645025" y="1916832"/>
            <a:ext cx="4041775" cy="521567"/>
          </a:xfrm>
        </p:spPr>
        <p:txBody>
          <a:bodyPr>
            <a:normAutofit fontScale="77500" lnSpcReduction="20000"/>
          </a:bodyPr>
          <a:lstStyle/>
          <a:p>
            <a:r>
              <a:rPr lang="ar-SA" sz="3800" dirty="0"/>
              <a:t>قواعد اللعب  كرة القدم الخماسي</a:t>
            </a:r>
            <a:endParaRPr lang="en-GB" sz="3800" dirty="0"/>
          </a:p>
          <a:p>
            <a:endParaRPr lang="en-GB" dirty="0"/>
          </a:p>
        </p:txBody>
      </p:sp>
      <p:sp>
        <p:nvSpPr>
          <p:cNvPr id="14" name="Content Placeholder 13"/>
          <p:cNvSpPr>
            <a:spLocks noGrp="1"/>
          </p:cNvSpPr>
          <p:nvPr>
            <p:ph sz="quarter" idx="4"/>
          </p:nvPr>
        </p:nvSpPr>
        <p:spPr>
          <a:xfrm>
            <a:off x="4645025" y="2514599"/>
            <a:ext cx="4391471" cy="3611563"/>
          </a:xfrm>
        </p:spPr>
        <p:txBody>
          <a:bodyPr>
            <a:normAutofit/>
          </a:bodyPr>
          <a:lstStyle/>
          <a:p>
            <a:pPr algn="r"/>
            <a:r>
              <a:rPr lang="ar-SA" sz="3200" b="1" dirty="0"/>
              <a:t>اساليب لعب الكرة الخماسية</a:t>
            </a:r>
            <a:endParaRPr lang="en-GB" sz="3200" b="1" dirty="0"/>
          </a:p>
        </p:txBody>
      </p:sp>
      <p:sp>
        <p:nvSpPr>
          <p:cNvPr id="7" name="Slide Number Placeholder 6"/>
          <p:cNvSpPr>
            <a:spLocks noGrp="1"/>
          </p:cNvSpPr>
          <p:nvPr>
            <p:ph type="sldNum" sz="quarter" idx="12"/>
          </p:nvPr>
        </p:nvSpPr>
        <p:spPr/>
        <p:txBody>
          <a:bodyPr/>
          <a:lstStyle/>
          <a:p>
            <a:fld id="{81A63BC6-9427-4AB1-9291-243FEAA6D7C6}" type="slidenum">
              <a:rPr lang="en-GB" smtClean="0"/>
              <a:t>1</a:t>
            </a:fld>
            <a:endParaRPr lang="en-GB"/>
          </a:p>
        </p:txBody>
      </p:sp>
    </p:spTree>
    <p:extLst>
      <p:ext uri="{BB962C8B-B14F-4D97-AF65-F5344CB8AC3E}">
        <p14:creationId xmlns:p14="http://schemas.microsoft.com/office/powerpoint/2010/main" val="3859372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chemeClr val="tx2">
                    <a:lumMod val="60000"/>
                    <a:lumOff val="40000"/>
                  </a:schemeClr>
                </a:solidFill>
              </a:rPr>
              <a:t>اساليب لعب الكرة الخماسية</a:t>
            </a:r>
            <a:endParaRPr lang="en-GB" dirty="0"/>
          </a:p>
        </p:txBody>
      </p:sp>
      <p:sp>
        <p:nvSpPr>
          <p:cNvPr id="3" name="Content Placeholder 2"/>
          <p:cNvSpPr>
            <a:spLocks noGrp="1"/>
          </p:cNvSpPr>
          <p:nvPr>
            <p:ph idx="1"/>
          </p:nvPr>
        </p:nvSpPr>
        <p:spPr/>
        <p:txBody>
          <a:bodyPr/>
          <a:lstStyle/>
          <a:p>
            <a:pPr marL="0" indent="0" algn="just" rtl="1">
              <a:buNone/>
            </a:pPr>
            <a:r>
              <a:rPr lang="ar-SA" sz="2800" dirty="0"/>
              <a:t>ان افضل تغطية دفاعية يجب ان يتدرب عليها  اللاعبين هي مفهوم الضغط الى الخارج والداخل من خلال اساليب تدريب معدة لهذا الغرض حيث يضغط اللاعب المدافع على الخصم في ملعب الخصم بطريقة تجبره على لعب الكرة الى الداخل ويضغط اللاعب المدافع على الخصم في ملعب المدافع لكي يجبره على لعب الكرة الى الخارج ومن هنا تاتي اهمية الحارس في التوجيه والقيادة عن طريق التحاور مع مدافعيه بكلمتي داخل ، خارج  . والعكس صحيح .</a:t>
            </a:r>
            <a:endParaRPr lang="en-GB" sz="2800" dirty="0"/>
          </a:p>
          <a:p>
            <a:pPr marL="0" indent="0">
              <a:buNone/>
            </a:pPr>
            <a:endParaRPr lang="en-GB" dirty="0" smtClean="0"/>
          </a:p>
          <a:p>
            <a:pPr marL="0" indent="0">
              <a:buNone/>
            </a:pPr>
            <a:r>
              <a:rPr lang="ar-SA" sz="2400" dirty="0"/>
              <a:t>المصدر : </a:t>
            </a:r>
            <a:r>
              <a:rPr lang="en-US" sz="2400" u="sng" dirty="0">
                <a:hlinkClick r:id="rId2"/>
              </a:rPr>
              <a:t>http://forum.kooora.com/?t=544231</a:t>
            </a:r>
            <a:endParaRPr lang="en-GB" sz="2400" dirty="0"/>
          </a:p>
          <a:p>
            <a:pPr marL="0" indent="0">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781C0F97-348B-46A2-84FE-EBA07D71BB30}" type="slidenum">
              <a:rPr lang="en-GB" smtClean="0"/>
              <a:t>10</a:t>
            </a:fld>
            <a:endParaRPr lang="en-GB"/>
          </a:p>
        </p:txBody>
      </p:sp>
    </p:spTree>
    <p:extLst>
      <p:ext uri="{BB962C8B-B14F-4D97-AF65-F5344CB8AC3E}">
        <p14:creationId xmlns:p14="http://schemas.microsoft.com/office/powerpoint/2010/main" val="2189677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87424"/>
            <a:ext cx="9143999" cy="7366778"/>
          </a:xfrm>
        </p:spPr>
      </p:pic>
      <p:sp>
        <p:nvSpPr>
          <p:cNvPr id="4" name="Slide Number Placeholder 3"/>
          <p:cNvSpPr>
            <a:spLocks noGrp="1"/>
          </p:cNvSpPr>
          <p:nvPr>
            <p:ph type="sldNum" sz="quarter" idx="12"/>
          </p:nvPr>
        </p:nvSpPr>
        <p:spPr/>
        <p:txBody>
          <a:bodyPr/>
          <a:lstStyle/>
          <a:p>
            <a:fld id="{781C0F97-348B-46A2-84FE-EBA07D71BB30}" type="slidenum">
              <a:rPr lang="en-GB" smtClean="0"/>
              <a:t>11</a:t>
            </a:fld>
            <a:endParaRPr lang="en-GB"/>
          </a:p>
        </p:txBody>
      </p:sp>
    </p:spTree>
    <p:extLst>
      <p:ext uri="{BB962C8B-B14F-4D97-AF65-F5344CB8AC3E}">
        <p14:creationId xmlns:p14="http://schemas.microsoft.com/office/powerpoint/2010/main" val="53378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0" y="1484784"/>
            <a:ext cx="9144000" cy="5373216"/>
          </a:xfrm>
        </p:spPr>
        <p:txBody>
          <a:bodyPr/>
          <a:lstStyle/>
          <a:p>
            <a:pPr algn="just" rtl="1"/>
            <a:r>
              <a:rPr lang="ar-SA" sz="2400" dirty="0"/>
              <a:t>هنالك اربعة انواع من الاساليب الشائعة والمستحدثة في هذا المجال وهي لا تعني هنا انواع التكتيك او خططية الانتقال من حالة الهجوم الى حالة الدفاع بل تعني في افضل تفسيراتها كيفية توزيع اللاعبين الاربعة على منتصف ملعبهم قبل انتقالهم الى العمل على تحقيق الخطة . وهذه الاساليب هي :</a:t>
            </a:r>
            <a:endParaRPr lang="en-GB" sz="2400" dirty="0"/>
          </a:p>
          <a:p>
            <a:pPr marL="0" indent="0" algn="r" rtl="1">
              <a:buNone/>
            </a:pPr>
            <a:r>
              <a:rPr lang="ar-SA" dirty="0">
                <a:solidFill>
                  <a:schemeClr val="tx2">
                    <a:lumMod val="60000"/>
                    <a:lumOff val="40000"/>
                  </a:schemeClr>
                </a:solidFill>
              </a:rPr>
              <a:t>1 ـ الاسلوب الرباعي او الصندوقي  / البوكس </a:t>
            </a:r>
            <a:r>
              <a:rPr lang="ar-SA" dirty="0" smtClean="0">
                <a:solidFill>
                  <a:schemeClr val="tx2">
                    <a:lumMod val="60000"/>
                    <a:lumOff val="40000"/>
                  </a:schemeClr>
                </a:solidFill>
              </a:rPr>
              <a:t>/</a:t>
            </a:r>
            <a:r>
              <a:rPr lang="en-GB" dirty="0" smtClean="0">
                <a:solidFill>
                  <a:schemeClr val="tx2">
                    <a:lumMod val="60000"/>
                    <a:lumOff val="40000"/>
                  </a:schemeClr>
                </a:solidFill>
              </a:rPr>
              <a:t>.</a:t>
            </a:r>
            <a:endParaRPr lang="en-GB" dirty="0">
              <a:solidFill>
                <a:schemeClr val="tx2">
                  <a:lumMod val="60000"/>
                  <a:lumOff val="40000"/>
                </a:schemeClr>
              </a:solidFill>
            </a:endParaRPr>
          </a:p>
          <a:p>
            <a:pPr marL="0" indent="0" algn="just" rtl="1">
              <a:buNone/>
            </a:pPr>
            <a:r>
              <a:rPr lang="ar-SA" sz="2800" dirty="0"/>
              <a:t>وهنا يتمركزاللاعبون الاربعة خارج منطقة الجزاء بطريقة الوقوف على رؤوس او زوايا المربع الوهمي المرسوم امام حارس المرمى  وبالابعاد التي يحددها المدرب وفق متطلبات اللعب .</a:t>
            </a:r>
            <a:endParaRPr lang="en-GB" sz="2800" dirty="0"/>
          </a:p>
          <a:p>
            <a:pPr marL="0" indent="0" algn="r" rtl="1">
              <a:buNone/>
            </a:pPr>
            <a:endParaRPr lang="en-GB" dirty="0"/>
          </a:p>
        </p:txBody>
      </p:sp>
      <p:sp>
        <p:nvSpPr>
          <p:cNvPr id="4" name="Slide Number Placeholder 3"/>
          <p:cNvSpPr>
            <a:spLocks noGrp="1"/>
          </p:cNvSpPr>
          <p:nvPr>
            <p:ph type="sldNum" sz="quarter" idx="12"/>
          </p:nvPr>
        </p:nvSpPr>
        <p:spPr/>
        <p:txBody>
          <a:bodyPr/>
          <a:lstStyle/>
          <a:p>
            <a:fld id="{781C0F97-348B-46A2-84FE-EBA07D71BB30}" type="slidenum">
              <a:rPr lang="en-GB" smtClean="0"/>
              <a:t>2</a:t>
            </a:fld>
            <a:endParaRPr lang="en-GB"/>
          </a:p>
        </p:txBody>
      </p:sp>
    </p:spTree>
    <p:extLst>
      <p:ext uri="{BB962C8B-B14F-4D97-AF65-F5344CB8AC3E}">
        <p14:creationId xmlns:p14="http://schemas.microsoft.com/office/powerpoint/2010/main" val="472620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107504" y="1772816"/>
            <a:ext cx="9036496" cy="4896544"/>
          </a:xfrm>
        </p:spPr>
        <p:txBody>
          <a:bodyPr>
            <a:normAutofit/>
          </a:bodyPr>
          <a:lstStyle/>
          <a:p>
            <a:pPr marL="0" indent="0" algn="just" rtl="1">
              <a:buNone/>
            </a:pPr>
            <a:r>
              <a:rPr lang="ar-SA" sz="2800" dirty="0"/>
              <a:t>هذه الطريقة تبنى على اساس تحقيق التوازن الخططي بين حالتي الهجوم والدفاع بسبب تواجد اثنين من المهاجمين الى الامام دائما وكذلك اثنين من المدافعين الى الخلف أي طريقة / 2ـ2 / وفي الوقت الذي توفر هذه الطريقة  وفرة دفاعية في حالة انسحاب احد المهاجمين الى الخلف الا انها تتميز بمحدودية عنصر المخاطبة بين حارس المرمى والخط الدفاعي بسبب سرعة انتقال الكرة اولا وبسبب عدم وضوح الروءية بسبب تكتل كل من لاعبي الهجوم والدفاع في وقت واحد وعادة ما تقل نسبة تسجيل الاهداف في هذا النوع من اسلوب التوزيع المعتمد على التوزيع الرباعي .</a:t>
            </a:r>
            <a:endParaRPr lang="en-GB" sz="2800" dirty="0"/>
          </a:p>
        </p:txBody>
      </p:sp>
      <p:sp>
        <p:nvSpPr>
          <p:cNvPr id="4" name="Slide Number Placeholder 3"/>
          <p:cNvSpPr>
            <a:spLocks noGrp="1"/>
          </p:cNvSpPr>
          <p:nvPr>
            <p:ph type="sldNum" sz="quarter" idx="12"/>
          </p:nvPr>
        </p:nvSpPr>
        <p:spPr/>
        <p:txBody>
          <a:bodyPr/>
          <a:lstStyle/>
          <a:p>
            <a:fld id="{781C0F97-348B-46A2-84FE-EBA07D71BB30}" type="slidenum">
              <a:rPr lang="en-GB" smtClean="0"/>
              <a:t>3</a:t>
            </a:fld>
            <a:endParaRPr lang="en-GB"/>
          </a:p>
        </p:txBody>
      </p:sp>
    </p:spTree>
    <p:extLst>
      <p:ext uri="{BB962C8B-B14F-4D97-AF65-F5344CB8AC3E}">
        <p14:creationId xmlns:p14="http://schemas.microsoft.com/office/powerpoint/2010/main" val="4036324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0" y="1484784"/>
            <a:ext cx="9036496" cy="5184576"/>
          </a:xfrm>
        </p:spPr>
        <p:txBody>
          <a:bodyPr/>
          <a:lstStyle/>
          <a:p>
            <a:pPr marL="0" indent="0" algn="r" rtl="1">
              <a:buNone/>
            </a:pPr>
            <a:r>
              <a:rPr lang="ar-SA" dirty="0">
                <a:solidFill>
                  <a:schemeClr val="tx2">
                    <a:lumMod val="60000"/>
                    <a:lumOff val="40000"/>
                  </a:schemeClr>
                </a:solidFill>
              </a:rPr>
              <a:t>2 ـ الاسلوب الماسي  .</a:t>
            </a:r>
            <a:endParaRPr lang="en-GB" dirty="0">
              <a:solidFill>
                <a:schemeClr val="tx2">
                  <a:lumMod val="60000"/>
                  <a:lumOff val="40000"/>
                </a:schemeClr>
              </a:solidFill>
            </a:endParaRPr>
          </a:p>
          <a:p>
            <a:pPr marL="0" indent="0" algn="r" rtl="1">
              <a:buNone/>
            </a:pPr>
            <a:r>
              <a:rPr lang="ar-SA" sz="2800" dirty="0"/>
              <a:t>ويتم هنا توزيع اللاعبين بطريقة الزوايا الحادة على نهايات التقاء اضلاع الماسة والمفترض هنا ان يلعب المدرب بطريقة / 1ـ2ـ1 / حيث يتمركز احد المدافعين تماما امام حارس المرمى في حين يقف اثنين قريبا من خطوط الجانب كل على جانب وتماما في المسافة الواصلة بين المدافع والمهاجم الوحيد الواقف في الدائرة الوسطية  </a:t>
            </a:r>
            <a:r>
              <a:rPr lang="ar-SA" dirty="0"/>
              <a:t>.</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781C0F97-348B-46A2-84FE-EBA07D71BB30}" type="slidenum">
              <a:rPr lang="en-GB" smtClean="0"/>
              <a:t>4</a:t>
            </a:fld>
            <a:endParaRPr lang="en-GB"/>
          </a:p>
        </p:txBody>
      </p:sp>
    </p:spTree>
    <p:extLst>
      <p:ext uri="{BB962C8B-B14F-4D97-AF65-F5344CB8AC3E}">
        <p14:creationId xmlns:p14="http://schemas.microsoft.com/office/powerpoint/2010/main" val="375939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107504" y="1556792"/>
            <a:ext cx="8856984" cy="5112568"/>
          </a:xfrm>
        </p:spPr>
        <p:txBody>
          <a:bodyPr>
            <a:normAutofit/>
          </a:bodyPr>
          <a:lstStyle/>
          <a:p>
            <a:pPr marL="0" indent="0" algn="just" rtl="1">
              <a:buNone/>
            </a:pPr>
            <a:r>
              <a:rPr lang="ar-SA" sz="2800" dirty="0"/>
              <a:t>هذه الطريقة تبنى على اساس تحقيق الزيادة العددية في منتصف الملعب  وتحقيق كل من البناء الهجومي والدفاعي بثلاثة لاعبين عبر الالتحام السريع ويعاب عليها خطورتها في حالة استحواذ الفريق الخصم على الكرة في منتصف ملعبه والانتقال الى الهجوم السريع والضاغط مع تاخر تراجع لاعبي الفريق المدافع . هذه الطريقة تفرض ضغط بدني متواصل على حارس المرمى من عدة نواحي ياتي في مقدمتها تحوله الى لاعب / في وقريب / من منطقة جزاءه لمساعدة اللاعب الواحد في خط الدفاع وهي تفرض عليه ايضا تصاعد عنصر المخاطبة ولغة التحاور مع بقية اللاعبين لقيادة التوجيه والمناورة ولكنها ايضا تعطي حارس المرمى مديات افضل في روءية الخصم والكرة في وقت </a:t>
            </a:r>
            <a:r>
              <a:rPr lang="ar-SA" sz="2800" dirty="0" smtClean="0"/>
              <a:t>واحد</a:t>
            </a:r>
            <a:r>
              <a:rPr lang="en-GB" sz="2800" dirty="0" smtClean="0"/>
              <a:t>.</a:t>
            </a:r>
            <a:r>
              <a:rPr lang="ar-SA" sz="2800" dirty="0" smtClean="0"/>
              <a:t> </a:t>
            </a:r>
            <a:endParaRPr lang="en-GB" sz="2800" dirty="0"/>
          </a:p>
        </p:txBody>
      </p:sp>
      <p:sp>
        <p:nvSpPr>
          <p:cNvPr id="4" name="Slide Number Placeholder 3"/>
          <p:cNvSpPr>
            <a:spLocks noGrp="1"/>
          </p:cNvSpPr>
          <p:nvPr>
            <p:ph type="sldNum" sz="quarter" idx="12"/>
          </p:nvPr>
        </p:nvSpPr>
        <p:spPr/>
        <p:txBody>
          <a:bodyPr/>
          <a:lstStyle/>
          <a:p>
            <a:fld id="{781C0F97-348B-46A2-84FE-EBA07D71BB30}" type="slidenum">
              <a:rPr lang="en-GB" smtClean="0"/>
              <a:t>5</a:t>
            </a:fld>
            <a:endParaRPr lang="en-GB"/>
          </a:p>
        </p:txBody>
      </p:sp>
    </p:spTree>
    <p:extLst>
      <p:ext uri="{BB962C8B-B14F-4D97-AF65-F5344CB8AC3E}">
        <p14:creationId xmlns:p14="http://schemas.microsoft.com/office/powerpoint/2010/main" val="399246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107504" y="1484784"/>
            <a:ext cx="9036496" cy="5256584"/>
          </a:xfrm>
        </p:spPr>
        <p:txBody>
          <a:bodyPr/>
          <a:lstStyle/>
          <a:p>
            <a:pPr marL="0" indent="0" algn="r" rtl="1">
              <a:buNone/>
            </a:pPr>
            <a:r>
              <a:rPr lang="ar-SA" dirty="0">
                <a:solidFill>
                  <a:schemeClr val="tx2">
                    <a:lumMod val="60000"/>
                    <a:lumOff val="40000"/>
                  </a:schemeClr>
                </a:solidFill>
              </a:rPr>
              <a:t>3 ـ الاسلوب الدائري .</a:t>
            </a:r>
            <a:endParaRPr lang="en-GB" dirty="0">
              <a:solidFill>
                <a:schemeClr val="tx2">
                  <a:lumMod val="60000"/>
                  <a:lumOff val="40000"/>
                </a:schemeClr>
              </a:solidFill>
            </a:endParaRPr>
          </a:p>
          <a:p>
            <a:pPr marL="0" indent="0" algn="just" rtl="1">
              <a:buNone/>
            </a:pPr>
            <a:r>
              <a:rPr lang="ar-SA" sz="2800" dirty="0"/>
              <a:t>ويعني ببساطة ان يتم انتشار اللاعبين على شكل دائرة يقع قطرها في منتصف الخط الواصل بين نقطة الجزاء ونقطة ضربة البداية وذلك لكي يتمكن اللاعبون من الاقتراب السريع من بعضهم البعض لغلق المناطق المفتوحة بوجه الخصم  ويتم التحرك الهجومي هنا باسلوب المناورة الدائرية حيث يتمكن اللاعبون من المناولة والالتفاف خلف اللاعب المستلم او المناولة وابدال المركز مع اللاعب المستلم بعد ان يكون هذا الاخير قد مرر الكرة الى لاعب آخر في الدائرة .</a:t>
            </a:r>
            <a:endParaRPr lang="en-GB" sz="2800" dirty="0"/>
          </a:p>
          <a:p>
            <a:pPr marL="0" indent="0">
              <a:buNone/>
            </a:pPr>
            <a:endParaRPr lang="en-GB" dirty="0"/>
          </a:p>
        </p:txBody>
      </p:sp>
      <p:sp>
        <p:nvSpPr>
          <p:cNvPr id="4" name="Slide Number Placeholder 3"/>
          <p:cNvSpPr>
            <a:spLocks noGrp="1"/>
          </p:cNvSpPr>
          <p:nvPr>
            <p:ph type="sldNum" sz="quarter" idx="12"/>
          </p:nvPr>
        </p:nvSpPr>
        <p:spPr/>
        <p:txBody>
          <a:bodyPr/>
          <a:lstStyle/>
          <a:p>
            <a:fld id="{781C0F97-348B-46A2-84FE-EBA07D71BB30}" type="slidenum">
              <a:rPr lang="en-GB" smtClean="0"/>
              <a:t>6</a:t>
            </a:fld>
            <a:endParaRPr lang="en-GB"/>
          </a:p>
        </p:txBody>
      </p:sp>
    </p:spTree>
    <p:extLst>
      <p:ext uri="{BB962C8B-B14F-4D97-AF65-F5344CB8AC3E}">
        <p14:creationId xmlns:p14="http://schemas.microsoft.com/office/powerpoint/2010/main" val="338571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107504" y="1484784"/>
            <a:ext cx="8856984" cy="5373216"/>
          </a:xfrm>
        </p:spPr>
        <p:txBody>
          <a:bodyPr>
            <a:normAutofit/>
          </a:bodyPr>
          <a:lstStyle/>
          <a:p>
            <a:pPr marL="0" indent="0" algn="just" rtl="1">
              <a:buNone/>
            </a:pPr>
            <a:r>
              <a:rPr lang="ar-SA" sz="2800" dirty="0"/>
              <a:t>ويتمكن حارس المرمى هنا من الاشتراك الفعلي في حركة الكرة الدائرية  باللعب بقدميه من اجل افساح المجال للاعبين الاخرين بالمناورة وفتح الثغرات في الخطوط الدفاعية للفريق الخصم .</a:t>
            </a:r>
            <a:endParaRPr lang="en-GB" sz="2800" dirty="0"/>
          </a:p>
        </p:txBody>
      </p:sp>
      <p:sp>
        <p:nvSpPr>
          <p:cNvPr id="4" name="Slide Number Placeholder 3"/>
          <p:cNvSpPr>
            <a:spLocks noGrp="1"/>
          </p:cNvSpPr>
          <p:nvPr>
            <p:ph type="sldNum" sz="quarter" idx="12"/>
          </p:nvPr>
        </p:nvSpPr>
        <p:spPr/>
        <p:txBody>
          <a:bodyPr/>
          <a:lstStyle/>
          <a:p>
            <a:fld id="{781C0F97-348B-46A2-84FE-EBA07D71BB30}" type="slidenum">
              <a:rPr lang="en-GB" smtClean="0"/>
              <a:t>7</a:t>
            </a:fld>
            <a:endParaRPr lang="en-GB"/>
          </a:p>
        </p:txBody>
      </p:sp>
    </p:spTree>
    <p:extLst>
      <p:ext uri="{BB962C8B-B14F-4D97-AF65-F5344CB8AC3E}">
        <p14:creationId xmlns:p14="http://schemas.microsoft.com/office/powerpoint/2010/main" val="204083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60000"/>
                    <a:lumOff val="40000"/>
                  </a:schemeClr>
                </a:solidFill>
              </a:rPr>
              <a:t>اساليب لعب الكرة </a:t>
            </a:r>
            <a:r>
              <a:rPr lang="ar-SA" dirty="0" smtClean="0">
                <a:solidFill>
                  <a:schemeClr val="tx2">
                    <a:lumMod val="60000"/>
                    <a:lumOff val="40000"/>
                  </a:schemeClr>
                </a:solidFill>
              </a:rPr>
              <a:t>الخماسية</a:t>
            </a:r>
            <a:endParaRPr lang="en-GB" dirty="0">
              <a:solidFill>
                <a:schemeClr val="tx2">
                  <a:lumMod val="60000"/>
                  <a:lumOff val="40000"/>
                </a:schemeClr>
              </a:solidFill>
            </a:endParaRPr>
          </a:p>
        </p:txBody>
      </p:sp>
      <p:sp>
        <p:nvSpPr>
          <p:cNvPr id="3" name="Content Placeholder 2"/>
          <p:cNvSpPr>
            <a:spLocks noGrp="1"/>
          </p:cNvSpPr>
          <p:nvPr>
            <p:ph idx="1"/>
          </p:nvPr>
        </p:nvSpPr>
        <p:spPr>
          <a:xfrm>
            <a:off x="107504" y="1484784"/>
            <a:ext cx="8928992" cy="5256584"/>
          </a:xfrm>
        </p:spPr>
        <p:txBody>
          <a:bodyPr/>
          <a:lstStyle/>
          <a:p>
            <a:pPr marL="0" indent="0" algn="r" rtl="1">
              <a:buNone/>
            </a:pPr>
            <a:r>
              <a:rPr lang="ar-SA" b="1" dirty="0">
                <a:solidFill>
                  <a:schemeClr val="tx2">
                    <a:lumMod val="60000"/>
                    <a:lumOff val="40000"/>
                  </a:schemeClr>
                </a:solidFill>
              </a:rPr>
              <a:t>4 ـ الاسلوب الشامل</a:t>
            </a:r>
            <a:r>
              <a:rPr lang="ar-SA" dirty="0">
                <a:solidFill>
                  <a:schemeClr val="tx2">
                    <a:lumMod val="60000"/>
                    <a:lumOff val="40000"/>
                  </a:schemeClr>
                </a:solidFill>
              </a:rPr>
              <a:t> .</a:t>
            </a:r>
            <a:endParaRPr lang="en-GB" dirty="0">
              <a:solidFill>
                <a:schemeClr val="tx2">
                  <a:lumMod val="60000"/>
                  <a:lumOff val="40000"/>
                </a:schemeClr>
              </a:solidFill>
            </a:endParaRPr>
          </a:p>
          <a:p>
            <a:pPr marL="0" indent="0" algn="just" rtl="1">
              <a:buNone/>
            </a:pPr>
            <a:r>
              <a:rPr lang="ar-SA" sz="2800" dirty="0"/>
              <a:t>ومن تسميته يفهم على انه اشتراك كافة اللاعبين وبشكل منظم في حالتي الدفاع والهجوم واقترابا من مفهوم الكرة الشاملة ولكنه يعني حقيقة قيام المدرب  بتغيير اسلوب لعب الفريق اعتمادا على الاساليب الثلاثة الآنفة الذكر وحسب متطلبات حالة اللعب ومستوى النتيجة خلال سير وقت المباراة .</a:t>
            </a:r>
            <a:endParaRPr lang="en-GB" sz="2800" dirty="0"/>
          </a:p>
          <a:p>
            <a:pPr marL="0" indent="0">
              <a:buNone/>
            </a:pPr>
            <a:endParaRPr lang="en-GB" dirty="0"/>
          </a:p>
        </p:txBody>
      </p:sp>
      <p:sp>
        <p:nvSpPr>
          <p:cNvPr id="4" name="Slide Number Placeholder 3"/>
          <p:cNvSpPr>
            <a:spLocks noGrp="1"/>
          </p:cNvSpPr>
          <p:nvPr>
            <p:ph type="sldNum" sz="quarter" idx="12"/>
          </p:nvPr>
        </p:nvSpPr>
        <p:spPr/>
        <p:txBody>
          <a:bodyPr/>
          <a:lstStyle/>
          <a:p>
            <a:fld id="{781C0F97-348B-46A2-84FE-EBA07D71BB30}" type="slidenum">
              <a:rPr lang="en-GB" smtClean="0"/>
              <a:t>8</a:t>
            </a:fld>
            <a:endParaRPr lang="en-GB"/>
          </a:p>
        </p:txBody>
      </p:sp>
    </p:spTree>
    <p:extLst>
      <p:ext uri="{BB962C8B-B14F-4D97-AF65-F5344CB8AC3E}">
        <p14:creationId xmlns:p14="http://schemas.microsoft.com/office/powerpoint/2010/main" val="234687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chemeClr val="tx2">
                    <a:lumMod val="60000"/>
                    <a:lumOff val="40000"/>
                  </a:schemeClr>
                </a:solidFill>
              </a:rPr>
              <a:t>اساليب لعب الكرة الخماسية</a:t>
            </a:r>
            <a:endParaRPr lang="en-GB" dirty="0"/>
          </a:p>
        </p:txBody>
      </p:sp>
      <p:sp>
        <p:nvSpPr>
          <p:cNvPr id="3" name="Content Placeholder 2"/>
          <p:cNvSpPr>
            <a:spLocks noGrp="1"/>
          </p:cNvSpPr>
          <p:nvPr>
            <p:ph idx="1"/>
          </p:nvPr>
        </p:nvSpPr>
        <p:spPr>
          <a:xfrm>
            <a:off x="0" y="1628800"/>
            <a:ext cx="9144000" cy="5112568"/>
          </a:xfrm>
        </p:spPr>
        <p:txBody>
          <a:bodyPr>
            <a:normAutofit/>
          </a:bodyPr>
          <a:lstStyle/>
          <a:p>
            <a:pPr algn="just" rtl="1"/>
            <a:r>
              <a:rPr lang="ar-SA" sz="2400" dirty="0"/>
              <a:t> ومن المهم هنا وفي كل اسلوب من الاساليب الاربعة التي تعتمدها الكرة الخماسية ان يتم الاعتماد على حارس المرمى والتعامل معه كونه اللاعب الخامس اكثر من كونه حارسا للمرمى لامكانيته وبسبب محدودية مساحة الملعب من ارسال الكرات الطويلة الى منطقة الخصم / المسموح بها قانونا / وكذلك ركله للمناولات المعادة اليه من خط دفاعه الى داخل منتصف ملعب الخصم الامر الذي يؤدي الى احتفاظ الفريق بمدافع على الاقل بتواجده امام حارس المرمى ومن المهم هنا ان يتم تدريب الحارس على هذا النوع من التوازن الذهني  /التوقيت / في عملية اسقاط الكرات في المساحة خارج منطقة جزاء الخصم  وحتى يحرم حارس مرمى الخصم من ميزة التقاطها يدويا وبالتالي افشال الهجمة المتقدمة كما يطلق عليها كرويا .أن متتبعي كرة القدم الخماسية يلاحظون ان الجزء الاكبر من الكرات المعادة الى الحارس هي بسبب عدم توفر البديل الثاني لدى اللاعب الذي عادة ما يجد نفسه محاصرا بين المدافع الضاغط عليه من الخلف وكل من خطي الجانب والهدف فلا يبقى امامه الا البد يل الافضل وهو ارجاع الكرة لحارس المرمى اما لبناء هجمة جديدة انطلاقا من حارس المرمى او لابعاد الكرة الى ملعب الخصم .</a:t>
            </a:r>
            <a:endParaRPr lang="en-GB" sz="2400" dirty="0"/>
          </a:p>
        </p:txBody>
      </p:sp>
      <p:sp>
        <p:nvSpPr>
          <p:cNvPr id="4" name="Slide Number Placeholder 3"/>
          <p:cNvSpPr>
            <a:spLocks noGrp="1"/>
          </p:cNvSpPr>
          <p:nvPr>
            <p:ph type="sldNum" sz="quarter" idx="12"/>
          </p:nvPr>
        </p:nvSpPr>
        <p:spPr/>
        <p:txBody>
          <a:bodyPr/>
          <a:lstStyle/>
          <a:p>
            <a:fld id="{781C0F97-348B-46A2-84FE-EBA07D71BB30}" type="slidenum">
              <a:rPr lang="en-GB" smtClean="0"/>
              <a:t>9</a:t>
            </a:fld>
            <a:endParaRPr lang="en-GB"/>
          </a:p>
        </p:txBody>
      </p:sp>
    </p:spTree>
    <p:extLst>
      <p:ext uri="{BB962C8B-B14F-4D97-AF65-F5344CB8AC3E}">
        <p14:creationId xmlns:p14="http://schemas.microsoft.com/office/powerpoint/2010/main" val="3486619689"/>
      </p:ext>
    </p:extLst>
  </p:cSld>
  <p:clrMapOvr>
    <a:masterClrMapping/>
  </p:clrMapOvr>
</p:sld>
</file>

<file path=ppt/theme/theme1.xml><?xml version="1.0" encoding="utf-8"?>
<a:theme xmlns:a="http://schemas.openxmlformats.org/drawingml/2006/main" name="Sora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Soran-Template</Template>
  <TotalTime>14</TotalTime>
  <Words>263</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Soran-Template</vt:lpstr>
      <vt:lpstr>التربية الرياضية </vt:lpstr>
      <vt:lpstr>اساليب لعب الكرة الخماسية</vt:lpstr>
      <vt:lpstr>اساليب لعب الكرة الخماسية</vt:lpstr>
      <vt:lpstr>اساليب لعب الكرة الخماسية</vt:lpstr>
      <vt:lpstr>اساليب لعب الكرة الخماسية</vt:lpstr>
      <vt:lpstr>اساليب لعب الكرة الخماسية</vt:lpstr>
      <vt:lpstr>اساليب لعب الكرة الخماسية</vt:lpstr>
      <vt:lpstr>اساليب لعب الكرة الخماسية</vt:lpstr>
      <vt:lpstr>اساليب لعب الكرة الخماسية</vt:lpstr>
      <vt:lpstr>اساليب لعب الكرة الخماسية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shamal</dc:creator>
  <cp:lastModifiedBy>shamal</cp:lastModifiedBy>
  <cp:revision>10</cp:revision>
  <dcterms:created xsi:type="dcterms:W3CDTF">2014-11-02T18:20:41Z</dcterms:created>
  <dcterms:modified xsi:type="dcterms:W3CDTF">2014-11-15T17:24:12Z</dcterms:modified>
</cp:coreProperties>
</file>